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drawings/drawing1.xml" ContentType="application/vnd.openxmlformats-officedocument.drawingml.chartshapes+xml"/>
  <Override PartName="/ppt/charts/chart4.xml" ContentType="application/vnd.openxmlformats-officedocument.drawingml.chart+xml"/>
  <Override PartName="/ppt/theme/themeOverride3.xml" ContentType="application/vnd.openxmlformats-officedocument.themeOverride+xml"/>
  <Override PartName="/ppt/charts/chart5.xml" ContentType="application/vnd.openxmlformats-officedocument.drawingml.chart+xml"/>
  <Override PartName="/ppt/drawings/drawing2.xml" ContentType="application/vnd.openxmlformats-officedocument.drawingml.chartshapes+xml"/>
  <Override PartName="/ppt/charts/chart6.xml" ContentType="application/vnd.openxmlformats-officedocument.drawingml.chart+xml"/>
  <Override PartName="/ppt/drawings/drawing3.xml" ContentType="application/vnd.openxmlformats-officedocument.drawingml.chartshape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7.xml" ContentType="application/vnd.openxmlformats-officedocument.drawingml.chart+xml"/>
  <Override PartName="/ppt/charts/chart8.xml" ContentType="application/vnd.openxmlformats-officedocument.drawingml.chart+xml"/>
  <Override PartName="/ppt/drawings/drawing4.xml" ContentType="application/vnd.openxmlformats-officedocument.drawingml.chartshapes+xml"/>
  <Override PartName="/ppt/charts/chart9.xml" ContentType="application/vnd.openxmlformats-officedocument.drawingml.chart+xml"/>
  <Override PartName="/ppt/drawings/drawing5.xml" ContentType="application/vnd.openxmlformats-officedocument.drawingml.chartshapes+xml"/>
  <Override PartName="/ppt/charts/chart10.xml" ContentType="application/vnd.openxmlformats-officedocument.drawingml.chart+xml"/>
  <Override PartName="/ppt/charts/chart11.xml" ContentType="application/vnd.openxmlformats-officedocument.drawingml.chart+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harts/chart12.xml" ContentType="application/vnd.openxmlformats-officedocument.drawingml.chart+xml"/>
  <Override PartName="/ppt/charts/chart13.xml" ContentType="application/vnd.openxmlformats-officedocument.drawingml.chart+xml"/>
  <Override PartName="/ppt/drawings/drawing6.xml" ContentType="application/vnd.openxmlformats-officedocument.drawingml.chartshapes+xml"/>
  <Override PartName="/ppt/charts/chart14.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notesMasterIdLst>
    <p:notesMasterId r:id="rId126"/>
  </p:notesMasterIdLst>
  <p:handoutMasterIdLst>
    <p:handoutMasterId r:id="rId127"/>
  </p:handoutMasterIdLst>
  <p:sldIdLst>
    <p:sldId id="258" r:id="rId2"/>
    <p:sldId id="261" r:id="rId3"/>
    <p:sldId id="415" r:id="rId4"/>
    <p:sldId id="264" r:id="rId5"/>
    <p:sldId id="420" r:id="rId6"/>
    <p:sldId id="421" r:id="rId7"/>
    <p:sldId id="422" r:id="rId8"/>
    <p:sldId id="265" r:id="rId9"/>
    <p:sldId id="423" r:id="rId10"/>
    <p:sldId id="633" r:id="rId11"/>
    <p:sldId id="634" r:id="rId12"/>
    <p:sldId id="506" r:id="rId13"/>
    <p:sldId id="507" r:id="rId14"/>
    <p:sldId id="508" r:id="rId15"/>
    <p:sldId id="509" r:id="rId16"/>
    <p:sldId id="510" r:id="rId17"/>
    <p:sldId id="500" r:id="rId18"/>
    <p:sldId id="503" r:id="rId19"/>
    <p:sldId id="504" r:id="rId20"/>
    <p:sldId id="505" r:id="rId21"/>
    <p:sldId id="266" r:id="rId22"/>
    <p:sldId id="501" r:id="rId23"/>
    <p:sldId id="499" r:id="rId24"/>
    <p:sldId id="267" r:id="rId25"/>
    <p:sldId id="502" r:id="rId26"/>
    <p:sldId id="268" r:id="rId27"/>
    <p:sldId id="424" r:id="rId28"/>
    <p:sldId id="511" r:id="rId29"/>
    <p:sldId id="512" r:id="rId30"/>
    <p:sldId id="513" r:id="rId31"/>
    <p:sldId id="514" r:id="rId32"/>
    <p:sldId id="270" r:id="rId33"/>
    <p:sldId id="548" r:id="rId34"/>
    <p:sldId id="554" r:id="rId35"/>
    <p:sldId id="555" r:id="rId36"/>
    <p:sldId id="553" r:id="rId37"/>
    <p:sldId id="549" r:id="rId38"/>
    <p:sldId id="550" r:id="rId39"/>
    <p:sldId id="551" r:id="rId40"/>
    <p:sldId id="556" r:id="rId41"/>
    <p:sldId id="547" r:id="rId42"/>
    <p:sldId id="557" r:id="rId43"/>
    <p:sldId id="521" r:id="rId44"/>
    <p:sldId id="523" r:id="rId45"/>
    <p:sldId id="522" r:id="rId46"/>
    <p:sldId id="524" r:id="rId47"/>
    <p:sldId id="558" r:id="rId48"/>
    <p:sldId id="559" r:id="rId49"/>
    <p:sldId id="593" r:id="rId50"/>
    <p:sldId id="560" r:id="rId51"/>
    <p:sldId id="561" r:id="rId52"/>
    <p:sldId id="562" r:id="rId53"/>
    <p:sldId id="602" r:id="rId54"/>
    <p:sldId id="603" r:id="rId55"/>
    <p:sldId id="604" r:id="rId56"/>
    <p:sldId id="605" r:id="rId57"/>
    <p:sldId id="606" r:id="rId58"/>
    <p:sldId id="564" r:id="rId59"/>
    <p:sldId id="565" r:id="rId60"/>
    <p:sldId id="594" r:id="rId61"/>
    <p:sldId id="566" r:id="rId62"/>
    <p:sldId id="567" r:id="rId63"/>
    <p:sldId id="569" r:id="rId64"/>
    <p:sldId id="570" r:id="rId65"/>
    <p:sldId id="600" r:id="rId66"/>
    <p:sldId id="601" r:id="rId67"/>
    <p:sldId id="607" r:id="rId68"/>
    <p:sldId id="608" r:id="rId69"/>
    <p:sldId id="610" r:id="rId70"/>
    <p:sldId id="611" r:id="rId71"/>
    <p:sldId id="527" r:id="rId72"/>
    <p:sldId id="612" r:id="rId73"/>
    <p:sldId id="613" r:id="rId74"/>
    <p:sldId id="614" r:id="rId75"/>
    <p:sldId id="617" r:id="rId76"/>
    <p:sldId id="528" r:id="rId77"/>
    <p:sldId id="530" r:id="rId78"/>
    <p:sldId id="623" r:id="rId79"/>
    <p:sldId id="624" r:id="rId80"/>
    <p:sldId id="465" r:id="rId81"/>
    <p:sldId id="470" r:id="rId82"/>
    <p:sldId id="471" r:id="rId83"/>
    <p:sldId id="472" r:id="rId84"/>
    <p:sldId id="474" r:id="rId85"/>
    <p:sldId id="475" r:id="rId86"/>
    <p:sldId id="476" r:id="rId87"/>
    <p:sldId id="467" r:id="rId88"/>
    <p:sldId id="468" r:id="rId89"/>
    <p:sldId id="631" r:id="rId90"/>
    <p:sldId id="632" r:id="rId91"/>
    <p:sldId id="375" r:id="rId92"/>
    <p:sldId id="454" r:id="rId93"/>
    <p:sldId id="283" r:id="rId94"/>
    <p:sldId id="384" r:id="rId95"/>
    <p:sldId id="455" r:id="rId96"/>
    <p:sldId id="456" r:id="rId97"/>
    <p:sldId id="626" r:id="rId98"/>
    <p:sldId id="627" r:id="rId99"/>
    <p:sldId id="463" r:id="rId100"/>
    <p:sldId id="344" r:id="rId101"/>
    <p:sldId id="457" r:id="rId102"/>
    <p:sldId id="458" r:id="rId103"/>
    <p:sldId id="459" r:id="rId104"/>
    <p:sldId id="460" r:id="rId105"/>
    <p:sldId id="349" r:id="rId106"/>
    <p:sldId id="629" r:id="rId107"/>
    <p:sldId id="462" r:id="rId108"/>
    <p:sldId id="394" r:id="rId109"/>
    <p:sldId id="630" r:id="rId110"/>
    <p:sldId id="478" r:id="rId111"/>
    <p:sldId id="353" r:id="rId112"/>
    <p:sldId id="354" r:id="rId113"/>
    <p:sldId id="479" r:id="rId114"/>
    <p:sldId id="343" r:id="rId115"/>
    <p:sldId id="290" r:id="rId116"/>
    <p:sldId id="362" r:id="rId117"/>
    <p:sldId id="492" r:id="rId118"/>
    <p:sldId id="481" r:id="rId119"/>
    <p:sldId id="482" r:id="rId120"/>
    <p:sldId id="484" r:id="rId121"/>
    <p:sldId id="404" r:id="rId122"/>
    <p:sldId id="419" r:id="rId123"/>
    <p:sldId id="494" r:id="rId124"/>
    <p:sldId id="363" r:id="rId125"/>
  </p:sldIdLst>
  <p:sldSz cx="9144000" cy="6858000" type="screen4x3"/>
  <p:notesSz cx="6954838" cy="93091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132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s>
</file>

<file path=ppt/charts/_rels/chart1.xml.rels><?xml version="1.0" encoding="UTF-8" standalone="yes"?>
<Relationships xmlns="http://schemas.openxmlformats.org/package/2006/relationships"><Relationship Id="rId2" Type="http://schemas.openxmlformats.org/officeDocument/2006/relationships/oleObject" Target="file:///D:\Users\Sandra\Downloads\CUENTA%20PUBLICA%202015%20INSP%20GRAL,%20(1).xlsx" TargetMode="External"/><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1" Type="http://schemas.openxmlformats.org/officeDocument/2006/relationships/oleObject" Target="file:///E:\seguimiento%20alumnas.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E:\seguimiento%20alumnas.xlsx" TargetMode="External"/></Relationships>
</file>

<file path=ppt/charts/_rels/chart12.xml.rels><?xml version="1.0" encoding="UTF-8" standalone="yes"?>
<Relationships xmlns="http://schemas.openxmlformats.org/package/2006/relationships"><Relationship Id="rId1" Type="http://schemas.openxmlformats.org/officeDocument/2006/relationships/package" Target="../embeddings/Hoja_de_c_lculo_de_Microsoft_Excel2.xlsx"/></Relationships>
</file>

<file path=ppt/charts/_rels/chart13.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package" Target="../embeddings/Hoja_de_c_lculo_de_Microsoft_Excel3.xlsx"/></Relationships>
</file>

<file path=ppt/charts/_rels/chart14.xml.rels><?xml version="1.0" encoding="UTF-8" standalone="yes"?>
<Relationships xmlns="http://schemas.openxmlformats.org/package/2006/relationships"><Relationship Id="rId1" Type="http://schemas.openxmlformats.org/officeDocument/2006/relationships/package" Target="../embeddings/Hoja_de_c_lculo_de_Microsoft_Excel4.xlsx"/></Relationships>
</file>

<file path=ppt/charts/_rels/chart2.xml.rels><?xml version="1.0" encoding="UTF-8" standalone="yes"?>
<Relationships xmlns="http://schemas.openxmlformats.org/package/2006/relationships"><Relationship Id="rId2" Type="http://schemas.openxmlformats.org/officeDocument/2006/relationships/oleObject" Target="Libro1"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Pedro%20Herrera\Desktop\PROCEDENCIA.xlsx" TargetMode="External"/></Relationships>
</file>

<file path=ppt/charts/_rels/chart4.xml.rels><?xml version="1.0" encoding="UTF-8" standalone="yes"?>
<Relationships xmlns="http://schemas.openxmlformats.org/package/2006/relationships"><Relationship Id="rId2" Type="http://schemas.openxmlformats.org/officeDocument/2006/relationships/package" Target="../embeddings/Hoja_de_c_lculo_de_Microsoft_Excel.xlsx"/><Relationship Id="rId1" Type="http://schemas.openxmlformats.org/officeDocument/2006/relationships/themeOverride" Target="../theme/themeOverride3.xml"/></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C:\Users\M.%20Bastias\Documents\A0.utp2017\2017.PSU\PSU\Resultados%20PSU%20Generacion2016.Proceso2017.xlsx" TargetMode="External"/></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file:///C:\Users\M.%20Bastias\Documents\A0.utp2017\2017.PSU\PSU\Resultados%20PSU%20Generacion2016.Proceso2017.xlsx" TargetMode="External"/></Relationships>
</file>

<file path=ppt/charts/_rels/chart7.xml.rels><?xml version="1.0" encoding="UTF-8" standalone="yes"?>
<Relationships xmlns="http://schemas.openxmlformats.org/package/2006/relationships"><Relationship Id="rId1" Type="http://schemas.openxmlformats.org/officeDocument/2006/relationships/package" Target="../embeddings/Hoja_de_c_lculo_de_Microsoft_Excel1.xlsx"/></Relationships>
</file>

<file path=ppt/charts/_rels/chart8.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oleObject" Target="file:///E:\seguimiento%20alumnas.xlsx" TargetMode="External"/></Relationships>
</file>

<file path=ppt/charts/_rels/chart9.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oleObject" Target="file:///E:\seguimiento%20alumna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stacked"/>
        <c:varyColors val="0"/>
        <c:ser>
          <c:idx val="0"/>
          <c:order val="0"/>
          <c:invertIfNegative val="0"/>
          <c:dPt>
            <c:idx val="0"/>
            <c:invertIfNegative val="0"/>
            <c:bubble3D val="0"/>
            <c:spPr>
              <a:solidFill>
                <a:schemeClr val="bg2">
                  <a:lumMod val="50000"/>
                </a:schemeClr>
              </a:solidFill>
              <a:ln w="28575" cap="flat" cmpd="sng" algn="ctr">
                <a:solidFill>
                  <a:schemeClr val="dk1"/>
                </a:solidFill>
                <a:prstDash val="solid"/>
              </a:ln>
              <a:effectLst/>
            </c:spPr>
            <c:extLst>
              <c:ext xmlns:c16="http://schemas.microsoft.com/office/drawing/2014/chart" uri="{C3380CC4-5D6E-409C-BE32-E72D297353CC}">
                <c16:uniqueId val="{00000001-538C-4B0E-856C-EC6836A0065E}"/>
              </c:ext>
            </c:extLst>
          </c:dPt>
          <c:dPt>
            <c:idx val="1"/>
            <c:invertIfNegative val="0"/>
            <c:bubble3D val="0"/>
            <c:spPr>
              <a:solidFill>
                <a:srgbClr val="FF0000"/>
              </a:solidFill>
            </c:spPr>
            <c:extLst>
              <c:ext xmlns:c16="http://schemas.microsoft.com/office/drawing/2014/chart" uri="{C3380CC4-5D6E-409C-BE32-E72D297353CC}">
                <c16:uniqueId val="{00000003-538C-4B0E-856C-EC6836A0065E}"/>
              </c:ext>
            </c:extLst>
          </c:dPt>
          <c:dPt>
            <c:idx val="2"/>
            <c:invertIfNegative val="0"/>
            <c:bubble3D val="0"/>
            <c:spPr>
              <a:solidFill>
                <a:srgbClr val="92D050"/>
              </a:solidFill>
            </c:spPr>
            <c:extLst>
              <c:ext xmlns:c16="http://schemas.microsoft.com/office/drawing/2014/chart" uri="{C3380CC4-5D6E-409C-BE32-E72D297353CC}">
                <c16:uniqueId val="{00000005-538C-4B0E-856C-EC6836A0065E}"/>
              </c:ext>
            </c:extLst>
          </c:dPt>
          <c:dPt>
            <c:idx val="4"/>
            <c:invertIfNegative val="0"/>
            <c:bubble3D val="0"/>
            <c:spPr>
              <a:solidFill>
                <a:srgbClr val="00B050"/>
              </a:solidFill>
            </c:spPr>
            <c:extLst>
              <c:ext xmlns:c16="http://schemas.microsoft.com/office/drawing/2014/chart" uri="{C3380CC4-5D6E-409C-BE32-E72D297353CC}">
                <c16:uniqueId val="{00000007-538C-4B0E-856C-EC6836A0065E}"/>
              </c:ext>
            </c:extLst>
          </c:dPt>
          <c:dPt>
            <c:idx val="5"/>
            <c:invertIfNegative val="0"/>
            <c:bubble3D val="0"/>
            <c:spPr>
              <a:solidFill>
                <a:srgbClr val="00B0F0"/>
              </a:solidFill>
            </c:spPr>
            <c:extLst>
              <c:ext xmlns:c16="http://schemas.microsoft.com/office/drawing/2014/chart" uri="{C3380CC4-5D6E-409C-BE32-E72D297353CC}">
                <c16:uniqueId val="{00000009-538C-4B0E-856C-EC6836A0065E}"/>
              </c:ext>
            </c:extLst>
          </c:dPt>
          <c:dPt>
            <c:idx val="6"/>
            <c:invertIfNegative val="0"/>
            <c:bubble3D val="0"/>
            <c:spPr>
              <a:solidFill>
                <a:srgbClr val="FF9966"/>
              </a:solidFill>
            </c:spPr>
            <c:extLst>
              <c:ext xmlns:c16="http://schemas.microsoft.com/office/drawing/2014/chart" uri="{C3380CC4-5D6E-409C-BE32-E72D297353CC}">
                <c16:uniqueId val="{0000000B-538C-4B0E-856C-EC6836A0065E}"/>
              </c:ext>
            </c:extLst>
          </c:dPt>
          <c:dPt>
            <c:idx val="7"/>
            <c:invertIfNegative val="0"/>
            <c:bubble3D val="0"/>
            <c:spPr>
              <a:solidFill>
                <a:srgbClr val="FFFF00"/>
              </a:solidFill>
            </c:spPr>
            <c:extLst>
              <c:ext xmlns:c16="http://schemas.microsoft.com/office/drawing/2014/chart" uri="{C3380CC4-5D6E-409C-BE32-E72D297353CC}">
                <c16:uniqueId val="{0000000D-538C-4B0E-856C-EC6836A0065E}"/>
              </c:ext>
            </c:extLst>
          </c:dPt>
          <c:dPt>
            <c:idx val="8"/>
            <c:invertIfNegative val="0"/>
            <c:bubble3D val="0"/>
            <c:spPr>
              <a:solidFill>
                <a:srgbClr val="9900CC"/>
              </a:solidFill>
            </c:spPr>
            <c:extLst>
              <c:ext xmlns:c16="http://schemas.microsoft.com/office/drawing/2014/chart" uri="{C3380CC4-5D6E-409C-BE32-E72D297353CC}">
                <c16:uniqueId val="{0000000F-538C-4B0E-856C-EC6836A0065E}"/>
              </c:ext>
            </c:extLst>
          </c:dPt>
          <c:dPt>
            <c:idx val="9"/>
            <c:invertIfNegative val="0"/>
            <c:bubble3D val="0"/>
            <c:spPr>
              <a:solidFill>
                <a:schemeClr val="tx2">
                  <a:lumMod val="50000"/>
                </a:schemeClr>
              </a:solidFill>
            </c:spPr>
            <c:extLst>
              <c:ext xmlns:c16="http://schemas.microsoft.com/office/drawing/2014/chart" uri="{C3380CC4-5D6E-409C-BE32-E72D297353CC}">
                <c16:uniqueId val="{00000011-538C-4B0E-856C-EC6836A0065E}"/>
              </c:ext>
            </c:extLst>
          </c:dPt>
          <c:dLbls>
            <c:dLbl>
              <c:idx val="0"/>
              <c:layout>
                <c:manualLayout>
                  <c:x val="-5.263157894736842E-3"/>
                  <c:y val="-0.4040404040404040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38C-4B0E-856C-EC6836A0065E}"/>
                </c:ext>
              </c:extLst>
            </c:dLbl>
            <c:dLbl>
              <c:idx val="1"/>
              <c:layout>
                <c:manualLayout>
                  <c:x val="0"/>
                  <c:y val="-0.3914141414141414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38C-4B0E-856C-EC6836A0065E}"/>
                </c:ext>
              </c:extLst>
            </c:dLbl>
            <c:dLbl>
              <c:idx val="2"/>
              <c:layout>
                <c:manualLayout>
                  <c:x val="3.5087719298245615E-3"/>
                  <c:y val="-0.4040404040404040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38C-4B0E-856C-EC6836A0065E}"/>
                </c:ext>
              </c:extLst>
            </c:dLbl>
            <c:dLbl>
              <c:idx val="3"/>
              <c:layout>
                <c:manualLayout>
                  <c:x val="-1.7543859649122807E-3"/>
                  <c:y val="-3.282828282828283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538C-4B0E-856C-EC6836A0065E}"/>
                </c:ext>
              </c:extLst>
            </c:dLbl>
            <c:dLbl>
              <c:idx val="4"/>
              <c:layout>
                <c:manualLayout>
                  <c:x val="-1.7543859649122807E-3"/>
                  <c:y val="-0.3535353535353535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38C-4B0E-856C-EC6836A0065E}"/>
                </c:ext>
              </c:extLst>
            </c:dLbl>
            <c:dLbl>
              <c:idx val="5"/>
              <c:layout>
                <c:manualLayout>
                  <c:x val="6.4326742272101015E-17"/>
                  <c:y val="-0.3863636363636364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538C-4B0E-856C-EC6836A0065E}"/>
                </c:ext>
              </c:extLst>
            </c:dLbl>
            <c:dLbl>
              <c:idx val="6"/>
              <c:layout>
                <c:manualLayout>
                  <c:x val="-5.263157894736842E-3"/>
                  <c:y val="-0.3636363636363635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538C-4B0E-856C-EC6836A0065E}"/>
                </c:ext>
              </c:extLst>
            </c:dLbl>
            <c:dLbl>
              <c:idx val="7"/>
              <c:layout>
                <c:manualLayout>
                  <c:x val="0"/>
                  <c:y val="-0.3636363636363636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538C-4B0E-856C-EC6836A0065E}"/>
                </c:ext>
              </c:extLst>
            </c:dLbl>
            <c:dLbl>
              <c:idx val="8"/>
              <c:layout>
                <c:manualLayout>
                  <c:x val="3.5087719298245615E-3"/>
                  <c:y val="-0.3686868686868686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538C-4B0E-856C-EC6836A0065E}"/>
                </c:ext>
              </c:extLst>
            </c:dLbl>
            <c:dLbl>
              <c:idx val="9"/>
              <c:layout>
                <c:manualLayout>
                  <c:x val="0"/>
                  <c:y val="-0.4065656565656565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538C-4B0E-856C-EC6836A0065E}"/>
                </c:ext>
              </c:extLst>
            </c:dLbl>
            <c:spPr>
              <a:noFill/>
              <a:ln>
                <a:noFill/>
              </a:ln>
              <a:effectLst/>
            </c:spPr>
            <c:txPr>
              <a:bodyPr/>
              <a:lstStyle/>
              <a:p>
                <a:pPr>
                  <a:defRPr sz="1200" b="1">
                    <a:latin typeface="+mj-lt"/>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Hoja2!$A$1:$A$10</c:f>
              <c:strCache>
                <c:ptCount val="10"/>
                <c:pt idx="0">
                  <c:v>MARZO</c:v>
                </c:pt>
                <c:pt idx="1">
                  <c:v>ABRIL</c:v>
                </c:pt>
                <c:pt idx="2">
                  <c:v>MAYO</c:v>
                </c:pt>
                <c:pt idx="3">
                  <c:v>JUNIO</c:v>
                </c:pt>
                <c:pt idx="4">
                  <c:v>JULIO</c:v>
                </c:pt>
                <c:pt idx="5">
                  <c:v>AGOSTO</c:v>
                </c:pt>
                <c:pt idx="6">
                  <c:v>SEPTIEMBRE</c:v>
                </c:pt>
                <c:pt idx="7">
                  <c:v>OCTUBRE</c:v>
                </c:pt>
                <c:pt idx="8">
                  <c:v>NOVIEMBRE</c:v>
                </c:pt>
                <c:pt idx="9">
                  <c:v>DICIEMBRE</c:v>
                </c:pt>
              </c:strCache>
            </c:strRef>
          </c:cat>
          <c:val>
            <c:numRef>
              <c:f>Hoja2!$B$1:$B$10</c:f>
              <c:numCache>
                <c:formatCode>0.0%</c:formatCode>
                <c:ptCount val="10"/>
                <c:pt idx="0">
                  <c:v>0.877</c:v>
                </c:pt>
                <c:pt idx="1">
                  <c:v>0.91300000000000003</c:v>
                </c:pt>
                <c:pt idx="2">
                  <c:v>0.88200000000000001</c:v>
                </c:pt>
                <c:pt idx="3">
                  <c:v>0</c:v>
                </c:pt>
                <c:pt idx="4">
                  <c:v>0.78</c:v>
                </c:pt>
                <c:pt idx="5">
                  <c:v>0.88400000000000001</c:v>
                </c:pt>
                <c:pt idx="6">
                  <c:v>0.83199999999999996</c:v>
                </c:pt>
                <c:pt idx="7">
                  <c:v>0.82899999999999996</c:v>
                </c:pt>
                <c:pt idx="8">
                  <c:v>0.81499999999999995</c:v>
                </c:pt>
                <c:pt idx="9">
                  <c:v>0.876</c:v>
                </c:pt>
              </c:numCache>
            </c:numRef>
          </c:val>
          <c:extLst>
            <c:ext xmlns:c16="http://schemas.microsoft.com/office/drawing/2014/chart" uri="{C3380CC4-5D6E-409C-BE32-E72D297353CC}">
              <c16:uniqueId val="{00000013-538C-4B0E-856C-EC6836A0065E}"/>
            </c:ext>
          </c:extLst>
        </c:ser>
        <c:dLbls>
          <c:showLegendKey val="0"/>
          <c:showVal val="0"/>
          <c:showCatName val="0"/>
          <c:showSerName val="0"/>
          <c:showPercent val="0"/>
          <c:showBubbleSize val="0"/>
        </c:dLbls>
        <c:gapWidth val="150"/>
        <c:overlap val="100"/>
        <c:axId val="180335360"/>
        <c:axId val="180336896"/>
      </c:barChart>
      <c:catAx>
        <c:axId val="180335360"/>
        <c:scaling>
          <c:orientation val="minMax"/>
        </c:scaling>
        <c:delete val="0"/>
        <c:axPos val="b"/>
        <c:numFmt formatCode="General" sourceLinked="0"/>
        <c:majorTickMark val="out"/>
        <c:minorTickMark val="none"/>
        <c:tickLblPos val="nextTo"/>
        <c:txPr>
          <a:bodyPr/>
          <a:lstStyle/>
          <a:p>
            <a:pPr>
              <a:defRPr b="1">
                <a:latin typeface="+mj-lt"/>
              </a:defRPr>
            </a:pPr>
            <a:endParaRPr lang="en-US"/>
          </a:p>
        </c:txPr>
        <c:crossAx val="180336896"/>
        <c:crosses val="autoZero"/>
        <c:auto val="1"/>
        <c:lblAlgn val="ctr"/>
        <c:lblOffset val="100"/>
        <c:noMultiLvlLbl val="0"/>
      </c:catAx>
      <c:valAx>
        <c:axId val="180336896"/>
        <c:scaling>
          <c:orientation val="minMax"/>
        </c:scaling>
        <c:delete val="0"/>
        <c:axPos val="l"/>
        <c:majorGridlines/>
        <c:numFmt formatCode="0.0%" sourceLinked="1"/>
        <c:majorTickMark val="out"/>
        <c:minorTickMark val="none"/>
        <c:tickLblPos val="nextTo"/>
        <c:txPr>
          <a:bodyPr/>
          <a:lstStyle/>
          <a:p>
            <a:pPr>
              <a:defRPr b="1">
                <a:latin typeface="+mj-lt"/>
              </a:defRPr>
            </a:pPr>
            <a:endParaRPr lang="en-US"/>
          </a:p>
        </c:txPr>
        <c:crossAx val="180335360"/>
        <c:crosses val="autoZero"/>
        <c:crossBetween val="between"/>
      </c:valAx>
    </c:plotArea>
    <c:plotVisOnly val="1"/>
    <c:dispBlanksAs val="gap"/>
    <c:showDLblsOverMax val="0"/>
  </c:chart>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s-CL" dirty="0"/>
              <a:t>Resumen Promoción </a:t>
            </a:r>
            <a:r>
              <a:rPr lang="es-CL" baseline="0" dirty="0" smtClean="0"/>
              <a:t> 2015   </a:t>
            </a:r>
            <a:endParaRPr lang="es-CL" dirty="0"/>
          </a:p>
        </c:rich>
      </c:tx>
      <c:layout>
        <c:manualLayout>
          <c:xMode val="edge"/>
          <c:yMode val="edge"/>
          <c:x val="0.30106130588425062"/>
          <c:y val="9.0702947845805008E-3"/>
        </c:manualLayout>
      </c:layout>
      <c:overlay val="0"/>
    </c:title>
    <c:autoTitleDeleted val="0"/>
    <c:view3D>
      <c:rotX val="30"/>
      <c:rotY val="0"/>
      <c:rAngAx val="0"/>
    </c:view3D>
    <c:floor>
      <c:thickness val="0"/>
    </c:floor>
    <c:sideWall>
      <c:thickness val="0"/>
    </c:sideWall>
    <c:backWall>
      <c:thickness val="0"/>
    </c:backWall>
    <c:plotArea>
      <c:layout>
        <c:manualLayout>
          <c:layoutTarget val="inner"/>
          <c:xMode val="edge"/>
          <c:yMode val="edge"/>
          <c:x val="3.2387589669512121E-2"/>
          <c:y val="9.3717873287944536E-2"/>
          <c:w val="0.66186443722327881"/>
          <c:h val="0.8557996685814252"/>
        </c:manualLayout>
      </c:layout>
      <c:pie3DChart>
        <c:varyColors val="1"/>
        <c:dLbls>
          <c:showLegendKey val="0"/>
          <c:showVal val="0"/>
          <c:showCatName val="0"/>
          <c:showSerName val="0"/>
          <c:showPercent val="1"/>
          <c:showBubbleSize val="0"/>
          <c:showLeaderLines val="0"/>
        </c:dLbls>
      </c:pie3DChart>
    </c:plotArea>
    <c:legend>
      <c:legendPos val="r"/>
      <c:layout>
        <c:manualLayout>
          <c:xMode val="edge"/>
          <c:yMode val="edge"/>
          <c:x val="0.65959012584346988"/>
          <c:y val="0.33763091268419321"/>
          <c:w val="0.33166428841059536"/>
          <c:h val="0.38039396248617136"/>
        </c:manualLayout>
      </c:layout>
      <c:overlay val="0"/>
      <c:txPr>
        <a:bodyPr/>
        <a:lstStyle/>
        <a:p>
          <a:pPr>
            <a:defRPr sz="1200"/>
          </a:pPr>
          <a:endParaRPr lang="en-US"/>
        </a:p>
      </c:txPr>
    </c:legend>
    <c:plotVisOnly val="1"/>
    <c:dispBlanksAs val="zero"/>
    <c:showDLblsOverMax val="0"/>
  </c:chart>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s-CL" dirty="0"/>
              <a:t>Resumen Promoción </a:t>
            </a:r>
            <a:r>
              <a:rPr lang="es-CL" baseline="0" dirty="0" smtClean="0"/>
              <a:t> 2015   </a:t>
            </a:r>
            <a:endParaRPr lang="es-CL" dirty="0"/>
          </a:p>
        </c:rich>
      </c:tx>
      <c:layout>
        <c:manualLayout>
          <c:xMode val="edge"/>
          <c:yMode val="edge"/>
          <c:x val="0.30106130588425062"/>
          <c:y val="9.0702947845805008E-3"/>
        </c:manualLayout>
      </c:layout>
      <c:overlay val="0"/>
    </c:title>
    <c:autoTitleDeleted val="0"/>
    <c:view3D>
      <c:rotX val="30"/>
      <c:rotY val="0"/>
      <c:rAngAx val="0"/>
    </c:view3D>
    <c:floor>
      <c:thickness val="0"/>
    </c:floor>
    <c:sideWall>
      <c:thickness val="0"/>
    </c:sideWall>
    <c:backWall>
      <c:thickness val="0"/>
    </c:backWall>
    <c:plotArea>
      <c:layout>
        <c:manualLayout>
          <c:layoutTarget val="inner"/>
          <c:xMode val="edge"/>
          <c:yMode val="edge"/>
          <c:x val="3.2387589669512121E-2"/>
          <c:y val="9.3717873287944536E-2"/>
          <c:w val="0.66186443722327881"/>
          <c:h val="0.8557996685814252"/>
        </c:manualLayout>
      </c:layout>
      <c:pie3DChart>
        <c:varyColors val="1"/>
        <c:dLbls>
          <c:showLegendKey val="0"/>
          <c:showVal val="0"/>
          <c:showCatName val="0"/>
          <c:showSerName val="0"/>
          <c:showPercent val="1"/>
          <c:showBubbleSize val="0"/>
          <c:showLeaderLines val="0"/>
        </c:dLbls>
      </c:pie3DChart>
    </c:plotArea>
    <c:legend>
      <c:legendPos val="r"/>
      <c:layout>
        <c:manualLayout>
          <c:xMode val="edge"/>
          <c:yMode val="edge"/>
          <c:x val="0.65959012584346988"/>
          <c:y val="0.33763091268419321"/>
          <c:w val="0.33166428841059536"/>
          <c:h val="0.38039396248617136"/>
        </c:manualLayout>
      </c:layout>
      <c:overlay val="0"/>
      <c:txPr>
        <a:bodyPr/>
        <a:lstStyle/>
        <a:p>
          <a:pPr>
            <a:defRPr sz="1200"/>
          </a:pPr>
          <a:endParaRPr lang="en-US"/>
        </a:p>
      </c:txPr>
    </c:legend>
    <c:plotVisOnly val="1"/>
    <c:dispBlanksAs val="zero"/>
    <c:showDLblsOverMax val="0"/>
  </c:chart>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34"/>
    </mc:Choice>
    <mc:Fallback>
      <c:style val="34"/>
    </mc:Fallback>
  </mc:AlternateContent>
  <c:chart>
    <c:title>
      <c:tx>
        <c:rich>
          <a:bodyPr/>
          <a:lstStyle/>
          <a:p>
            <a:pPr>
              <a:defRPr/>
            </a:pPr>
            <a:r>
              <a:rPr lang="en-US"/>
              <a:t>ACTIVIDADES CLÍNICAS REALIZADAS</a:t>
            </a:r>
          </a:p>
        </c:rich>
      </c:tx>
      <c:layout>
        <c:manualLayout>
          <c:xMode val="edge"/>
          <c:yMode val="edge"/>
          <c:x val="0.23380642654602116"/>
          <c:y val="0"/>
        </c:manualLayout>
      </c:layout>
      <c:overlay val="0"/>
    </c:title>
    <c:autoTitleDeleted val="0"/>
    <c:plotArea>
      <c:layout/>
      <c:pieChart>
        <c:varyColors val="1"/>
        <c:ser>
          <c:idx val="0"/>
          <c:order val="0"/>
          <c:tx>
            <c:strRef>
              <c:f>Hoja1!$B$1</c:f>
              <c:strCache>
                <c:ptCount val="1"/>
                <c:pt idx="0">
                  <c:v>ACTIVIDADES REALIZADAS</c:v>
                </c:pt>
              </c:strCache>
            </c:strRef>
          </c:tx>
          <c:explosion val="5"/>
          <c:dPt>
            <c:idx val="2"/>
            <c:bubble3D val="0"/>
            <c:spPr>
              <a:ln w="38100"/>
            </c:spPr>
            <c:extLst>
              <c:ext xmlns:c16="http://schemas.microsoft.com/office/drawing/2014/chart" uri="{C3380CC4-5D6E-409C-BE32-E72D297353CC}">
                <c16:uniqueId val="{00000001-372C-4B12-A15C-19A04921B3A8}"/>
              </c:ext>
            </c:extLst>
          </c:dPt>
          <c:dPt>
            <c:idx val="3"/>
            <c:bubble3D val="0"/>
            <c:spPr>
              <a:ln w="38100"/>
            </c:spPr>
            <c:extLst>
              <c:ext xmlns:c16="http://schemas.microsoft.com/office/drawing/2014/chart" uri="{C3380CC4-5D6E-409C-BE32-E72D297353CC}">
                <c16:uniqueId val="{00000003-372C-4B12-A15C-19A04921B3A8}"/>
              </c:ext>
            </c:extLst>
          </c:dPt>
          <c:dPt>
            <c:idx val="4"/>
            <c:bubble3D val="0"/>
            <c:spPr>
              <a:ln w="38100"/>
            </c:spPr>
            <c:extLst>
              <c:ext xmlns:c16="http://schemas.microsoft.com/office/drawing/2014/chart" uri="{C3380CC4-5D6E-409C-BE32-E72D297353CC}">
                <c16:uniqueId val="{00000005-372C-4B12-A15C-19A04921B3A8}"/>
              </c:ext>
            </c:extLst>
          </c:dPt>
          <c:dPt>
            <c:idx val="5"/>
            <c:bubble3D val="0"/>
            <c:spPr>
              <a:ln w="38100"/>
            </c:spPr>
            <c:extLst>
              <c:ext xmlns:c16="http://schemas.microsoft.com/office/drawing/2014/chart" uri="{C3380CC4-5D6E-409C-BE32-E72D297353CC}">
                <c16:uniqueId val="{00000007-372C-4B12-A15C-19A04921B3A8}"/>
              </c:ext>
            </c:extLst>
          </c:dPt>
          <c:dLbls>
            <c:dLbl>
              <c:idx val="5"/>
              <c:layout>
                <c:manualLayout>
                  <c:x val="8.0870421773993745E-4"/>
                  <c:y val="-8.4106432867774548E-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72C-4B12-A15C-19A04921B3A8}"/>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Hoja1!$A$2:$A$11</c:f>
              <c:strCache>
                <c:ptCount val="10"/>
                <c:pt idx="0">
                  <c:v>Consulta espontaneas</c:v>
                </c:pt>
                <c:pt idx="1">
                  <c:v>Consulta salud mental * E.U.</c:v>
                </c:pt>
                <c:pt idx="2">
                  <c:v>Control niño sano</c:v>
                </c:pt>
                <c:pt idx="3">
                  <c:v>Control joven sano</c:v>
                </c:pt>
                <c:pt idx="4">
                  <c:v>Educaciones</c:v>
                </c:pt>
                <c:pt idx="5">
                  <c:v>Consejerias</c:v>
                </c:pt>
                <c:pt idx="6">
                  <c:v>Antropometría</c:v>
                </c:pt>
                <c:pt idx="7">
                  <c:v>Adm. Fármacos</c:v>
                </c:pt>
                <c:pt idx="8">
                  <c:v>Consulta funcionarios</c:v>
                </c:pt>
                <c:pt idx="9">
                  <c:v>Atención apoderados</c:v>
                </c:pt>
              </c:strCache>
            </c:strRef>
          </c:cat>
          <c:val>
            <c:numRef>
              <c:f>Hoja1!$B$2:$B$11</c:f>
              <c:numCache>
                <c:formatCode>General</c:formatCode>
                <c:ptCount val="10"/>
                <c:pt idx="0">
                  <c:v>1076</c:v>
                </c:pt>
                <c:pt idx="1">
                  <c:v>32</c:v>
                </c:pt>
                <c:pt idx="2">
                  <c:v>0</c:v>
                </c:pt>
                <c:pt idx="3">
                  <c:v>222</c:v>
                </c:pt>
                <c:pt idx="4">
                  <c:v>44</c:v>
                </c:pt>
                <c:pt idx="5">
                  <c:v>224</c:v>
                </c:pt>
                <c:pt idx="6">
                  <c:v>288</c:v>
                </c:pt>
                <c:pt idx="7">
                  <c:v>0</c:v>
                </c:pt>
                <c:pt idx="8">
                  <c:v>94</c:v>
                </c:pt>
                <c:pt idx="9">
                  <c:v>21</c:v>
                </c:pt>
              </c:numCache>
            </c:numRef>
          </c:val>
          <c:extLst>
            <c:ext xmlns:c16="http://schemas.microsoft.com/office/drawing/2014/chart" uri="{C3380CC4-5D6E-409C-BE32-E72D297353CC}">
              <c16:uniqueId val="{00000008-372C-4B12-A15C-19A04921B3A8}"/>
            </c:ext>
          </c:extLst>
        </c:ser>
        <c:dLbls>
          <c:showLegendKey val="0"/>
          <c:showVal val="0"/>
          <c:showCatName val="0"/>
          <c:showSerName val="0"/>
          <c:showPercent val="0"/>
          <c:showBubbleSize val="0"/>
          <c:showLeaderLines val="1"/>
        </c:dLbls>
        <c:firstSliceAng val="0"/>
      </c:pieChart>
    </c:plotArea>
    <c:legend>
      <c:legendPos val="r"/>
      <c:overlay val="0"/>
      <c:txPr>
        <a:bodyPr/>
        <a:lstStyle/>
        <a:p>
          <a:pPr>
            <a:defRPr sz="1400"/>
          </a:pPr>
          <a:endParaRPr lang="en-US"/>
        </a:p>
      </c:txPr>
    </c:legend>
    <c:plotVisOnly val="1"/>
    <c:dispBlanksAs val="zero"/>
    <c:showDLblsOverMax val="0"/>
  </c:chart>
  <c:spPr>
    <a:ln>
      <a:solidFill>
        <a:schemeClr val="accent1"/>
      </a:solidFill>
    </a:ln>
  </c:spPr>
  <c:txPr>
    <a:bodyPr/>
    <a:lstStyle/>
    <a:p>
      <a:pPr>
        <a:defRPr sz="1800"/>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view3D>
      <c:rotX val="30"/>
      <c:rotY val="0"/>
      <c:rAngAx val="0"/>
    </c:view3D>
    <c:floor>
      <c:thickness val="0"/>
    </c:floor>
    <c:sideWall>
      <c:thickness val="0"/>
    </c:sideWall>
    <c:backWall>
      <c:thickness val="0"/>
    </c:backWall>
    <c:plotArea>
      <c:layout>
        <c:manualLayout>
          <c:layoutTarget val="inner"/>
          <c:xMode val="edge"/>
          <c:yMode val="edge"/>
          <c:x val="3.3509515188812455E-2"/>
          <c:y val="0.10638412209364813"/>
          <c:w val="0.56203502431418151"/>
          <c:h val="0.73769190404639629"/>
        </c:manualLayout>
      </c:layout>
      <c:pie3DChart>
        <c:varyColors val="1"/>
        <c:ser>
          <c:idx val="0"/>
          <c:order val="0"/>
          <c:tx>
            <c:strRef>
              <c:f>Hoja1!$B$1</c:f>
              <c:strCache>
                <c:ptCount val="1"/>
                <c:pt idx="0">
                  <c:v>CONSEJERIAS</c:v>
                </c:pt>
              </c:strCache>
            </c:strRef>
          </c:tx>
          <c:explosion val="25"/>
          <c:dLbls>
            <c:dLbl>
              <c:idx val="3"/>
              <c:layout>
                <c:manualLayout>
                  <c:x val="-6.758226402255276E-3"/>
                  <c:y val="2.32154563467218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984-4FE0-BCD0-CCEAF797E7AB}"/>
                </c:ext>
              </c:extLst>
            </c:dLbl>
            <c:dLbl>
              <c:idx val="4"/>
              <c:layout>
                <c:manualLayout>
                  <c:x val="-8.0649727811801311E-3"/>
                  <c:y val="-1.782076117940823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984-4FE0-BCD0-CCEAF797E7AB}"/>
                </c:ext>
              </c:extLst>
            </c:dLbl>
            <c:dLbl>
              <c:idx val="5"/>
              <c:layout>
                <c:manualLayout>
                  <c:x val="-9.6132254301545608E-3"/>
                  <c:y val="-7.18505041874442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984-4FE0-BCD0-CCEAF797E7AB}"/>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Hoja1!$A$2:$A$8</c:f>
              <c:strCache>
                <c:ptCount val="7"/>
                <c:pt idx="0">
                  <c:v>Act. Física</c:v>
                </c:pt>
                <c:pt idx="1">
                  <c:v>Alimentación saludable</c:v>
                </c:pt>
                <c:pt idx="2">
                  <c:v>Tabaquismo</c:v>
                </c:pt>
                <c:pt idx="3">
                  <c:v>Drogas y oh</c:v>
                </c:pt>
                <c:pt idx="4">
                  <c:v>Salud sexual y reproductiva</c:v>
                </c:pt>
                <c:pt idx="5">
                  <c:v>VIH-ITS</c:v>
                </c:pt>
                <c:pt idx="6">
                  <c:v>Otros</c:v>
                </c:pt>
              </c:strCache>
            </c:strRef>
          </c:cat>
          <c:val>
            <c:numRef>
              <c:f>Hoja1!$B$2:$B$8</c:f>
              <c:numCache>
                <c:formatCode>General</c:formatCode>
                <c:ptCount val="7"/>
                <c:pt idx="0">
                  <c:v>21</c:v>
                </c:pt>
                <c:pt idx="1">
                  <c:v>41</c:v>
                </c:pt>
                <c:pt idx="2">
                  <c:v>8</c:v>
                </c:pt>
                <c:pt idx="3">
                  <c:v>20</c:v>
                </c:pt>
                <c:pt idx="4">
                  <c:v>29</c:v>
                </c:pt>
                <c:pt idx="5">
                  <c:v>3</c:v>
                </c:pt>
                <c:pt idx="6">
                  <c:v>102</c:v>
                </c:pt>
              </c:numCache>
            </c:numRef>
          </c:val>
          <c:extLst>
            <c:ext xmlns:c16="http://schemas.microsoft.com/office/drawing/2014/chart" uri="{C3380CC4-5D6E-409C-BE32-E72D297353CC}">
              <c16:uniqueId val="{00000003-4984-4FE0-BCD0-CCEAF797E7AB}"/>
            </c:ext>
          </c:extLst>
        </c:ser>
        <c:dLbls>
          <c:showLegendKey val="0"/>
          <c:showVal val="0"/>
          <c:showCatName val="0"/>
          <c:showSerName val="0"/>
          <c:showPercent val="0"/>
          <c:showBubbleSize val="0"/>
          <c:showLeaderLines val="1"/>
        </c:dLbls>
      </c:pie3DChart>
    </c:plotArea>
    <c:legend>
      <c:legendPos val="r"/>
      <c:overlay val="0"/>
      <c:txPr>
        <a:bodyPr/>
        <a:lstStyle/>
        <a:p>
          <a:pPr>
            <a:defRPr sz="1600"/>
          </a:pPr>
          <a:endParaRPr lang="en-US"/>
        </a:p>
      </c:txPr>
    </c:legend>
    <c:plotVisOnly val="1"/>
    <c:dispBlanksAs val="zero"/>
    <c:showDLblsOverMax val="0"/>
  </c:chart>
  <c:txPr>
    <a:bodyPr/>
    <a:lstStyle/>
    <a:p>
      <a:pPr>
        <a:defRPr sz="1800"/>
      </a:pPr>
      <a:endParaRPr lang="en-US"/>
    </a:p>
  </c:txPr>
  <c:externalData r:id="rId1">
    <c:autoUpdate val="0"/>
  </c:externalData>
  <c:userShapes r:id="rId2"/>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plotArea>
      <c:layout>
        <c:manualLayout>
          <c:layoutTarget val="inner"/>
          <c:xMode val="edge"/>
          <c:yMode val="edge"/>
          <c:x val="4.6152113003630389E-2"/>
          <c:y val="8.0585270926786218E-2"/>
          <c:w val="0.58640597688033524"/>
          <c:h val="0.56503334922902959"/>
        </c:manualLayout>
      </c:layout>
      <c:pieChart>
        <c:varyColors val="1"/>
        <c:ser>
          <c:idx val="0"/>
          <c:order val="0"/>
          <c:tx>
            <c:strRef>
              <c:f>Hoja1!$B$1</c:f>
              <c:strCache>
                <c:ptCount val="1"/>
                <c:pt idx="0">
                  <c:v>Según especialidad</c:v>
                </c:pt>
              </c:strCache>
            </c:strRef>
          </c:tx>
          <c:cat>
            <c:strRef>
              <c:f>Hoja1!$A$2:$A$7</c:f>
              <c:strCache>
                <c:ptCount val="6"/>
                <c:pt idx="0">
                  <c:v>Oftalmología</c:v>
                </c:pt>
                <c:pt idx="1">
                  <c:v>Médico</c:v>
                </c:pt>
                <c:pt idx="2">
                  <c:v>Nutrición</c:v>
                </c:pt>
                <c:pt idx="3">
                  <c:v>Odontología</c:v>
                </c:pt>
                <c:pt idx="4">
                  <c:v>Salud mental</c:v>
                </c:pt>
                <c:pt idx="5">
                  <c:v>Ginecologica</c:v>
                </c:pt>
              </c:strCache>
            </c:strRef>
          </c:cat>
          <c:val>
            <c:numRef>
              <c:f>Hoja1!$B$2:$B$7</c:f>
              <c:numCache>
                <c:formatCode>General</c:formatCode>
                <c:ptCount val="6"/>
                <c:pt idx="0">
                  <c:v>62</c:v>
                </c:pt>
                <c:pt idx="1">
                  <c:v>41</c:v>
                </c:pt>
                <c:pt idx="2">
                  <c:v>54</c:v>
                </c:pt>
                <c:pt idx="3">
                  <c:v>39</c:v>
                </c:pt>
                <c:pt idx="4">
                  <c:v>52</c:v>
                </c:pt>
                <c:pt idx="5">
                  <c:v>17</c:v>
                </c:pt>
              </c:numCache>
            </c:numRef>
          </c:val>
          <c:extLst>
            <c:ext xmlns:c16="http://schemas.microsoft.com/office/drawing/2014/chart" uri="{C3380CC4-5D6E-409C-BE32-E72D297353CC}">
              <c16:uniqueId val="{00000000-9E73-45E1-8ECC-C7D9EEA23C97}"/>
            </c:ext>
          </c:extLst>
        </c:ser>
        <c:dLbls>
          <c:showLegendKey val="0"/>
          <c:showVal val="0"/>
          <c:showCatName val="0"/>
          <c:showSerName val="0"/>
          <c:showPercent val="0"/>
          <c:showBubbleSize val="0"/>
          <c:showLeaderLines val="1"/>
        </c:dLbls>
        <c:firstSliceAng val="0"/>
      </c:pieChart>
    </c:plotArea>
    <c:legend>
      <c:legendPos val="r"/>
      <c:layout>
        <c:manualLayout>
          <c:xMode val="edge"/>
          <c:yMode val="edge"/>
          <c:x val="0.64170584581511148"/>
          <c:y val="8.2245613451326346E-2"/>
          <c:w val="0.35829421086515134"/>
          <c:h val="0.51696124591443349"/>
        </c:manualLayout>
      </c:layout>
      <c:overlay val="0"/>
    </c:legend>
    <c:plotVisOnly val="1"/>
    <c:dispBlanksAs val="zero"/>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invertIfNegative val="0"/>
          <c:dPt>
            <c:idx val="0"/>
            <c:invertIfNegative val="0"/>
            <c:bubble3D val="0"/>
            <c:spPr>
              <a:solidFill>
                <a:srgbClr val="FF0000"/>
              </a:solidFill>
            </c:spPr>
            <c:extLst>
              <c:ext xmlns:c16="http://schemas.microsoft.com/office/drawing/2014/chart" uri="{C3380CC4-5D6E-409C-BE32-E72D297353CC}">
                <c16:uniqueId val="{00000001-9431-4313-98BE-D021A482DAC9}"/>
              </c:ext>
            </c:extLst>
          </c:dPt>
          <c:dPt>
            <c:idx val="1"/>
            <c:invertIfNegative val="0"/>
            <c:bubble3D val="0"/>
            <c:spPr>
              <a:solidFill>
                <a:srgbClr val="92D050"/>
              </a:solidFill>
            </c:spPr>
            <c:extLst>
              <c:ext xmlns:c16="http://schemas.microsoft.com/office/drawing/2014/chart" uri="{C3380CC4-5D6E-409C-BE32-E72D297353CC}">
                <c16:uniqueId val="{00000003-9431-4313-98BE-D021A482DAC9}"/>
              </c:ext>
            </c:extLst>
          </c:dPt>
          <c:dPt>
            <c:idx val="2"/>
            <c:invertIfNegative val="0"/>
            <c:bubble3D val="0"/>
            <c:spPr>
              <a:solidFill>
                <a:srgbClr val="00B0F0"/>
              </a:solidFill>
            </c:spPr>
            <c:extLst>
              <c:ext xmlns:c16="http://schemas.microsoft.com/office/drawing/2014/chart" uri="{C3380CC4-5D6E-409C-BE32-E72D297353CC}">
                <c16:uniqueId val="{00000005-9431-4313-98BE-D021A482DAC9}"/>
              </c:ext>
            </c:extLst>
          </c:dPt>
          <c:dPt>
            <c:idx val="3"/>
            <c:invertIfNegative val="0"/>
            <c:bubble3D val="0"/>
            <c:spPr>
              <a:solidFill>
                <a:srgbClr val="7030A0"/>
              </a:solidFill>
            </c:spPr>
            <c:extLst>
              <c:ext xmlns:c16="http://schemas.microsoft.com/office/drawing/2014/chart" uri="{C3380CC4-5D6E-409C-BE32-E72D297353CC}">
                <c16:uniqueId val="{00000007-9431-4313-98BE-D021A482DAC9}"/>
              </c:ext>
            </c:extLst>
          </c:dPt>
          <c:dPt>
            <c:idx val="4"/>
            <c:invertIfNegative val="0"/>
            <c:bubble3D val="0"/>
            <c:spPr>
              <a:solidFill>
                <a:srgbClr val="0070C0"/>
              </a:solidFill>
            </c:spPr>
            <c:extLst>
              <c:ext xmlns:c16="http://schemas.microsoft.com/office/drawing/2014/chart" uri="{C3380CC4-5D6E-409C-BE32-E72D297353CC}">
                <c16:uniqueId val="{00000009-9431-4313-98BE-D021A482DAC9}"/>
              </c:ext>
            </c:extLst>
          </c:dPt>
          <c:dLbls>
            <c:dLbl>
              <c:idx val="1"/>
              <c:layout>
                <c:manualLayout>
                  <c:x val="1.5747258241147809E-3"/>
                  <c:y val="-1.789254050124472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431-4313-98BE-D021A482DAC9}"/>
                </c:ext>
              </c:extLst>
            </c:dLbl>
            <c:dLbl>
              <c:idx val="3"/>
              <c:layout>
                <c:manualLayout>
                  <c:x val="4.7241774723443429E-3"/>
                  <c:y val="6.561067804275330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431-4313-98BE-D021A482DAC9}"/>
                </c:ext>
              </c:extLst>
            </c:dLbl>
            <c:dLbl>
              <c:idx val="4"/>
              <c:layout>
                <c:manualLayout>
                  <c:x val="6.2989032964592389E-3"/>
                  <c:y val="-2.556077214463532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9431-4313-98BE-D021A482DAC9}"/>
                </c:ext>
              </c:extLst>
            </c:dLbl>
            <c:spPr>
              <a:noFill/>
              <a:ln>
                <a:noFill/>
              </a:ln>
              <a:effectLst/>
            </c:spPr>
            <c:txPr>
              <a:bodyPr/>
              <a:lstStyle/>
              <a:p>
                <a:pPr>
                  <a:defRPr sz="2000" b="1">
                    <a:latin typeface="+mj-lt"/>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Hoja1!$A$1:$A$5</c:f>
              <c:strCache>
                <c:ptCount val="5"/>
                <c:pt idx="0">
                  <c:v>Séptimo Básico</c:v>
                </c:pt>
                <c:pt idx="1">
                  <c:v>Primero Medio</c:v>
                </c:pt>
                <c:pt idx="2">
                  <c:v>Segundo Medio</c:v>
                </c:pt>
                <c:pt idx="3">
                  <c:v>Tercero Medio</c:v>
                </c:pt>
                <c:pt idx="4">
                  <c:v>Cuarto Medio</c:v>
                </c:pt>
              </c:strCache>
            </c:strRef>
          </c:cat>
          <c:val>
            <c:numRef>
              <c:f>Hoja1!$B$1:$B$5</c:f>
              <c:numCache>
                <c:formatCode>0.0%</c:formatCode>
                <c:ptCount val="5"/>
                <c:pt idx="0">
                  <c:v>0.79500000000000004</c:v>
                </c:pt>
                <c:pt idx="1">
                  <c:v>0.76400000000000001</c:v>
                </c:pt>
                <c:pt idx="2">
                  <c:v>0.70499999999999996</c:v>
                </c:pt>
                <c:pt idx="3">
                  <c:v>0.626</c:v>
                </c:pt>
                <c:pt idx="4">
                  <c:v>0.70499999999999996</c:v>
                </c:pt>
              </c:numCache>
            </c:numRef>
          </c:val>
          <c:extLst>
            <c:ext xmlns:c16="http://schemas.microsoft.com/office/drawing/2014/chart" uri="{C3380CC4-5D6E-409C-BE32-E72D297353CC}">
              <c16:uniqueId val="{0000000A-9431-4313-98BE-D021A482DAC9}"/>
            </c:ext>
          </c:extLst>
        </c:ser>
        <c:dLbls>
          <c:showLegendKey val="0"/>
          <c:showVal val="0"/>
          <c:showCatName val="0"/>
          <c:showSerName val="0"/>
          <c:showPercent val="0"/>
          <c:showBubbleSize val="0"/>
        </c:dLbls>
        <c:gapWidth val="150"/>
        <c:axId val="180881280"/>
        <c:axId val="180882816"/>
      </c:barChart>
      <c:catAx>
        <c:axId val="180881280"/>
        <c:scaling>
          <c:orientation val="minMax"/>
        </c:scaling>
        <c:delete val="0"/>
        <c:axPos val="b"/>
        <c:numFmt formatCode="General" sourceLinked="0"/>
        <c:majorTickMark val="out"/>
        <c:minorTickMark val="none"/>
        <c:tickLblPos val="nextTo"/>
        <c:txPr>
          <a:bodyPr/>
          <a:lstStyle/>
          <a:p>
            <a:pPr>
              <a:defRPr sz="2000" b="1">
                <a:latin typeface="+mj-lt"/>
              </a:defRPr>
            </a:pPr>
            <a:endParaRPr lang="en-US"/>
          </a:p>
        </c:txPr>
        <c:crossAx val="180882816"/>
        <c:crosses val="autoZero"/>
        <c:auto val="1"/>
        <c:lblAlgn val="ctr"/>
        <c:lblOffset val="100"/>
        <c:noMultiLvlLbl val="0"/>
      </c:catAx>
      <c:valAx>
        <c:axId val="180882816"/>
        <c:scaling>
          <c:orientation val="minMax"/>
        </c:scaling>
        <c:delete val="0"/>
        <c:axPos val="l"/>
        <c:majorGridlines/>
        <c:numFmt formatCode="0.0%" sourceLinked="1"/>
        <c:majorTickMark val="out"/>
        <c:minorTickMark val="none"/>
        <c:tickLblPos val="nextTo"/>
        <c:txPr>
          <a:bodyPr/>
          <a:lstStyle/>
          <a:p>
            <a:pPr>
              <a:defRPr sz="1600" b="1">
                <a:latin typeface="+mj-lt"/>
              </a:defRPr>
            </a:pPr>
            <a:endParaRPr lang="en-US"/>
          </a:p>
        </c:txPr>
        <c:crossAx val="180881280"/>
        <c:crosses val="autoZero"/>
        <c:crossBetween val="between"/>
      </c:valAx>
    </c:plotArea>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	</a:t>
            </a:r>
            <a:r>
              <a:rPr lang="en-US" sz="2400" dirty="0" smtClean="0"/>
              <a:t>CARACTERIZACION  ESTUDIANTES </a:t>
            </a:r>
          </a:p>
          <a:p>
            <a:pPr>
              <a:defRPr/>
            </a:pPr>
            <a:r>
              <a:rPr lang="en-US" dirty="0" smtClean="0"/>
              <a:t>               PROCEDENCIA </a:t>
            </a:r>
            <a:r>
              <a:rPr lang="en-US" dirty="0"/>
              <a:t>ESTUDIANTES LICEO TAJAMAR</a:t>
            </a:r>
            <a:r>
              <a:rPr lang="en-US" baseline="0" dirty="0"/>
              <a:t> </a:t>
            </a:r>
          </a:p>
          <a:p>
            <a:pPr>
              <a:defRPr/>
            </a:pPr>
            <a:r>
              <a:rPr lang="en-US" baseline="0" dirty="0" smtClean="0"/>
              <a:t>         AÑO 2016</a:t>
            </a:r>
            <a:endParaRPr lang="en-US" dirty="0"/>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tx>
            <c:strRef>
              <c:f>'listado_alumnos_porcomuna (3)'!$B$2</c:f>
              <c:strCache>
                <c:ptCount val="1"/>
                <c:pt idx="0">
                  <c:v>Número de alumnos de la comuna</c:v>
                </c:pt>
              </c:strCache>
            </c:strRef>
          </c:tx>
          <c:dPt>
            <c:idx val="25"/>
            <c:bubble3D val="0"/>
            <c:explosion val="31"/>
            <c:extLst>
              <c:ext xmlns:c16="http://schemas.microsoft.com/office/drawing/2014/chart" uri="{C3380CC4-5D6E-409C-BE32-E72D297353CC}">
                <c16:uniqueId val="{00000000-9E44-4A18-A7ED-A2E2D16A23E8}"/>
              </c:ext>
            </c:extLst>
          </c:dPt>
          <c:dLbls>
            <c:dLbl>
              <c:idx val="1"/>
              <c:delete val="1"/>
              <c:extLst>
                <c:ext xmlns:c15="http://schemas.microsoft.com/office/drawing/2012/chart" uri="{CE6537A1-D6FC-4f65-9D91-7224C49458BB}"/>
                <c:ext xmlns:c16="http://schemas.microsoft.com/office/drawing/2014/chart" uri="{C3380CC4-5D6E-409C-BE32-E72D297353CC}">
                  <c16:uniqueId val="{00000001-9E44-4A18-A7ED-A2E2D16A23E8}"/>
                </c:ext>
              </c:extLst>
            </c:dLbl>
            <c:dLbl>
              <c:idx val="2"/>
              <c:delete val="1"/>
              <c:extLst>
                <c:ext xmlns:c15="http://schemas.microsoft.com/office/drawing/2012/chart" uri="{CE6537A1-D6FC-4f65-9D91-7224C49458BB}"/>
                <c:ext xmlns:c16="http://schemas.microsoft.com/office/drawing/2014/chart" uri="{C3380CC4-5D6E-409C-BE32-E72D297353CC}">
                  <c16:uniqueId val="{00000002-9E44-4A18-A7ED-A2E2D16A23E8}"/>
                </c:ext>
              </c:extLst>
            </c:dLbl>
            <c:dLbl>
              <c:idx val="3"/>
              <c:delete val="1"/>
              <c:extLst>
                <c:ext xmlns:c15="http://schemas.microsoft.com/office/drawing/2012/chart" uri="{CE6537A1-D6FC-4f65-9D91-7224C49458BB}"/>
                <c:ext xmlns:c16="http://schemas.microsoft.com/office/drawing/2014/chart" uri="{C3380CC4-5D6E-409C-BE32-E72D297353CC}">
                  <c16:uniqueId val="{00000003-9E44-4A18-A7ED-A2E2D16A23E8}"/>
                </c:ext>
              </c:extLst>
            </c:dLbl>
            <c:dLbl>
              <c:idx val="14"/>
              <c:delete val="1"/>
              <c:extLst>
                <c:ext xmlns:c15="http://schemas.microsoft.com/office/drawing/2012/chart" uri="{CE6537A1-D6FC-4f65-9D91-7224C49458BB}"/>
                <c:ext xmlns:c16="http://schemas.microsoft.com/office/drawing/2014/chart" uri="{C3380CC4-5D6E-409C-BE32-E72D297353CC}">
                  <c16:uniqueId val="{00000004-9E44-4A18-A7ED-A2E2D16A23E8}"/>
                </c:ext>
              </c:extLst>
            </c:dLbl>
            <c:dLbl>
              <c:idx val="15"/>
              <c:delete val="1"/>
              <c:extLst>
                <c:ext xmlns:c15="http://schemas.microsoft.com/office/drawing/2012/chart" uri="{CE6537A1-D6FC-4f65-9D91-7224C49458BB}"/>
                <c:ext xmlns:c16="http://schemas.microsoft.com/office/drawing/2014/chart" uri="{C3380CC4-5D6E-409C-BE32-E72D297353CC}">
                  <c16:uniqueId val="{00000005-9E44-4A18-A7ED-A2E2D16A23E8}"/>
                </c:ext>
              </c:extLst>
            </c:dLbl>
            <c:dLbl>
              <c:idx val="18"/>
              <c:delete val="1"/>
              <c:extLst>
                <c:ext xmlns:c15="http://schemas.microsoft.com/office/drawing/2012/chart" uri="{CE6537A1-D6FC-4f65-9D91-7224C49458BB}"/>
                <c:ext xmlns:c16="http://schemas.microsoft.com/office/drawing/2014/chart" uri="{C3380CC4-5D6E-409C-BE32-E72D297353CC}">
                  <c16:uniqueId val="{00000006-9E44-4A18-A7ED-A2E2D16A23E8}"/>
                </c:ext>
              </c:extLst>
            </c:dLbl>
            <c:dLbl>
              <c:idx val="34"/>
              <c:delete val="1"/>
              <c:extLst>
                <c:ext xmlns:c15="http://schemas.microsoft.com/office/drawing/2012/chart" uri="{CE6537A1-D6FC-4f65-9D91-7224C49458BB}"/>
                <c:ext xmlns:c16="http://schemas.microsoft.com/office/drawing/2014/chart" uri="{C3380CC4-5D6E-409C-BE32-E72D297353CC}">
                  <c16:uniqueId val="{00000007-9E44-4A18-A7ED-A2E2D16A23E8}"/>
                </c:ext>
              </c:extLst>
            </c:dLbl>
            <c:dLbl>
              <c:idx val="36"/>
              <c:delete val="1"/>
              <c:extLst>
                <c:ext xmlns:c15="http://schemas.microsoft.com/office/drawing/2012/chart" uri="{CE6537A1-D6FC-4f65-9D91-7224C49458BB}"/>
                <c:ext xmlns:c16="http://schemas.microsoft.com/office/drawing/2014/chart" uri="{C3380CC4-5D6E-409C-BE32-E72D297353CC}">
                  <c16:uniqueId val="{00000008-9E44-4A18-A7ED-A2E2D16A23E8}"/>
                </c:ext>
              </c:extLst>
            </c:dLbl>
            <c:dLbl>
              <c:idx val="37"/>
              <c:delete val="1"/>
              <c:extLst>
                <c:ext xmlns:c15="http://schemas.microsoft.com/office/drawing/2012/chart" uri="{CE6537A1-D6FC-4f65-9D91-7224C49458BB}"/>
                <c:ext xmlns:c16="http://schemas.microsoft.com/office/drawing/2014/chart" uri="{C3380CC4-5D6E-409C-BE32-E72D297353CC}">
                  <c16:uniqueId val="{00000009-9E44-4A18-A7ED-A2E2D16A23E8}"/>
                </c:ext>
              </c:extLst>
            </c:dLbl>
            <c:dLbl>
              <c:idx val="39"/>
              <c:delete val="1"/>
              <c:extLst>
                <c:ext xmlns:c15="http://schemas.microsoft.com/office/drawing/2012/chart" uri="{CE6537A1-D6FC-4f65-9D91-7224C49458BB}"/>
                <c:ext xmlns:c16="http://schemas.microsoft.com/office/drawing/2014/chart" uri="{C3380CC4-5D6E-409C-BE32-E72D297353CC}">
                  <c16:uniqueId val="{0000000A-9E44-4A18-A7ED-A2E2D16A23E8}"/>
                </c:ext>
              </c:extLst>
            </c:dLbl>
            <c:dLbl>
              <c:idx val="41"/>
              <c:delete val="1"/>
              <c:extLst>
                <c:ext xmlns:c15="http://schemas.microsoft.com/office/drawing/2012/chart" uri="{CE6537A1-D6FC-4f65-9D91-7224C49458BB}"/>
                <c:ext xmlns:c16="http://schemas.microsoft.com/office/drawing/2014/chart" uri="{C3380CC4-5D6E-409C-BE32-E72D297353CC}">
                  <c16:uniqueId val="{0000000B-9E44-4A18-A7ED-A2E2D16A23E8}"/>
                </c:ext>
              </c:extLst>
            </c:dLbl>
            <c:dLbl>
              <c:idx val="42"/>
              <c:delete val="1"/>
              <c:extLst>
                <c:ext xmlns:c15="http://schemas.microsoft.com/office/drawing/2012/chart" uri="{CE6537A1-D6FC-4f65-9D91-7224C49458BB}"/>
                <c:ext xmlns:c16="http://schemas.microsoft.com/office/drawing/2014/chart" uri="{C3380CC4-5D6E-409C-BE32-E72D297353CC}">
                  <c16:uniqueId val="{0000000C-9E44-4A18-A7ED-A2E2D16A23E8}"/>
                </c:ext>
              </c:extLst>
            </c:dLbl>
            <c:dLbl>
              <c:idx val="43"/>
              <c:delete val="1"/>
              <c:extLst>
                <c:ext xmlns:c15="http://schemas.microsoft.com/office/drawing/2012/chart" uri="{CE6537A1-D6FC-4f65-9D91-7224C49458BB}"/>
                <c:ext xmlns:c16="http://schemas.microsoft.com/office/drawing/2014/chart" uri="{C3380CC4-5D6E-409C-BE32-E72D297353CC}">
                  <c16:uniqueId val="{0000000D-9E44-4A18-A7ED-A2E2D16A23E8}"/>
                </c:ext>
              </c:extLst>
            </c:dLbl>
            <c:dLbl>
              <c:idx val="44"/>
              <c:delete val="1"/>
              <c:extLst>
                <c:ext xmlns:c15="http://schemas.microsoft.com/office/drawing/2012/chart" uri="{CE6537A1-D6FC-4f65-9D91-7224C49458BB}"/>
                <c:ext xmlns:c16="http://schemas.microsoft.com/office/drawing/2014/chart" uri="{C3380CC4-5D6E-409C-BE32-E72D297353CC}">
                  <c16:uniqueId val="{0000000E-9E44-4A18-A7ED-A2E2D16A23E8}"/>
                </c:ext>
              </c:extLst>
            </c:dLbl>
            <c:dLbl>
              <c:idx val="46"/>
              <c:layout>
                <c:manualLayout>
                  <c:x val="4.7523146217724473E-2"/>
                  <c:y val="-4.9142752632788694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9E44-4A18-A7ED-A2E2D16A23E8}"/>
                </c:ext>
              </c:extLst>
            </c:dLbl>
            <c:spPr>
              <a:noFill/>
              <a:ln>
                <a:noFill/>
              </a:ln>
              <a:effectLst/>
            </c:spPr>
            <c:showLegendKey val="0"/>
            <c:showVal val="0"/>
            <c:showCatName val="1"/>
            <c:showSerName val="0"/>
            <c:showPercent val="1"/>
            <c:showBubbleSize val="0"/>
            <c:showLeaderLines val="1"/>
            <c:extLst>
              <c:ext xmlns:c15="http://schemas.microsoft.com/office/drawing/2012/chart" uri="{CE6537A1-D6FC-4f65-9D91-7224C49458BB}"/>
            </c:extLst>
          </c:dLbls>
          <c:cat>
            <c:strRef>
              <c:f>'listado_alumnos_porcomuna (3)'!$A$3:$A$49</c:f>
              <c:strCache>
                <c:ptCount val="47"/>
                <c:pt idx="0">
                  <c:v>Sin Comuna</c:v>
                </c:pt>
                <c:pt idx="1">
                  <c:v>Algarrobo</c:v>
                </c:pt>
                <c:pt idx="2">
                  <c:v>Peumo</c:v>
                </c:pt>
                <c:pt idx="3">
                  <c:v>Aysén</c:v>
                </c:pt>
                <c:pt idx="4">
                  <c:v>Santiago</c:v>
                </c:pt>
                <c:pt idx="5">
                  <c:v>Cerrillos</c:v>
                </c:pt>
                <c:pt idx="6">
                  <c:v>Cerro Navia</c:v>
                </c:pt>
                <c:pt idx="7">
                  <c:v>Conchalí</c:v>
                </c:pt>
                <c:pt idx="8">
                  <c:v>El Bosque</c:v>
                </c:pt>
                <c:pt idx="9">
                  <c:v>Estacion Central</c:v>
                </c:pt>
                <c:pt idx="10">
                  <c:v>Huechuraba</c:v>
                </c:pt>
                <c:pt idx="11">
                  <c:v>Independencia</c:v>
                </c:pt>
                <c:pt idx="12">
                  <c:v>La Cisterna</c:v>
                </c:pt>
                <c:pt idx="13">
                  <c:v>La Florida</c:v>
                </c:pt>
                <c:pt idx="14">
                  <c:v>La Granja</c:v>
                </c:pt>
                <c:pt idx="15">
                  <c:v>La Pintana</c:v>
                </c:pt>
                <c:pt idx="16">
                  <c:v>La Reina</c:v>
                </c:pt>
                <c:pt idx="17">
                  <c:v>Las Condes</c:v>
                </c:pt>
                <c:pt idx="18">
                  <c:v>Lo Espejo</c:v>
                </c:pt>
                <c:pt idx="19">
                  <c:v>Lo Prado</c:v>
                </c:pt>
                <c:pt idx="20">
                  <c:v>Macul</c:v>
                </c:pt>
                <c:pt idx="21">
                  <c:v>Maipú</c:v>
                </c:pt>
                <c:pt idx="22">
                  <c:v>Ñuñoa</c:v>
                </c:pt>
                <c:pt idx="23">
                  <c:v>Pedro Aguirre Cerda</c:v>
                </c:pt>
                <c:pt idx="24">
                  <c:v>Peñalolén</c:v>
                </c:pt>
                <c:pt idx="25">
                  <c:v>Providencia</c:v>
                </c:pt>
                <c:pt idx="26">
                  <c:v>Pudahuel</c:v>
                </c:pt>
                <c:pt idx="27">
                  <c:v>Quilicura</c:v>
                </c:pt>
                <c:pt idx="28">
                  <c:v>Quinta Normal</c:v>
                </c:pt>
                <c:pt idx="29">
                  <c:v>Recoleta</c:v>
                </c:pt>
                <c:pt idx="30">
                  <c:v>Renca</c:v>
                </c:pt>
                <c:pt idx="31">
                  <c:v>San Joaquín</c:v>
                </c:pt>
                <c:pt idx="32">
                  <c:v>San Miguel</c:v>
                </c:pt>
                <c:pt idx="33">
                  <c:v>San Ramón</c:v>
                </c:pt>
                <c:pt idx="34">
                  <c:v>Vitacura</c:v>
                </c:pt>
                <c:pt idx="35">
                  <c:v>Puente Alto</c:v>
                </c:pt>
                <c:pt idx="36">
                  <c:v>Pirque</c:v>
                </c:pt>
                <c:pt idx="37">
                  <c:v>Colina</c:v>
                </c:pt>
                <c:pt idx="38">
                  <c:v>Lampa</c:v>
                </c:pt>
                <c:pt idx="39">
                  <c:v>Tiltil</c:v>
                </c:pt>
                <c:pt idx="40">
                  <c:v>San Bernardo</c:v>
                </c:pt>
                <c:pt idx="41">
                  <c:v>Melipilla</c:v>
                </c:pt>
                <c:pt idx="42">
                  <c:v>Talagante</c:v>
                </c:pt>
                <c:pt idx="43">
                  <c:v>Isla de Maipo</c:v>
                </c:pt>
                <c:pt idx="44">
                  <c:v>Padre Hurtado</c:v>
                </c:pt>
                <c:pt idx="45">
                  <c:v>Peñaflor</c:v>
                </c:pt>
                <c:pt idx="46">
                  <c:v>Lago Ranco</c:v>
                </c:pt>
              </c:strCache>
            </c:strRef>
          </c:cat>
          <c:val>
            <c:numRef>
              <c:f>'listado_alumnos_porcomuna (3)'!$B$3:$B$49</c:f>
              <c:numCache>
                <c:formatCode>General</c:formatCode>
                <c:ptCount val="47"/>
                <c:pt idx="0">
                  <c:v>8</c:v>
                </c:pt>
                <c:pt idx="1">
                  <c:v>2</c:v>
                </c:pt>
                <c:pt idx="2">
                  <c:v>1</c:v>
                </c:pt>
                <c:pt idx="3">
                  <c:v>1</c:v>
                </c:pt>
                <c:pt idx="4">
                  <c:v>73</c:v>
                </c:pt>
                <c:pt idx="5">
                  <c:v>11</c:v>
                </c:pt>
                <c:pt idx="6">
                  <c:v>52</c:v>
                </c:pt>
                <c:pt idx="7">
                  <c:v>45</c:v>
                </c:pt>
                <c:pt idx="8">
                  <c:v>10</c:v>
                </c:pt>
                <c:pt idx="9">
                  <c:v>43</c:v>
                </c:pt>
                <c:pt idx="10">
                  <c:v>27</c:v>
                </c:pt>
                <c:pt idx="11">
                  <c:v>13</c:v>
                </c:pt>
                <c:pt idx="12">
                  <c:v>8</c:v>
                </c:pt>
                <c:pt idx="13">
                  <c:v>49</c:v>
                </c:pt>
                <c:pt idx="14">
                  <c:v>3</c:v>
                </c:pt>
                <c:pt idx="15">
                  <c:v>2</c:v>
                </c:pt>
                <c:pt idx="16">
                  <c:v>7</c:v>
                </c:pt>
                <c:pt idx="17">
                  <c:v>11</c:v>
                </c:pt>
                <c:pt idx="18">
                  <c:v>2</c:v>
                </c:pt>
                <c:pt idx="19">
                  <c:v>44</c:v>
                </c:pt>
                <c:pt idx="20">
                  <c:v>25</c:v>
                </c:pt>
                <c:pt idx="21">
                  <c:v>78</c:v>
                </c:pt>
                <c:pt idx="22">
                  <c:v>31</c:v>
                </c:pt>
                <c:pt idx="23">
                  <c:v>15</c:v>
                </c:pt>
                <c:pt idx="24">
                  <c:v>20</c:v>
                </c:pt>
                <c:pt idx="25">
                  <c:v>123</c:v>
                </c:pt>
                <c:pt idx="26">
                  <c:v>122</c:v>
                </c:pt>
                <c:pt idx="27">
                  <c:v>37</c:v>
                </c:pt>
                <c:pt idx="28">
                  <c:v>32</c:v>
                </c:pt>
                <c:pt idx="29">
                  <c:v>33</c:v>
                </c:pt>
                <c:pt idx="30">
                  <c:v>49</c:v>
                </c:pt>
                <c:pt idx="31">
                  <c:v>13</c:v>
                </c:pt>
                <c:pt idx="32">
                  <c:v>11</c:v>
                </c:pt>
                <c:pt idx="33">
                  <c:v>7</c:v>
                </c:pt>
                <c:pt idx="34">
                  <c:v>2</c:v>
                </c:pt>
                <c:pt idx="35">
                  <c:v>54</c:v>
                </c:pt>
                <c:pt idx="36">
                  <c:v>1</c:v>
                </c:pt>
                <c:pt idx="37">
                  <c:v>2</c:v>
                </c:pt>
                <c:pt idx="38">
                  <c:v>10</c:v>
                </c:pt>
                <c:pt idx="39">
                  <c:v>2</c:v>
                </c:pt>
                <c:pt idx="40">
                  <c:v>6</c:v>
                </c:pt>
                <c:pt idx="41">
                  <c:v>2</c:v>
                </c:pt>
                <c:pt idx="42">
                  <c:v>1</c:v>
                </c:pt>
                <c:pt idx="43">
                  <c:v>1</c:v>
                </c:pt>
                <c:pt idx="44">
                  <c:v>3</c:v>
                </c:pt>
                <c:pt idx="45">
                  <c:v>11</c:v>
                </c:pt>
                <c:pt idx="46">
                  <c:v>13</c:v>
                </c:pt>
              </c:numCache>
            </c:numRef>
          </c:val>
          <c:extLst>
            <c:ext xmlns:c16="http://schemas.microsoft.com/office/drawing/2014/chart" uri="{C3380CC4-5D6E-409C-BE32-E72D297353CC}">
              <c16:uniqueId val="{00000010-9E44-4A18-A7ED-A2E2D16A23E8}"/>
            </c:ext>
          </c:extLst>
        </c:ser>
        <c:dLbls>
          <c:showLegendKey val="0"/>
          <c:showVal val="0"/>
          <c:showCatName val="1"/>
          <c:showSerName val="0"/>
          <c:showPercent val="1"/>
          <c:showBubbleSize val="0"/>
          <c:showLeaderLines val="1"/>
        </c:dLbls>
      </c:pie3DChart>
    </c:plotArea>
    <c:plotVisOnly val="1"/>
    <c:dispBlanksAs val="gap"/>
    <c:showDLblsOverMax val="0"/>
  </c:chart>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12"/>
    </mc:Choice>
    <mc:Fallback>
      <c:style val="12"/>
    </mc:Fallback>
  </mc:AlternateContent>
  <c:clrMapOvr bg1="lt1" tx1="dk1" bg2="lt2" tx2="dk2" accent1="accent1" accent2="accent2" accent3="accent3" accent4="accent4" accent5="accent5" accent6="accent6" hlink="hlink" folHlink="folHlink"/>
  <c:chart>
    <c:title>
      <c:tx>
        <c:rich>
          <a:bodyPr/>
          <a:lstStyle/>
          <a:p>
            <a:pPr>
              <a:defRPr/>
            </a:pPr>
            <a:r>
              <a:rPr lang="en-US"/>
              <a:t>INDICE DE VULNERABILIDAD PERIODO 2009 - 2016</a:t>
            </a:r>
          </a:p>
        </c:rich>
      </c:tx>
      <c:overlay val="1"/>
    </c:title>
    <c:autoTitleDeleted val="0"/>
    <c:plotArea>
      <c:layout>
        <c:manualLayout>
          <c:layoutTarget val="inner"/>
          <c:xMode val="edge"/>
          <c:yMode val="edge"/>
          <c:x val="4.3565932042232684E-2"/>
          <c:y val="4.0021777896765559E-2"/>
          <c:w val="0.94624008179039876"/>
          <c:h val="0.90781734121784008"/>
        </c:manualLayout>
      </c:layout>
      <c:lineChart>
        <c:grouping val="standard"/>
        <c:varyColors val="0"/>
        <c:ser>
          <c:idx val="0"/>
          <c:order val="0"/>
          <c:tx>
            <c:strRef>
              <c:f>Hoja4!$D$5</c:f>
              <c:strCache>
                <c:ptCount val="1"/>
              </c:strCache>
            </c:strRef>
          </c:tx>
          <c:dLbls>
            <c:dLbl>
              <c:idx val="0"/>
              <c:layout>
                <c:manualLayout>
                  <c:x val="-1.1650269905564012E-2"/>
                  <c:y val="-4.47378432836872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2E5-4C28-A9AE-D76B906E4896}"/>
                </c:ext>
              </c:extLst>
            </c:dLbl>
            <c:dLbl>
              <c:idx val="1"/>
              <c:layout>
                <c:manualLayout>
                  <c:x val="-1.3106553643759488E-2"/>
                  <c:y val="-7.20776364014961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2E5-4C28-A9AE-D76B906E4896}"/>
                </c:ext>
              </c:extLst>
            </c:dLbl>
            <c:dLbl>
              <c:idx val="2"/>
              <c:layout>
                <c:manualLayout>
                  <c:x val="-2.4756823549323528E-2"/>
                  <c:y val="-6.95922006635134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2E5-4C28-A9AE-D76B906E4896}"/>
                </c:ext>
              </c:extLst>
            </c:dLbl>
            <c:dLbl>
              <c:idx val="3"/>
              <c:layout>
                <c:manualLayout>
                  <c:x val="-2.6213107287518977E-2"/>
                  <c:y val="-8.45048150914092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2E5-4C28-A9AE-D76B906E4896}"/>
                </c:ext>
              </c:extLst>
            </c:dLbl>
            <c:dLbl>
              <c:idx val="4"/>
              <c:layout>
                <c:manualLayout>
                  <c:x val="1.4562837381955015E-3"/>
                  <c:y val="3.97669718077219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2E5-4C28-A9AE-D76B906E4896}"/>
                </c:ext>
              </c:extLst>
            </c:dLbl>
            <c:dLbl>
              <c:idx val="5"/>
              <c:layout>
                <c:manualLayout>
                  <c:x val="-7.2814186909775083E-3"/>
                  <c:y val="-5.467958623561776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2E5-4C28-A9AE-D76B906E4896}"/>
                </c:ext>
              </c:extLst>
            </c:dLbl>
            <c:dLbl>
              <c:idx val="6"/>
              <c:layout>
                <c:manualLayout>
                  <c:x val="-1.4562837381955015E-3"/>
                  <c:y val="3.47961003317567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2E5-4C28-A9AE-D76B906E4896}"/>
                </c:ext>
              </c:extLst>
            </c:dLbl>
            <c:spPr>
              <a:noFill/>
              <a:ln>
                <a:noFill/>
              </a:ln>
              <a:effectLst/>
            </c:spPr>
            <c:txPr>
              <a:bodyPr/>
              <a:lstStyle/>
              <a:p>
                <a:pPr>
                  <a:defRPr sz="11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Hoja4!$C$6:$C$13</c:f>
              <c:numCache>
                <c:formatCode>General</c:formatCode>
                <c:ptCount val="8"/>
                <c:pt idx="0">
                  <c:v>2009</c:v>
                </c:pt>
                <c:pt idx="1">
                  <c:v>2010</c:v>
                </c:pt>
                <c:pt idx="2">
                  <c:v>2011</c:v>
                </c:pt>
                <c:pt idx="3">
                  <c:v>2012</c:v>
                </c:pt>
                <c:pt idx="4">
                  <c:v>2013</c:v>
                </c:pt>
                <c:pt idx="5">
                  <c:v>2014</c:v>
                </c:pt>
                <c:pt idx="6">
                  <c:v>2015</c:v>
                </c:pt>
                <c:pt idx="7">
                  <c:v>2016</c:v>
                </c:pt>
              </c:numCache>
            </c:numRef>
          </c:cat>
          <c:val>
            <c:numRef>
              <c:f>Hoja4!$D$6:$D$13</c:f>
              <c:numCache>
                <c:formatCode>General</c:formatCode>
                <c:ptCount val="8"/>
                <c:pt idx="0">
                  <c:v>51.8</c:v>
                </c:pt>
                <c:pt idx="1">
                  <c:v>47.58</c:v>
                </c:pt>
                <c:pt idx="2">
                  <c:v>48.82</c:v>
                </c:pt>
                <c:pt idx="3">
                  <c:v>47.7</c:v>
                </c:pt>
                <c:pt idx="4">
                  <c:v>50.9</c:v>
                </c:pt>
                <c:pt idx="5">
                  <c:v>51.12</c:v>
                </c:pt>
                <c:pt idx="6">
                  <c:v>58.1</c:v>
                </c:pt>
                <c:pt idx="7">
                  <c:v>57.4</c:v>
                </c:pt>
              </c:numCache>
            </c:numRef>
          </c:val>
          <c:smooth val="0"/>
          <c:extLst>
            <c:ext xmlns:c16="http://schemas.microsoft.com/office/drawing/2014/chart" uri="{C3380CC4-5D6E-409C-BE32-E72D297353CC}">
              <c16:uniqueId val="{00000007-52E5-4C28-A9AE-D76B906E4896}"/>
            </c:ext>
          </c:extLst>
        </c:ser>
        <c:dLbls>
          <c:showLegendKey val="0"/>
          <c:showVal val="1"/>
          <c:showCatName val="0"/>
          <c:showSerName val="0"/>
          <c:showPercent val="0"/>
          <c:showBubbleSize val="0"/>
        </c:dLbls>
        <c:marker val="1"/>
        <c:smooth val="0"/>
        <c:axId val="45907968"/>
        <c:axId val="45910656"/>
      </c:lineChart>
      <c:catAx>
        <c:axId val="45907968"/>
        <c:scaling>
          <c:orientation val="minMax"/>
        </c:scaling>
        <c:delete val="0"/>
        <c:axPos val="b"/>
        <c:numFmt formatCode="General" sourceLinked="1"/>
        <c:majorTickMark val="none"/>
        <c:minorTickMark val="none"/>
        <c:tickLblPos val="nextTo"/>
        <c:txPr>
          <a:bodyPr/>
          <a:lstStyle/>
          <a:p>
            <a:pPr>
              <a:defRPr sz="1050" b="1"/>
            </a:pPr>
            <a:endParaRPr lang="en-US"/>
          </a:p>
        </c:txPr>
        <c:crossAx val="45910656"/>
        <c:crosses val="autoZero"/>
        <c:auto val="1"/>
        <c:lblAlgn val="ctr"/>
        <c:lblOffset val="100"/>
        <c:noMultiLvlLbl val="0"/>
      </c:catAx>
      <c:valAx>
        <c:axId val="45910656"/>
        <c:scaling>
          <c:orientation val="minMax"/>
        </c:scaling>
        <c:delete val="0"/>
        <c:axPos val="l"/>
        <c:majorGridlines/>
        <c:numFmt formatCode="General" sourceLinked="1"/>
        <c:majorTickMark val="none"/>
        <c:minorTickMark val="none"/>
        <c:tickLblPos val="nextTo"/>
        <c:crossAx val="45907968"/>
        <c:crosses val="autoZero"/>
        <c:crossBetween val="between"/>
      </c:valAx>
    </c:plotArea>
    <c:plotVisOnly val="1"/>
    <c:dispBlanksAs val="gap"/>
    <c:showDLblsOverMax val="0"/>
  </c:chart>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3461300196355914E-2"/>
          <c:y val="0.14122214081098478"/>
          <c:w val="0.93054552606175434"/>
          <c:h val="0.66398263383119138"/>
        </c:manualLayout>
      </c:layout>
      <c:barChart>
        <c:barDir val="col"/>
        <c:grouping val="clustered"/>
        <c:varyColors val="0"/>
        <c:ser>
          <c:idx val="0"/>
          <c:order val="0"/>
          <c:invertIfNegative val="0"/>
          <c:dLbls>
            <c:spPr>
              <a:noFill/>
              <a:ln>
                <a:noFill/>
              </a:ln>
              <a:effectLst/>
            </c:spPr>
            <c:txPr>
              <a:bodyPr/>
              <a:lstStyle/>
              <a:p>
                <a:pPr>
                  <a:defRPr sz="1000" b="1">
                    <a:solidFill>
                      <a:schemeClr val="tx2"/>
                    </a:solidFill>
                    <a:latin typeface="Arial Narrow" panose="020B060602020203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'[Resultados PSU Generacion2016.Proceso2017.xlsx]Hoja2'!$A$4:$A$17</c:f>
              <c:strCache>
                <c:ptCount val="14"/>
                <c:pt idx="0">
                  <c:v>150-199</c:v>
                </c:pt>
                <c:pt idx="1">
                  <c:v>200-249</c:v>
                </c:pt>
                <c:pt idx="2">
                  <c:v>250-299</c:v>
                </c:pt>
                <c:pt idx="3">
                  <c:v>300-349</c:v>
                </c:pt>
                <c:pt idx="4">
                  <c:v>350-399</c:v>
                </c:pt>
                <c:pt idx="5">
                  <c:v>400-449</c:v>
                </c:pt>
                <c:pt idx="6">
                  <c:v>450-499</c:v>
                </c:pt>
                <c:pt idx="7">
                  <c:v>500-549</c:v>
                </c:pt>
                <c:pt idx="8">
                  <c:v>550-599</c:v>
                </c:pt>
                <c:pt idx="9">
                  <c:v>600-649</c:v>
                </c:pt>
                <c:pt idx="10">
                  <c:v>650-699</c:v>
                </c:pt>
                <c:pt idx="11">
                  <c:v>700-749</c:v>
                </c:pt>
                <c:pt idx="12">
                  <c:v>750-799</c:v>
                </c:pt>
                <c:pt idx="13">
                  <c:v>800-850</c:v>
                </c:pt>
              </c:strCache>
            </c:strRef>
          </c:cat>
          <c:val>
            <c:numRef>
              <c:f>'[Resultados PSU Generacion2016.Proceso2017.xlsx]Hoja2'!$B$4:$B$17</c:f>
              <c:numCache>
                <c:formatCode>0.00</c:formatCode>
                <c:ptCount val="14"/>
                <c:pt idx="0">
                  <c:v>0.34965034965035002</c:v>
                </c:pt>
                <c:pt idx="1">
                  <c:v>0.34965034965034963</c:v>
                </c:pt>
                <c:pt idx="2">
                  <c:v>0</c:v>
                </c:pt>
                <c:pt idx="3">
                  <c:v>1.3986013986013985</c:v>
                </c:pt>
                <c:pt idx="4">
                  <c:v>1.7482517482517483</c:v>
                </c:pt>
                <c:pt idx="5">
                  <c:v>5.9440559440559442</c:v>
                </c:pt>
                <c:pt idx="6">
                  <c:v>10.839160839160838</c:v>
                </c:pt>
                <c:pt idx="7">
                  <c:v>26.223776223776223</c:v>
                </c:pt>
                <c:pt idx="8">
                  <c:v>22.727272727272727</c:v>
                </c:pt>
                <c:pt idx="9">
                  <c:v>14.685314685314685</c:v>
                </c:pt>
                <c:pt idx="10">
                  <c:v>11.888111888111888</c:v>
                </c:pt>
                <c:pt idx="11">
                  <c:v>3.1468531468531471</c:v>
                </c:pt>
                <c:pt idx="12">
                  <c:v>0.69930069930069927</c:v>
                </c:pt>
                <c:pt idx="13">
                  <c:v>0</c:v>
                </c:pt>
              </c:numCache>
            </c:numRef>
          </c:val>
          <c:extLst>
            <c:ext xmlns:c16="http://schemas.microsoft.com/office/drawing/2014/chart" uri="{C3380CC4-5D6E-409C-BE32-E72D297353CC}">
              <c16:uniqueId val="{00000000-9029-4B9D-B6EC-DFAFC5D39087}"/>
            </c:ext>
          </c:extLst>
        </c:ser>
        <c:dLbls>
          <c:showLegendKey val="0"/>
          <c:showVal val="0"/>
          <c:showCatName val="0"/>
          <c:showSerName val="0"/>
          <c:showPercent val="0"/>
          <c:showBubbleSize val="0"/>
        </c:dLbls>
        <c:gapWidth val="150"/>
        <c:axId val="180952064"/>
        <c:axId val="180986624"/>
      </c:barChart>
      <c:catAx>
        <c:axId val="180952064"/>
        <c:scaling>
          <c:orientation val="minMax"/>
        </c:scaling>
        <c:delete val="0"/>
        <c:axPos val="b"/>
        <c:numFmt formatCode="General" sourceLinked="0"/>
        <c:majorTickMark val="out"/>
        <c:minorTickMark val="none"/>
        <c:tickLblPos val="nextTo"/>
        <c:txPr>
          <a:bodyPr/>
          <a:lstStyle/>
          <a:p>
            <a:pPr>
              <a:defRPr b="1">
                <a:solidFill>
                  <a:schemeClr val="tx2"/>
                </a:solidFill>
                <a:latin typeface="Arial Narrow" panose="020B0606020202030204" pitchFamily="34" charset="0"/>
              </a:defRPr>
            </a:pPr>
            <a:endParaRPr lang="en-US"/>
          </a:p>
        </c:txPr>
        <c:crossAx val="180986624"/>
        <c:crosses val="autoZero"/>
        <c:auto val="1"/>
        <c:lblAlgn val="ctr"/>
        <c:lblOffset val="100"/>
        <c:noMultiLvlLbl val="0"/>
      </c:catAx>
      <c:valAx>
        <c:axId val="180986624"/>
        <c:scaling>
          <c:orientation val="minMax"/>
        </c:scaling>
        <c:delete val="0"/>
        <c:axPos val="l"/>
        <c:majorGridlines/>
        <c:numFmt formatCode="0.00" sourceLinked="1"/>
        <c:majorTickMark val="out"/>
        <c:minorTickMark val="none"/>
        <c:tickLblPos val="nextTo"/>
        <c:txPr>
          <a:bodyPr/>
          <a:lstStyle/>
          <a:p>
            <a:pPr>
              <a:defRPr b="1">
                <a:solidFill>
                  <a:schemeClr val="tx2"/>
                </a:solidFill>
                <a:latin typeface="Arial Narrow" panose="020B0606020202030204" pitchFamily="34" charset="0"/>
              </a:defRPr>
            </a:pPr>
            <a:endParaRPr lang="en-US"/>
          </a:p>
        </c:txPr>
        <c:crossAx val="180952064"/>
        <c:crosses val="autoZero"/>
        <c:crossBetween val="between"/>
      </c:valAx>
    </c:plotArea>
    <c:plotVisOnly val="1"/>
    <c:dispBlanksAs val="gap"/>
    <c:showDLblsOverMax val="0"/>
  </c:chart>
  <c:spPr>
    <a:solidFill>
      <a:schemeClr val="accent1">
        <a:lumMod val="20000"/>
        <a:lumOff val="80000"/>
      </a:schemeClr>
    </a:solidFill>
  </c:spPr>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9564960629921262E-2"/>
          <c:y val="0.15730887362483945"/>
          <c:w val="0.86987948381452318"/>
          <c:h val="0.64789607416094264"/>
        </c:manualLayout>
      </c:layout>
      <c:barChart>
        <c:barDir val="col"/>
        <c:grouping val="clustered"/>
        <c:varyColors val="0"/>
        <c:ser>
          <c:idx val="0"/>
          <c:order val="0"/>
          <c:invertIfNegative val="0"/>
          <c:dLbls>
            <c:spPr>
              <a:noFill/>
              <a:ln>
                <a:noFill/>
              </a:ln>
              <a:effectLst/>
            </c:spPr>
            <c:txPr>
              <a:bodyPr/>
              <a:lstStyle/>
              <a:p>
                <a:pPr>
                  <a:defRPr sz="1000" b="1">
                    <a:solidFill>
                      <a:schemeClr val="tx2"/>
                    </a:solidFill>
                    <a:latin typeface="Arial Narrow" panose="020B060602020203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'[Resultados PSU Generacion2016.Proceso2017.xlsx]Hoja2'!$A$25:$A$38</c:f>
              <c:strCache>
                <c:ptCount val="14"/>
                <c:pt idx="0">
                  <c:v>150-199</c:v>
                </c:pt>
                <c:pt idx="1">
                  <c:v>200-249</c:v>
                </c:pt>
                <c:pt idx="2">
                  <c:v>250-299</c:v>
                </c:pt>
                <c:pt idx="3">
                  <c:v>300-349</c:v>
                </c:pt>
                <c:pt idx="4">
                  <c:v>350-399</c:v>
                </c:pt>
                <c:pt idx="5">
                  <c:v>400-449</c:v>
                </c:pt>
                <c:pt idx="6">
                  <c:v>450-499</c:v>
                </c:pt>
                <c:pt idx="7">
                  <c:v>500-549</c:v>
                </c:pt>
                <c:pt idx="8">
                  <c:v>550-599</c:v>
                </c:pt>
                <c:pt idx="9">
                  <c:v>600-649</c:v>
                </c:pt>
                <c:pt idx="10">
                  <c:v>650-699</c:v>
                </c:pt>
                <c:pt idx="11">
                  <c:v>700-749</c:v>
                </c:pt>
                <c:pt idx="12">
                  <c:v>750-799</c:v>
                </c:pt>
                <c:pt idx="13">
                  <c:v>800-850</c:v>
                </c:pt>
              </c:strCache>
            </c:strRef>
          </c:cat>
          <c:val>
            <c:numRef>
              <c:f>'[Resultados PSU Generacion2016.Proceso2017.xlsx]Hoja2'!$B$25:$B$38</c:f>
              <c:numCache>
                <c:formatCode>0.00</c:formatCode>
                <c:ptCount val="14"/>
                <c:pt idx="0">
                  <c:v>0</c:v>
                </c:pt>
                <c:pt idx="1">
                  <c:v>0.35087719298245612</c:v>
                </c:pt>
                <c:pt idx="2">
                  <c:v>0.70175438596491224</c:v>
                </c:pt>
                <c:pt idx="3">
                  <c:v>2.1052631578947367</c:v>
                </c:pt>
                <c:pt idx="4">
                  <c:v>3.5087719298245612</c:v>
                </c:pt>
                <c:pt idx="5">
                  <c:v>7.0175438596491224</c:v>
                </c:pt>
                <c:pt idx="6">
                  <c:v>14.385964912280702</c:v>
                </c:pt>
                <c:pt idx="7">
                  <c:v>27.368421052631582</c:v>
                </c:pt>
                <c:pt idx="8">
                  <c:v>29.82456140350877</c:v>
                </c:pt>
                <c:pt idx="9">
                  <c:v>11.228070175438596</c:v>
                </c:pt>
                <c:pt idx="10">
                  <c:v>3.1578947368421053</c:v>
                </c:pt>
                <c:pt idx="11">
                  <c:v>0.35087719298245612</c:v>
                </c:pt>
                <c:pt idx="12">
                  <c:v>0</c:v>
                </c:pt>
                <c:pt idx="13">
                  <c:v>0</c:v>
                </c:pt>
              </c:numCache>
            </c:numRef>
          </c:val>
          <c:extLst>
            <c:ext xmlns:c16="http://schemas.microsoft.com/office/drawing/2014/chart" uri="{C3380CC4-5D6E-409C-BE32-E72D297353CC}">
              <c16:uniqueId val="{00000000-2545-4878-9BCA-E461608D7522}"/>
            </c:ext>
          </c:extLst>
        </c:ser>
        <c:dLbls>
          <c:showLegendKey val="0"/>
          <c:showVal val="0"/>
          <c:showCatName val="0"/>
          <c:showSerName val="0"/>
          <c:showPercent val="0"/>
          <c:showBubbleSize val="0"/>
        </c:dLbls>
        <c:gapWidth val="150"/>
        <c:axId val="181020928"/>
        <c:axId val="181030912"/>
      </c:barChart>
      <c:catAx>
        <c:axId val="181020928"/>
        <c:scaling>
          <c:orientation val="minMax"/>
        </c:scaling>
        <c:delete val="0"/>
        <c:axPos val="b"/>
        <c:numFmt formatCode="General" sourceLinked="0"/>
        <c:majorTickMark val="out"/>
        <c:minorTickMark val="none"/>
        <c:tickLblPos val="nextTo"/>
        <c:txPr>
          <a:bodyPr/>
          <a:lstStyle/>
          <a:p>
            <a:pPr>
              <a:defRPr b="1">
                <a:solidFill>
                  <a:schemeClr val="tx2"/>
                </a:solidFill>
                <a:latin typeface="Arial Narrow" panose="020B0606020202030204" pitchFamily="34" charset="0"/>
              </a:defRPr>
            </a:pPr>
            <a:endParaRPr lang="en-US"/>
          </a:p>
        </c:txPr>
        <c:crossAx val="181030912"/>
        <c:crosses val="autoZero"/>
        <c:auto val="1"/>
        <c:lblAlgn val="ctr"/>
        <c:lblOffset val="100"/>
        <c:noMultiLvlLbl val="0"/>
      </c:catAx>
      <c:valAx>
        <c:axId val="181030912"/>
        <c:scaling>
          <c:orientation val="minMax"/>
        </c:scaling>
        <c:delete val="0"/>
        <c:axPos val="l"/>
        <c:majorGridlines/>
        <c:numFmt formatCode="0.00" sourceLinked="1"/>
        <c:majorTickMark val="out"/>
        <c:minorTickMark val="none"/>
        <c:tickLblPos val="nextTo"/>
        <c:txPr>
          <a:bodyPr/>
          <a:lstStyle/>
          <a:p>
            <a:pPr>
              <a:defRPr b="1">
                <a:solidFill>
                  <a:schemeClr val="tx2"/>
                </a:solidFill>
                <a:latin typeface="Arial Narrow" panose="020B0606020202030204" pitchFamily="34" charset="0"/>
              </a:defRPr>
            </a:pPr>
            <a:endParaRPr lang="en-US"/>
          </a:p>
        </c:txPr>
        <c:crossAx val="181020928"/>
        <c:crosses val="autoZero"/>
        <c:crossBetween val="between"/>
      </c:valAx>
    </c:plotArea>
    <c:plotVisOnly val="1"/>
    <c:dispBlanksAs val="gap"/>
    <c:showDLblsOverMax val="0"/>
  </c:chart>
  <c:spPr>
    <a:solidFill>
      <a:schemeClr val="accent1">
        <a:lumMod val="20000"/>
        <a:lumOff val="80000"/>
      </a:schemeClr>
    </a:solidFill>
  </c:spPr>
  <c:externalData r:id="rId1">
    <c:autoUpdate val="0"/>
  </c:externalData>
  <c:userShapes r:id="rId2"/>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dLbls>
          <c:showLegendKey val="0"/>
          <c:showVal val="0"/>
          <c:showCatName val="0"/>
          <c:showSerName val="0"/>
          <c:showPercent val="1"/>
          <c:showBubbleSize val="0"/>
          <c:showLeaderLines val="0"/>
        </c:dLbls>
        <c:firstSliceAng val="0"/>
      </c:pieChart>
    </c:plotArea>
    <c:legend>
      <c:legendPos val="t"/>
      <c:overlay val="0"/>
    </c:legend>
    <c:plotVisOnly val="1"/>
    <c:dispBlanksAs val="gap"/>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s-CL" dirty="0"/>
              <a:t>Resumen General Alumnas </a:t>
            </a:r>
            <a:r>
              <a:rPr lang="es-CL" baseline="0" dirty="0" smtClean="0"/>
              <a:t> y Situación   Académica 2015.</a:t>
            </a:r>
            <a:endParaRPr lang="es-CL" dirty="0"/>
          </a:p>
        </c:rich>
      </c:tx>
      <c:layout>
        <c:manualLayout>
          <c:xMode val="edge"/>
          <c:yMode val="edge"/>
          <c:x val="0.23922682544950055"/>
          <c:y val="2.3115239349618864E-2"/>
        </c:manualLayout>
      </c:layout>
      <c:overlay val="0"/>
    </c:title>
    <c:autoTitleDeleted val="0"/>
    <c:view3D>
      <c:rotX val="30"/>
      <c:rotY val="0"/>
      <c:rAngAx val="0"/>
    </c:view3D>
    <c:floor>
      <c:thickness val="0"/>
    </c:floor>
    <c:sideWall>
      <c:thickness val="0"/>
    </c:sideWall>
    <c:backWall>
      <c:thickness val="0"/>
    </c:backWall>
    <c:plotArea>
      <c:layout>
        <c:manualLayout>
          <c:layoutTarget val="inner"/>
          <c:xMode val="edge"/>
          <c:yMode val="edge"/>
          <c:x val="6.0204324275860185E-2"/>
          <c:y val="0.14075565733376777"/>
          <c:w val="0.57759133812037378"/>
          <c:h val="0.77538446005791573"/>
        </c:manualLayout>
      </c:layout>
      <c:pie3DChart>
        <c:varyColors val="1"/>
        <c:dLbls>
          <c:showLegendKey val="0"/>
          <c:showVal val="0"/>
          <c:showCatName val="0"/>
          <c:showSerName val="0"/>
          <c:showPercent val="1"/>
          <c:showBubbleSize val="0"/>
          <c:showLeaderLines val="0"/>
        </c:dLbls>
      </c:pie3DChart>
    </c:plotArea>
    <c:legend>
      <c:legendPos val="r"/>
      <c:layout>
        <c:manualLayout>
          <c:xMode val="edge"/>
          <c:yMode val="edge"/>
          <c:x val="0.63992585131866442"/>
          <c:y val="0.41755533425423241"/>
          <c:w val="0.35079155434971165"/>
          <c:h val="0.38497680160438358"/>
        </c:manualLayout>
      </c:layout>
      <c:overlay val="0"/>
      <c:txPr>
        <a:bodyPr/>
        <a:lstStyle/>
        <a:p>
          <a:pPr>
            <a:defRPr sz="1200"/>
          </a:pPr>
          <a:endParaRPr lang="en-US"/>
        </a:p>
      </c:txPr>
    </c:legend>
    <c:plotVisOnly val="1"/>
    <c:dispBlanksAs val="zero"/>
    <c:showDLblsOverMax val="0"/>
  </c:chart>
  <c:externalData r:id="rId1">
    <c:autoUpdate val="0"/>
  </c:externalData>
  <c:userShapes r:id="rId2"/>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s-CL" dirty="0"/>
              <a:t>Resumen Promoción </a:t>
            </a:r>
            <a:r>
              <a:rPr lang="es-CL" baseline="0" dirty="0" smtClean="0"/>
              <a:t> 2015   </a:t>
            </a:r>
            <a:endParaRPr lang="es-CL" dirty="0"/>
          </a:p>
        </c:rich>
      </c:tx>
      <c:layout>
        <c:manualLayout>
          <c:xMode val="edge"/>
          <c:yMode val="edge"/>
          <c:x val="0.30106130588425062"/>
          <c:y val="9.0702947845805008E-3"/>
        </c:manualLayout>
      </c:layout>
      <c:overlay val="0"/>
    </c:title>
    <c:autoTitleDeleted val="0"/>
    <c:view3D>
      <c:rotX val="30"/>
      <c:rotY val="0"/>
      <c:rAngAx val="0"/>
    </c:view3D>
    <c:floor>
      <c:thickness val="0"/>
    </c:floor>
    <c:sideWall>
      <c:thickness val="0"/>
    </c:sideWall>
    <c:backWall>
      <c:thickness val="0"/>
    </c:backWall>
    <c:plotArea>
      <c:layout>
        <c:manualLayout>
          <c:layoutTarget val="inner"/>
          <c:xMode val="edge"/>
          <c:yMode val="edge"/>
          <c:x val="3.2387589669512121E-2"/>
          <c:y val="9.3717873287944536E-2"/>
          <c:w val="0.66186443722327881"/>
          <c:h val="0.8557996685814252"/>
        </c:manualLayout>
      </c:layout>
      <c:pie3DChart>
        <c:varyColors val="1"/>
        <c:dLbls>
          <c:showLegendKey val="0"/>
          <c:showVal val="0"/>
          <c:showCatName val="0"/>
          <c:showSerName val="0"/>
          <c:showPercent val="1"/>
          <c:showBubbleSize val="0"/>
          <c:showLeaderLines val="0"/>
        </c:dLbls>
      </c:pie3DChart>
    </c:plotArea>
    <c:legend>
      <c:legendPos val="r"/>
      <c:layout>
        <c:manualLayout>
          <c:xMode val="edge"/>
          <c:yMode val="edge"/>
          <c:x val="0.65959012584346988"/>
          <c:y val="0.33763091268419321"/>
          <c:w val="0.33166428841059536"/>
          <c:h val="0.38039396248617136"/>
        </c:manualLayout>
      </c:layout>
      <c:overlay val="0"/>
      <c:txPr>
        <a:bodyPr/>
        <a:lstStyle/>
        <a:p>
          <a:pPr>
            <a:defRPr sz="1200"/>
          </a:pPr>
          <a:endParaRPr lang="en-US"/>
        </a:p>
      </c:txPr>
    </c:legend>
    <c:plotVisOnly val="1"/>
    <c:dispBlanksAs val="zero"/>
    <c:showDLblsOverMax val="0"/>
  </c:chart>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7F7457E-EBDD-489C-8AA6-6932C996CD0F}" type="doc">
      <dgm:prSet loTypeId="urn:microsoft.com/office/officeart/2005/8/layout/venn3" loCatId="relationship" qsTypeId="urn:microsoft.com/office/officeart/2005/8/quickstyle/3d1" qsCatId="3D" csTypeId="urn:microsoft.com/office/officeart/2005/8/colors/colorful1" csCatId="colorful" phldr="1"/>
      <dgm:spPr/>
      <dgm:t>
        <a:bodyPr/>
        <a:lstStyle/>
        <a:p>
          <a:endParaRPr lang="es-ES"/>
        </a:p>
      </dgm:t>
    </dgm:pt>
    <dgm:pt modelId="{1F9EC0BF-CB2C-493B-8DEE-2E78CEFDEA04}">
      <dgm:prSet phldrT="[Texto]" custT="1"/>
      <dgm:spPr/>
      <dgm:t>
        <a:bodyPr/>
        <a:lstStyle/>
        <a:p>
          <a:r>
            <a:rPr lang="es-ES" sz="1800" dirty="0" smtClean="0">
              <a:solidFill>
                <a:srgbClr val="002060"/>
              </a:solidFill>
            </a:rPr>
            <a:t>Calidad educativa</a:t>
          </a:r>
          <a:endParaRPr lang="es-ES" sz="1800" dirty="0">
            <a:solidFill>
              <a:srgbClr val="002060"/>
            </a:solidFill>
          </a:endParaRPr>
        </a:p>
      </dgm:t>
    </dgm:pt>
    <dgm:pt modelId="{A4000687-B716-4F9E-9E6A-DDA3AC05784F}" type="parTrans" cxnId="{005F14BE-9B4C-4472-99A7-04507FA5F839}">
      <dgm:prSet/>
      <dgm:spPr/>
      <dgm:t>
        <a:bodyPr/>
        <a:lstStyle/>
        <a:p>
          <a:endParaRPr lang="es-ES" sz="1800"/>
        </a:p>
      </dgm:t>
    </dgm:pt>
    <dgm:pt modelId="{0B15F0EA-37B1-4868-9ADF-2AB200502272}" type="sibTrans" cxnId="{005F14BE-9B4C-4472-99A7-04507FA5F839}">
      <dgm:prSet/>
      <dgm:spPr/>
      <dgm:t>
        <a:bodyPr/>
        <a:lstStyle/>
        <a:p>
          <a:endParaRPr lang="es-ES" sz="1800"/>
        </a:p>
      </dgm:t>
    </dgm:pt>
    <dgm:pt modelId="{53E382A4-B6F5-4D96-B81F-C140D29021A2}">
      <dgm:prSet phldrT="[Texto]" custT="1"/>
      <dgm:spPr/>
      <dgm:t>
        <a:bodyPr/>
        <a:lstStyle/>
        <a:p>
          <a:r>
            <a:rPr lang="es-CL" sz="1800" b="0" dirty="0" smtClean="0">
              <a:solidFill>
                <a:srgbClr val="002060"/>
              </a:solidFill>
              <a:latin typeface="Calibri" panose="020F0502020204030204" pitchFamily="34" charset="0"/>
              <a:ea typeface="Calibri" panose="020F0502020204030204" pitchFamily="34" charset="0"/>
              <a:cs typeface="Times New Roman" panose="02020603050405020304" pitchFamily="18" charset="0"/>
            </a:rPr>
            <a:t>Inclusión y no discriminación </a:t>
          </a:r>
          <a:endParaRPr lang="es-ES" sz="1800" b="0" dirty="0">
            <a:solidFill>
              <a:srgbClr val="002060"/>
            </a:solidFill>
          </a:endParaRPr>
        </a:p>
      </dgm:t>
    </dgm:pt>
    <dgm:pt modelId="{8A6D5106-8EFC-4662-A631-68C02FEDA3C5}" type="parTrans" cxnId="{3CB295F2-9AFE-4DAE-8916-1F68041A5749}">
      <dgm:prSet/>
      <dgm:spPr/>
      <dgm:t>
        <a:bodyPr/>
        <a:lstStyle/>
        <a:p>
          <a:endParaRPr lang="es-ES" sz="1800"/>
        </a:p>
      </dgm:t>
    </dgm:pt>
    <dgm:pt modelId="{98B31DF5-CDA7-4E6D-BC1E-E9513550A829}" type="sibTrans" cxnId="{3CB295F2-9AFE-4DAE-8916-1F68041A5749}">
      <dgm:prSet/>
      <dgm:spPr/>
      <dgm:t>
        <a:bodyPr/>
        <a:lstStyle/>
        <a:p>
          <a:endParaRPr lang="es-ES" sz="1800"/>
        </a:p>
      </dgm:t>
    </dgm:pt>
    <dgm:pt modelId="{11880FDF-03A5-4BC6-9F36-078C6D7C5309}">
      <dgm:prSet phldrT="[Texto]" custT="1"/>
      <dgm:spPr/>
      <dgm:t>
        <a:bodyPr/>
        <a:lstStyle/>
        <a:p>
          <a:r>
            <a:rPr lang="es-ES" sz="1800" dirty="0" smtClean="0">
              <a:solidFill>
                <a:srgbClr val="002060"/>
              </a:solidFill>
            </a:rPr>
            <a:t>Gratuidad Universal</a:t>
          </a:r>
          <a:endParaRPr lang="es-ES" sz="1800" dirty="0">
            <a:solidFill>
              <a:srgbClr val="002060"/>
            </a:solidFill>
          </a:endParaRPr>
        </a:p>
      </dgm:t>
    </dgm:pt>
    <dgm:pt modelId="{553EB715-3778-4F21-9B37-087BC1E2FD6A}" type="parTrans" cxnId="{5774F9DE-B84B-4CBA-ADB7-D2DE5C0B9E83}">
      <dgm:prSet/>
      <dgm:spPr/>
      <dgm:t>
        <a:bodyPr/>
        <a:lstStyle/>
        <a:p>
          <a:endParaRPr lang="es-ES" sz="1800"/>
        </a:p>
      </dgm:t>
    </dgm:pt>
    <dgm:pt modelId="{6D3CC1CC-A994-4CD1-920E-FF1A0A140AE4}" type="sibTrans" cxnId="{5774F9DE-B84B-4CBA-ADB7-D2DE5C0B9E83}">
      <dgm:prSet/>
      <dgm:spPr/>
      <dgm:t>
        <a:bodyPr/>
        <a:lstStyle/>
        <a:p>
          <a:endParaRPr lang="es-ES" sz="1800"/>
        </a:p>
      </dgm:t>
    </dgm:pt>
    <dgm:pt modelId="{B02CF76D-75A5-4E94-BEF9-619C72C844A8}">
      <dgm:prSet phldrT="[Texto]" custT="1"/>
      <dgm:spPr/>
      <dgm:t>
        <a:bodyPr/>
        <a:lstStyle/>
        <a:p>
          <a:r>
            <a:rPr lang="es-ES" sz="1800" dirty="0" smtClean="0">
              <a:solidFill>
                <a:srgbClr val="002060"/>
              </a:solidFill>
            </a:rPr>
            <a:t>Fin al lucro en el Sistema Educativo</a:t>
          </a:r>
          <a:endParaRPr lang="es-ES" sz="1800" dirty="0">
            <a:solidFill>
              <a:srgbClr val="002060"/>
            </a:solidFill>
          </a:endParaRPr>
        </a:p>
      </dgm:t>
    </dgm:pt>
    <dgm:pt modelId="{4B7A59A7-721A-4EEE-8C1A-EE92E65FFC4E}" type="parTrans" cxnId="{C9593EC3-561D-4DAC-B2ED-EA23B36DF23B}">
      <dgm:prSet/>
      <dgm:spPr/>
      <dgm:t>
        <a:bodyPr/>
        <a:lstStyle/>
        <a:p>
          <a:endParaRPr lang="es-ES" sz="1800"/>
        </a:p>
      </dgm:t>
    </dgm:pt>
    <dgm:pt modelId="{09CAFBC8-B9A4-41C5-BE6B-A83FFD1C3FF1}" type="sibTrans" cxnId="{C9593EC3-561D-4DAC-B2ED-EA23B36DF23B}">
      <dgm:prSet/>
      <dgm:spPr/>
      <dgm:t>
        <a:bodyPr/>
        <a:lstStyle/>
        <a:p>
          <a:endParaRPr lang="es-ES" sz="1800"/>
        </a:p>
      </dgm:t>
    </dgm:pt>
    <dgm:pt modelId="{663898D7-76C3-4731-84F4-C601145EDB12}" type="pres">
      <dgm:prSet presAssocID="{C7F7457E-EBDD-489C-8AA6-6932C996CD0F}" presName="Name0" presStyleCnt="0">
        <dgm:presLayoutVars>
          <dgm:dir/>
          <dgm:resizeHandles val="exact"/>
        </dgm:presLayoutVars>
      </dgm:prSet>
      <dgm:spPr/>
      <dgm:t>
        <a:bodyPr/>
        <a:lstStyle/>
        <a:p>
          <a:endParaRPr lang="es-ES"/>
        </a:p>
      </dgm:t>
    </dgm:pt>
    <dgm:pt modelId="{6289E1C4-A789-440C-B139-F4A564DD2537}" type="pres">
      <dgm:prSet presAssocID="{1F9EC0BF-CB2C-493B-8DEE-2E78CEFDEA04}" presName="Name5" presStyleLbl="vennNode1" presStyleIdx="0" presStyleCnt="4">
        <dgm:presLayoutVars>
          <dgm:bulletEnabled val="1"/>
        </dgm:presLayoutVars>
      </dgm:prSet>
      <dgm:spPr/>
      <dgm:t>
        <a:bodyPr/>
        <a:lstStyle/>
        <a:p>
          <a:endParaRPr lang="es-ES"/>
        </a:p>
      </dgm:t>
    </dgm:pt>
    <dgm:pt modelId="{D68B588D-FEA0-4FD7-A3E1-A5AEFB63903A}" type="pres">
      <dgm:prSet presAssocID="{0B15F0EA-37B1-4868-9ADF-2AB200502272}" presName="space" presStyleCnt="0"/>
      <dgm:spPr/>
    </dgm:pt>
    <dgm:pt modelId="{62CD3701-2BE9-4AF5-A94D-27E7DF5ABA25}" type="pres">
      <dgm:prSet presAssocID="{53E382A4-B6F5-4D96-B81F-C140D29021A2}" presName="Name5" presStyleLbl="vennNode1" presStyleIdx="1" presStyleCnt="4">
        <dgm:presLayoutVars>
          <dgm:bulletEnabled val="1"/>
        </dgm:presLayoutVars>
      </dgm:prSet>
      <dgm:spPr/>
      <dgm:t>
        <a:bodyPr/>
        <a:lstStyle/>
        <a:p>
          <a:endParaRPr lang="es-ES"/>
        </a:p>
      </dgm:t>
    </dgm:pt>
    <dgm:pt modelId="{D999FE0E-85B6-411B-9874-EACC11D6B062}" type="pres">
      <dgm:prSet presAssocID="{98B31DF5-CDA7-4E6D-BC1E-E9513550A829}" presName="space" presStyleCnt="0"/>
      <dgm:spPr/>
    </dgm:pt>
    <dgm:pt modelId="{8FA1E980-D5D0-4760-8588-C7F3A3B9A97E}" type="pres">
      <dgm:prSet presAssocID="{11880FDF-03A5-4BC6-9F36-078C6D7C5309}" presName="Name5" presStyleLbl="vennNode1" presStyleIdx="2" presStyleCnt="4">
        <dgm:presLayoutVars>
          <dgm:bulletEnabled val="1"/>
        </dgm:presLayoutVars>
      </dgm:prSet>
      <dgm:spPr/>
      <dgm:t>
        <a:bodyPr/>
        <a:lstStyle/>
        <a:p>
          <a:endParaRPr lang="es-ES"/>
        </a:p>
      </dgm:t>
    </dgm:pt>
    <dgm:pt modelId="{35A3BF96-2EF9-43A5-84DA-BF4C3F34CA62}" type="pres">
      <dgm:prSet presAssocID="{6D3CC1CC-A994-4CD1-920E-FF1A0A140AE4}" presName="space" presStyleCnt="0"/>
      <dgm:spPr/>
    </dgm:pt>
    <dgm:pt modelId="{AC318D08-0684-4E26-AFBE-FBAB04355D3E}" type="pres">
      <dgm:prSet presAssocID="{B02CF76D-75A5-4E94-BEF9-619C72C844A8}" presName="Name5" presStyleLbl="vennNode1" presStyleIdx="3" presStyleCnt="4">
        <dgm:presLayoutVars>
          <dgm:bulletEnabled val="1"/>
        </dgm:presLayoutVars>
      </dgm:prSet>
      <dgm:spPr/>
      <dgm:t>
        <a:bodyPr/>
        <a:lstStyle/>
        <a:p>
          <a:endParaRPr lang="es-ES"/>
        </a:p>
      </dgm:t>
    </dgm:pt>
  </dgm:ptLst>
  <dgm:cxnLst>
    <dgm:cxn modelId="{005F14BE-9B4C-4472-99A7-04507FA5F839}" srcId="{C7F7457E-EBDD-489C-8AA6-6932C996CD0F}" destId="{1F9EC0BF-CB2C-493B-8DEE-2E78CEFDEA04}" srcOrd="0" destOrd="0" parTransId="{A4000687-B716-4F9E-9E6A-DDA3AC05784F}" sibTransId="{0B15F0EA-37B1-4868-9ADF-2AB200502272}"/>
    <dgm:cxn modelId="{D188078D-7EC9-4BBF-8BA8-9DEB93063FA8}" type="presOf" srcId="{C7F7457E-EBDD-489C-8AA6-6932C996CD0F}" destId="{663898D7-76C3-4731-84F4-C601145EDB12}" srcOrd="0" destOrd="0" presId="urn:microsoft.com/office/officeart/2005/8/layout/venn3"/>
    <dgm:cxn modelId="{6217BD5F-32F0-48C3-9F7C-BDD75E8E839A}" type="presOf" srcId="{1F9EC0BF-CB2C-493B-8DEE-2E78CEFDEA04}" destId="{6289E1C4-A789-440C-B139-F4A564DD2537}" srcOrd="0" destOrd="0" presId="urn:microsoft.com/office/officeart/2005/8/layout/venn3"/>
    <dgm:cxn modelId="{3D31B82C-B117-4CF0-8E23-919D2F71402C}" type="presOf" srcId="{B02CF76D-75A5-4E94-BEF9-619C72C844A8}" destId="{AC318D08-0684-4E26-AFBE-FBAB04355D3E}" srcOrd="0" destOrd="0" presId="urn:microsoft.com/office/officeart/2005/8/layout/venn3"/>
    <dgm:cxn modelId="{363DCAF3-1D1F-445D-951D-DF8383470111}" type="presOf" srcId="{11880FDF-03A5-4BC6-9F36-078C6D7C5309}" destId="{8FA1E980-D5D0-4760-8588-C7F3A3B9A97E}" srcOrd="0" destOrd="0" presId="urn:microsoft.com/office/officeart/2005/8/layout/venn3"/>
    <dgm:cxn modelId="{C9593EC3-561D-4DAC-B2ED-EA23B36DF23B}" srcId="{C7F7457E-EBDD-489C-8AA6-6932C996CD0F}" destId="{B02CF76D-75A5-4E94-BEF9-619C72C844A8}" srcOrd="3" destOrd="0" parTransId="{4B7A59A7-721A-4EEE-8C1A-EE92E65FFC4E}" sibTransId="{09CAFBC8-B9A4-41C5-BE6B-A83FFD1C3FF1}"/>
    <dgm:cxn modelId="{3CB295F2-9AFE-4DAE-8916-1F68041A5749}" srcId="{C7F7457E-EBDD-489C-8AA6-6932C996CD0F}" destId="{53E382A4-B6F5-4D96-B81F-C140D29021A2}" srcOrd="1" destOrd="0" parTransId="{8A6D5106-8EFC-4662-A631-68C02FEDA3C5}" sibTransId="{98B31DF5-CDA7-4E6D-BC1E-E9513550A829}"/>
    <dgm:cxn modelId="{275045E1-F554-4CA8-B22B-C60785D20974}" type="presOf" srcId="{53E382A4-B6F5-4D96-B81F-C140D29021A2}" destId="{62CD3701-2BE9-4AF5-A94D-27E7DF5ABA25}" srcOrd="0" destOrd="0" presId="urn:microsoft.com/office/officeart/2005/8/layout/venn3"/>
    <dgm:cxn modelId="{5774F9DE-B84B-4CBA-ADB7-D2DE5C0B9E83}" srcId="{C7F7457E-EBDD-489C-8AA6-6932C996CD0F}" destId="{11880FDF-03A5-4BC6-9F36-078C6D7C5309}" srcOrd="2" destOrd="0" parTransId="{553EB715-3778-4F21-9B37-087BC1E2FD6A}" sibTransId="{6D3CC1CC-A994-4CD1-920E-FF1A0A140AE4}"/>
    <dgm:cxn modelId="{05A3A6C8-6024-4685-8A11-FA7323D5A9E9}" type="presParOf" srcId="{663898D7-76C3-4731-84F4-C601145EDB12}" destId="{6289E1C4-A789-440C-B139-F4A564DD2537}" srcOrd="0" destOrd="0" presId="urn:microsoft.com/office/officeart/2005/8/layout/venn3"/>
    <dgm:cxn modelId="{20CB3AD3-8479-4C49-9D2C-45857335753C}" type="presParOf" srcId="{663898D7-76C3-4731-84F4-C601145EDB12}" destId="{D68B588D-FEA0-4FD7-A3E1-A5AEFB63903A}" srcOrd="1" destOrd="0" presId="urn:microsoft.com/office/officeart/2005/8/layout/venn3"/>
    <dgm:cxn modelId="{607762A1-86F7-4130-8661-B34BE6F0EC10}" type="presParOf" srcId="{663898D7-76C3-4731-84F4-C601145EDB12}" destId="{62CD3701-2BE9-4AF5-A94D-27E7DF5ABA25}" srcOrd="2" destOrd="0" presId="urn:microsoft.com/office/officeart/2005/8/layout/venn3"/>
    <dgm:cxn modelId="{42390818-7F7C-4169-92C7-BFB4A75BF48E}" type="presParOf" srcId="{663898D7-76C3-4731-84F4-C601145EDB12}" destId="{D999FE0E-85B6-411B-9874-EACC11D6B062}" srcOrd="3" destOrd="0" presId="urn:microsoft.com/office/officeart/2005/8/layout/venn3"/>
    <dgm:cxn modelId="{ACC479BF-B11B-47CB-A2C7-008F2040ED54}" type="presParOf" srcId="{663898D7-76C3-4731-84F4-C601145EDB12}" destId="{8FA1E980-D5D0-4760-8588-C7F3A3B9A97E}" srcOrd="4" destOrd="0" presId="urn:microsoft.com/office/officeart/2005/8/layout/venn3"/>
    <dgm:cxn modelId="{A47DB312-AFE8-4726-8311-A62B1281B7A7}" type="presParOf" srcId="{663898D7-76C3-4731-84F4-C601145EDB12}" destId="{35A3BF96-2EF9-43A5-84DA-BF4C3F34CA62}" srcOrd="5" destOrd="0" presId="urn:microsoft.com/office/officeart/2005/8/layout/venn3"/>
    <dgm:cxn modelId="{8DAE09F2-F4AC-49AF-916C-81174F662A0B}" type="presParOf" srcId="{663898D7-76C3-4731-84F4-C601145EDB12}" destId="{AC318D08-0684-4E26-AFBE-FBAB04355D3E}" srcOrd="6"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451E6B3-17CA-4C4F-A3D8-2C955CA7EE63}" type="doc">
      <dgm:prSet loTypeId="urn:microsoft.com/office/officeart/2005/8/layout/default" loCatId="list" qsTypeId="urn:microsoft.com/office/officeart/2005/8/quickstyle/simple1" qsCatId="simple" csTypeId="urn:microsoft.com/office/officeart/2005/8/colors/colorful3" csCatId="colorful" phldr="1"/>
      <dgm:spPr/>
      <dgm:t>
        <a:bodyPr/>
        <a:lstStyle/>
        <a:p>
          <a:endParaRPr lang="es-CL"/>
        </a:p>
      </dgm:t>
    </dgm:pt>
    <dgm:pt modelId="{8B565B7A-0018-4EF2-AC29-AE9D8A9C6BAC}">
      <dgm:prSet phldrT="[Texto]"/>
      <dgm:spPr/>
      <dgm:t>
        <a:bodyPr/>
        <a:lstStyle/>
        <a:p>
          <a:r>
            <a:rPr lang="es-CL" dirty="0" smtClean="0"/>
            <a:t>Charlas de Becas y Créditos</a:t>
          </a:r>
        </a:p>
        <a:p>
          <a:r>
            <a:rPr lang="es-CL" dirty="0" err="1" smtClean="0"/>
            <a:t>III°</a:t>
          </a:r>
          <a:r>
            <a:rPr lang="es-CL" dirty="0" smtClean="0"/>
            <a:t> y </a:t>
          </a:r>
          <a:r>
            <a:rPr lang="es-CL" dirty="0" err="1" smtClean="0"/>
            <a:t>IV°</a:t>
          </a:r>
          <a:r>
            <a:rPr lang="es-CL" dirty="0" smtClean="0"/>
            <a:t> Medios  	</a:t>
          </a:r>
          <a:endParaRPr lang="es-CL" dirty="0"/>
        </a:p>
      </dgm:t>
    </dgm:pt>
    <dgm:pt modelId="{A55537C9-F850-498A-962B-2F459E09C270}" type="parTrans" cxnId="{4557E3BC-DDD6-453F-BD07-1084F4A85690}">
      <dgm:prSet/>
      <dgm:spPr/>
      <dgm:t>
        <a:bodyPr/>
        <a:lstStyle/>
        <a:p>
          <a:endParaRPr lang="es-CL"/>
        </a:p>
      </dgm:t>
    </dgm:pt>
    <dgm:pt modelId="{EB4252E3-1303-4EF4-A4E4-AC1C9E3AF88D}" type="sibTrans" cxnId="{4557E3BC-DDD6-453F-BD07-1084F4A85690}">
      <dgm:prSet/>
      <dgm:spPr/>
      <dgm:t>
        <a:bodyPr/>
        <a:lstStyle/>
        <a:p>
          <a:endParaRPr lang="es-CL"/>
        </a:p>
      </dgm:t>
    </dgm:pt>
    <dgm:pt modelId="{53245D5F-A791-417A-81DD-5BA558C6E51B}">
      <dgm:prSet phldrT="[Texto]"/>
      <dgm:spPr/>
      <dgm:t>
        <a:bodyPr/>
        <a:lstStyle/>
        <a:p>
          <a:r>
            <a:rPr lang="es-CL" dirty="0" smtClean="0"/>
            <a:t>Charlas Ranking, PSU  e ingreso a la </a:t>
          </a:r>
          <a:r>
            <a:rPr lang="es-CL" dirty="0" err="1" smtClean="0"/>
            <a:t>Universiidad</a:t>
          </a:r>
          <a:r>
            <a:rPr lang="es-CL" dirty="0" smtClean="0"/>
            <a:t> </a:t>
          </a:r>
          <a:endParaRPr lang="es-CL" dirty="0"/>
        </a:p>
      </dgm:t>
    </dgm:pt>
    <dgm:pt modelId="{E7D1FDB3-6578-476E-A8BF-E1E2A6180F5A}" type="parTrans" cxnId="{7431E2A4-58BD-4EFA-8FA9-E358BDCC437A}">
      <dgm:prSet/>
      <dgm:spPr/>
      <dgm:t>
        <a:bodyPr/>
        <a:lstStyle/>
        <a:p>
          <a:endParaRPr lang="es-CL"/>
        </a:p>
      </dgm:t>
    </dgm:pt>
    <dgm:pt modelId="{9E418910-16CF-4A75-A7A9-9EE84CEC0250}" type="sibTrans" cxnId="{7431E2A4-58BD-4EFA-8FA9-E358BDCC437A}">
      <dgm:prSet/>
      <dgm:spPr/>
      <dgm:t>
        <a:bodyPr/>
        <a:lstStyle/>
        <a:p>
          <a:endParaRPr lang="es-CL"/>
        </a:p>
      </dgm:t>
    </dgm:pt>
    <dgm:pt modelId="{C801E21D-8C73-49D5-8A32-245EB0D0B554}">
      <dgm:prSet phldrT="[Texto]"/>
      <dgm:spPr/>
      <dgm:t>
        <a:bodyPr/>
        <a:lstStyle/>
        <a:p>
          <a:r>
            <a:rPr lang="es-CL" dirty="0" smtClean="0"/>
            <a:t>Talleres y Ferias Vocacionales para estudiantes desde </a:t>
          </a:r>
          <a:r>
            <a:rPr lang="es-CL" dirty="0" err="1" smtClean="0"/>
            <a:t>II°</a:t>
          </a:r>
          <a:r>
            <a:rPr lang="es-CL" dirty="0" smtClean="0"/>
            <a:t> a </a:t>
          </a:r>
          <a:r>
            <a:rPr lang="es-CL" dirty="0" err="1" smtClean="0"/>
            <a:t>IV°</a:t>
          </a:r>
          <a:r>
            <a:rPr lang="es-CL" dirty="0" smtClean="0"/>
            <a:t> Medio 	</a:t>
          </a:r>
          <a:endParaRPr lang="es-CL" dirty="0"/>
        </a:p>
      </dgm:t>
    </dgm:pt>
    <dgm:pt modelId="{8C26565C-A9B4-4175-9813-982F8A0494A0}" type="parTrans" cxnId="{CE544E3C-9360-475E-8841-6854F4D197EC}">
      <dgm:prSet/>
      <dgm:spPr/>
      <dgm:t>
        <a:bodyPr/>
        <a:lstStyle/>
        <a:p>
          <a:endParaRPr lang="es-CL"/>
        </a:p>
      </dgm:t>
    </dgm:pt>
    <dgm:pt modelId="{0EE61BE4-D163-4965-AFDB-35955CB0CCA4}" type="sibTrans" cxnId="{CE544E3C-9360-475E-8841-6854F4D197EC}">
      <dgm:prSet/>
      <dgm:spPr/>
      <dgm:t>
        <a:bodyPr/>
        <a:lstStyle/>
        <a:p>
          <a:endParaRPr lang="es-CL"/>
        </a:p>
      </dgm:t>
    </dgm:pt>
    <dgm:pt modelId="{92221882-C281-4E31-8CA2-3D307493558F}">
      <dgm:prSet phldrT="[Texto]"/>
      <dgm:spPr/>
      <dgm:t>
        <a:bodyPr/>
        <a:lstStyle/>
        <a:p>
          <a:r>
            <a:rPr lang="es-CL" dirty="0" smtClean="0"/>
            <a:t>Participación en Ensayos de PSU externos </a:t>
          </a:r>
          <a:endParaRPr lang="es-CL" dirty="0"/>
        </a:p>
      </dgm:t>
    </dgm:pt>
    <dgm:pt modelId="{346F507E-1B3F-4ADF-AE45-6E59D1A00722}" type="parTrans" cxnId="{6AA1ACEF-20DF-4EB5-BD91-175E43A4D2DA}">
      <dgm:prSet/>
      <dgm:spPr/>
      <dgm:t>
        <a:bodyPr/>
        <a:lstStyle/>
        <a:p>
          <a:endParaRPr lang="es-CL"/>
        </a:p>
      </dgm:t>
    </dgm:pt>
    <dgm:pt modelId="{7172DCF6-84F6-416F-A93F-329E5E18457C}" type="sibTrans" cxnId="{6AA1ACEF-20DF-4EB5-BD91-175E43A4D2DA}">
      <dgm:prSet/>
      <dgm:spPr/>
      <dgm:t>
        <a:bodyPr/>
        <a:lstStyle/>
        <a:p>
          <a:endParaRPr lang="es-CL"/>
        </a:p>
      </dgm:t>
    </dgm:pt>
    <dgm:pt modelId="{8BD14B49-0198-4746-8208-DAC0B3876E7F}">
      <dgm:prSet phldrT="[Texto]"/>
      <dgm:spPr/>
      <dgm:t>
        <a:bodyPr/>
        <a:lstStyle/>
        <a:p>
          <a:r>
            <a:rPr lang="es-CL" dirty="0" smtClean="0"/>
            <a:t>Visitas a Centros de Estudios Superiores </a:t>
          </a:r>
          <a:endParaRPr lang="es-CL" dirty="0"/>
        </a:p>
      </dgm:t>
    </dgm:pt>
    <dgm:pt modelId="{BE9BD068-EEB6-45AB-B587-93756E50034A}" type="parTrans" cxnId="{57B30788-83E4-41BA-B68B-BC74DC118E90}">
      <dgm:prSet/>
      <dgm:spPr/>
      <dgm:t>
        <a:bodyPr/>
        <a:lstStyle/>
        <a:p>
          <a:endParaRPr lang="es-CL"/>
        </a:p>
      </dgm:t>
    </dgm:pt>
    <dgm:pt modelId="{4903C188-D4AE-4197-995B-9E78F361371E}" type="sibTrans" cxnId="{57B30788-83E4-41BA-B68B-BC74DC118E90}">
      <dgm:prSet/>
      <dgm:spPr/>
      <dgm:t>
        <a:bodyPr/>
        <a:lstStyle/>
        <a:p>
          <a:endParaRPr lang="es-CL"/>
        </a:p>
      </dgm:t>
    </dgm:pt>
    <dgm:pt modelId="{6D049EE5-DA50-4BAF-94DF-F12CD0E303D0}" type="pres">
      <dgm:prSet presAssocID="{3451E6B3-17CA-4C4F-A3D8-2C955CA7EE63}" presName="diagram" presStyleCnt="0">
        <dgm:presLayoutVars>
          <dgm:dir/>
          <dgm:resizeHandles val="exact"/>
        </dgm:presLayoutVars>
      </dgm:prSet>
      <dgm:spPr/>
      <dgm:t>
        <a:bodyPr/>
        <a:lstStyle/>
        <a:p>
          <a:endParaRPr lang="es-CL"/>
        </a:p>
      </dgm:t>
    </dgm:pt>
    <dgm:pt modelId="{B284D617-3884-4A6D-A940-61C2348E6A74}" type="pres">
      <dgm:prSet presAssocID="{8B565B7A-0018-4EF2-AC29-AE9D8A9C6BAC}" presName="node" presStyleLbl="node1" presStyleIdx="0" presStyleCnt="5">
        <dgm:presLayoutVars>
          <dgm:bulletEnabled val="1"/>
        </dgm:presLayoutVars>
      </dgm:prSet>
      <dgm:spPr/>
      <dgm:t>
        <a:bodyPr/>
        <a:lstStyle/>
        <a:p>
          <a:endParaRPr lang="es-CL"/>
        </a:p>
      </dgm:t>
    </dgm:pt>
    <dgm:pt modelId="{0928E4F9-45D8-4339-99D2-A6CC57A46DCA}" type="pres">
      <dgm:prSet presAssocID="{EB4252E3-1303-4EF4-A4E4-AC1C9E3AF88D}" presName="sibTrans" presStyleCnt="0"/>
      <dgm:spPr/>
    </dgm:pt>
    <dgm:pt modelId="{FBF5D018-9977-4FF5-90F2-BFFCB49F8A86}" type="pres">
      <dgm:prSet presAssocID="{53245D5F-A791-417A-81DD-5BA558C6E51B}" presName="node" presStyleLbl="node1" presStyleIdx="1" presStyleCnt="5">
        <dgm:presLayoutVars>
          <dgm:bulletEnabled val="1"/>
        </dgm:presLayoutVars>
      </dgm:prSet>
      <dgm:spPr/>
      <dgm:t>
        <a:bodyPr/>
        <a:lstStyle/>
        <a:p>
          <a:endParaRPr lang="es-CL"/>
        </a:p>
      </dgm:t>
    </dgm:pt>
    <dgm:pt modelId="{AAD1F9D1-EEC2-40C6-A0E1-F5968900DF39}" type="pres">
      <dgm:prSet presAssocID="{9E418910-16CF-4A75-A7A9-9EE84CEC0250}" presName="sibTrans" presStyleCnt="0"/>
      <dgm:spPr/>
    </dgm:pt>
    <dgm:pt modelId="{EA320AA1-7DD0-45AA-B42C-CE035514756B}" type="pres">
      <dgm:prSet presAssocID="{C801E21D-8C73-49D5-8A32-245EB0D0B554}" presName="node" presStyleLbl="node1" presStyleIdx="2" presStyleCnt="5">
        <dgm:presLayoutVars>
          <dgm:bulletEnabled val="1"/>
        </dgm:presLayoutVars>
      </dgm:prSet>
      <dgm:spPr/>
      <dgm:t>
        <a:bodyPr/>
        <a:lstStyle/>
        <a:p>
          <a:endParaRPr lang="es-CL"/>
        </a:p>
      </dgm:t>
    </dgm:pt>
    <dgm:pt modelId="{718233D2-F71E-47DD-8057-1C9D909C9D2E}" type="pres">
      <dgm:prSet presAssocID="{0EE61BE4-D163-4965-AFDB-35955CB0CCA4}" presName="sibTrans" presStyleCnt="0"/>
      <dgm:spPr/>
    </dgm:pt>
    <dgm:pt modelId="{75EA0C11-17C1-48CC-A84B-6D07EDFD2293}" type="pres">
      <dgm:prSet presAssocID="{92221882-C281-4E31-8CA2-3D307493558F}" presName="node" presStyleLbl="node1" presStyleIdx="3" presStyleCnt="5">
        <dgm:presLayoutVars>
          <dgm:bulletEnabled val="1"/>
        </dgm:presLayoutVars>
      </dgm:prSet>
      <dgm:spPr/>
      <dgm:t>
        <a:bodyPr/>
        <a:lstStyle/>
        <a:p>
          <a:endParaRPr lang="es-CL"/>
        </a:p>
      </dgm:t>
    </dgm:pt>
    <dgm:pt modelId="{C5D2BE64-DB4B-40DD-BF03-3F1DA942ABCB}" type="pres">
      <dgm:prSet presAssocID="{7172DCF6-84F6-416F-A93F-329E5E18457C}" presName="sibTrans" presStyleCnt="0"/>
      <dgm:spPr/>
    </dgm:pt>
    <dgm:pt modelId="{37E0B113-0CF1-4959-B330-55D9BA98EDD6}" type="pres">
      <dgm:prSet presAssocID="{8BD14B49-0198-4746-8208-DAC0B3876E7F}" presName="node" presStyleLbl="node1" presStyleIdx="4" presStyleCnt="5">
        <dgm:presLayoutVars>
          <dgm:bulletEnabled val="1"/>
        </dgm:presLayoutVars>
      </dgm:prSet>
      <dgm:spPr/>
      <dgm:t>
        <a:bodyPr/>
        <a:lstStyle/>
        <a:p>
          <a:endParaRPr lang="es-CL"/>
        </a:p>
      </dgm:t>
    </dgm:pt>
  </dgm:ptLst>
  <dgm:cxnLst>
    <dgm:cxn modelId="{CE544E3C-9360-475E-8841-6854F4D197EC}" srcId="{3451E6B3-17CA-4C4F-A3D8-2C955CA7EE63}" destId="{C801E21D-8C73-49D5-8A32-245EB0D0B554}" srcOrd="2" destOrd="0" parTransId="{8C26565C-A9B4-4175-9813-982F8A0494A0}" sibTransId="{0EE61BE4-D163-4965-AFDB-35955CB0CCA4}"/>
    <dgm:cxn modelId="{82834256-EACE-478A-8F47-D6DAE756471C}" type="presOf" srcId="{8BD14B49-0198-4746-8208-DAC0B3876E7F}" destId="{37E0B113-0CF1-4959-B330-55D9BA98EDD6}" srcOrd="0" destOrd="0" presId="urn:microsoft.com/office/officeart/2005/8/layout/default"/>
    <dgm:cxn modelId="{33D5BB8E-ED3B-4DBC-A43A-E1EB361DC8EA}" type="presOf" srcId="{53245D5F-A791-417A-81DD-5BA558C6E51B}" destId="{FBF5D018-9977-4FF5-90F2-BFFCB49F8A86}" srcOrd="0" destOrd="0" presId="urn:microsoft.com/office/officeart/2005/8/layout/default"/>
    <dgm:cxn modelId="{6AA1ACEF-20DF-4EB5-BD91-175E43A4D2DA}" srcId="{3451E6B3-17CA-4C4F-A3D8-2C955CA7EE63}" destId="{92221882-C281-4E31-8CA2-3D307493558F}" srcOrd="3" destOrd="0" parTransId="{346F507E-1B3F-4ADF-AE45-6E59D1A00722}" sibTransId="{7172DCF6-84F6-416F-A93F-329E5E18457C}"/>
    <dgm:cxn modelId="{2E49CA30-9F19-4A25-950B-394FE2DA79F9}" type="presOf" srcId="{92221882-C281-4E31-8CA2-3D307493558F}" destId="{75EA0C11-17C1-48CC-A84B-6D07EDFD2293}" srcOrd="0" destOrd="0" presId="urn:microsoft.com/office/officeart/2005/8/layout/default"/>
    <dgm:cxn modelId="{16431527-EBE4-4E03-9B10-A9C34361D3AC}" type="presOf" srcId="{8B565B7A-0018-4EF2-AC29-AE9D8A9C6BAC}" destId="{B284D617-3884-4A6D-A940-61C2348E6A74}" srcOrd="0" destOrd="0" presId="urn:microsoft.com/office/officeart/2005/8/layout/default"/>
    <dgm:cxn modelId="{0D850078-BDD1-4D1C-950C-291381EBD0CB}" type="presOf" srcId="{C801E21D-8C73-49D5-8A32-245EB0D0B554}" destId="{EA320AA1-7DD0-45AA-B42C-CE035514756B}" srcOrd="0" destOrd="0" presId="urn:microsoft.com/office/officeart/2005/8/layout/default"/>
    <dgm:cxn modelId="{57B30788-83E4-41BA-B68B-BC74DC118E90}" srcId="{3451E6B3-17CA-4C4F-A3D8-2C955CA7EE63}" destId="{8BD14B49-0198-4746-8208-DAC0B3876E7F}" srcOrd="4" destOrd="0" parTransId="{BE9BD068-EEB6-45AB-B587-93756E50034A}" sibTransId="{4903C188-D4AE-4197-995B-9E78F361371E}"/>
    <dgm:cxn modelId="{81E9F38D-650E-44DB-8F86-5F6DA6B6583D}" type="presOf" srcId="{3451E6B3-17CA-4C4F-A3D8-2C955CA7EE63}" destId="{6D049EE5-DA50-4BAF-94DF-F12CD0E303D0}" srcOrd="0" destOrd="0" presId="urn:microsoft.com/office/officeart/2005/8/layout/default"/>
    <dgm:cxn modelId="{7431E2A4-58BD-4EFA-8FA9-E358BDCC437A}" srcId="{3451E6B3-17CA-4C4F-A3D8-2C955CA7EE63}" destId="{53245D5F-A791-417A-81DD-5BA558C6E51B}" srcOrd="1" destOrd="0" parTransId="{E7D1FDB3-6578-476E-A8BF-E1E2A6180F5A}" sibTransId="{9E418910-16CF-4A75-A7A9-9EE84CEC0250}"/>
    <dgm:cxn modelId="{4557E3BC-DDD6-453F-BD07-1084F4A85690}" srcId="{3451E6B3-17CA-4C4F-A3D8-2C955CA7EE63}" destId="{8B565B7A-0018-4EF2-AC29-AE9D8A9C6BAC}" srcOrd="0" destOrd="0" parTransId="{A55537C9-F850-498A-962B-2F459E09C270}" sibTransId="{EB4252E3-1303-4EF4-A4E4-AC1C9E3AF88D}"/>
    <dgm:cxn modelId="{1C6DB212-638D-46B3-9697-675D0962762F}" type="presParOf" srcId="{6D049EE5-DA50-4BAF-94DF-F12CD0E303D0}" destId="{B284D617-3884-4A6D-A940-61C2348E6A74}" srcOrd="0" destOrd="0" presId="urn:microsoft.com/office/officeart/2005/8/layout/default"/>
    <dgm:cxn modelId="{25878236-F25A-4A40-9E34-6D51827C1CDB}" type="presParOf" srcId="{6D049EE5-DA50-4BAF-94DF-F12CD0E303D0}" destId="{0928E4F9-45D8-4339-99D2-A6CC57A46DCA}" srcOrd="1" destOrd="0" presId="urn:microsoft.com/office/officeart/2005/8/layout/default"/>
    <dgm:cxn modelId="{3654147F-C4EC-4E39-BA71-F22CEF263F71}" type="presParOf" srcId="{6D049EE5-DA50-4BAF-94DF-F12CD0E303D0}" destId="{FBF5D018-9977-4FF5-90F2-BFFCB49F8A86}" srcOrd="2" destOrd="0" presId="urn:microsoft.com/office/officeart/2005/8/layout/default"/>
    <dgm:cxn modelId="{0A98C149-38A0-43F3-9DD1-04F51FD13C75}" type="presParOf" srcId="{6D049EE5-DA50-4BAF-94DF-F12CD0E303D0}" destId="{AAD1F9D1-EEC2-40C6-A0E1-F5968900DF39}" srcOrd="3" destOrd="0" presId="urn:microsoft.com/office/officeart/2005/8/layout/default"/>
    <dgm:cxn modelId="{42B50B2F-F061-49DD-BABB-0BFA3B48F448}" type="presParOf" srcId="{6D049EE5-DA50-4BAF-94DF-F12CD0E303D0}" destId="{EA320AA1-7DD0-45AA-B42C-CE035514756B}" srcOrd="4" destOrd="0" presId="urn:microsoft.com/office/officeart/2005/8/layout/default"/>
    <dgm:cxn modelId="{5FA4748D-353F-4D43-A35D-DBF2686F102F}" type="presParOf" srcId="{6D049EE5-DA50-4BAF-94DF-F12CD0E303D0}" destId="{718233D2-F71E-47DD-8057-1C9D909C9D2E}" srcOrd="5" destOrd="0" presId="urn:microsoft.com/office/officeart/2005/8/layout/default"/>
    <dgm:cxn modelId="{428466BD-6622-46E7-98B4-0E3DF39D4D32}" type="presParOf" srcId="{6D049EE5-DA50-4BAF-94DF-F12CD0E303D0}" destId="{75EA0C11-17C1-48CC-A84B-6D07EDFD2293}" srcOrd="6" destOrd="0" presId="urn:microsoft.com/office/officeart/2005/8/layout/default"/>
    <dgm:cxn modelId="{995A3CE7-502B-4BA0-97D5-DA2B63AB776D}" type="presParOf" srcId="{6D049EE5-DA50-4BAF-94DF-F12CD0E303D0}" destId="{C5D2BE64-DB4B-40DD-BF03-3F1DA942ABCB}" srcOrd="7" destOrd="0" presId="urn:microsoft.com/office/officeart/2005/8/layout/default"/>
    <dgm:cxn modelId="{EFF91120-D04B-405E-99A4-9D7FC3ED8C80}" type="presParOf" srcId="{6D049EE5-DA50-4BAF-94DF-F12CD0E303D0}" destId="{37E0B113-0CF1-4959-B330-55D9BA98EDD6}"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4A0E0D3-B440-42BB-9775-5B879F5FA4AA}" type="doc">
      <dgm:prSet loTypeId="urn:microsoft.com/office/officeart/2008/layout/VerticalCurvedList" loCatId="list" qsTypeId="urn:microsoft.com/office/officeart/2005/8/quickstyle/simple4" qsCatId="simple" csTypeId="urn:microsoft.com/office/officeart/2005/8/colors/colorful1" csCatId="colorful" phldr="1"/>
      <dgm:spPr/>
      <dgm:t>
        <a:bodyPr/>
        <a:lstStyle/>
        <a:p>
          <a:endParaRPr lang="es-CL"/>
        </a:p>
      </dgm:t>
    </dgm:pt>
    <dgm:pt modelId="{F62AF2DC-5F4C-4A98-9B60-67E9180C1048}">
      <dgm:prSet phldrT="[Texto]" custT="1"/>
      <dgm:spPr/>
      <dgm:t>
        <a:bodyPr/>
        <a:lstStyle/>
        <a:p>
          <a:r>
            <a:rPr lang="es-CL" sz="2000" b="1" dirty="0" smtClean="0"/>
            <a:t>Talleres de  Autocuidado , manejo estrés  y Yoga en el Aula</a:t>
          </a:r>
          <a:endParaRPr lang="es-CL" sz="2000" b="1" dirty="0"/>
        </a:p>
      </dgm:t>
    </dgm:pt>
    <dgm:pt modelId="{83DD146F-097D-4925-800E-5BE2BA00B43E}" type="parTrans" cxnId="{9F1AEFDD-4194-444A-9BF3-169CE4D995A2}">
      <dgm:prSet/>
      <dgm:spPr/>
      <dgm:t>
        <a:bodyPr/>
        <a:lstStyle/>
        <a:p>
          <a:endParaRPr lang="es-CL"/>
        </a:p>
      </dgm:t>
    </dgm:pt>
    <dgm:pt modelId="{06B7185D-0B6C-4250-A7E3-A600751F9104}" type="sibTrans" cxnId="{9F1AEFDD-4194-444A-9BF3-169CE4D995A2}">
      <dgm:prSet/>
      <dgm:spPr/>
    </dgm:pt>
    <dgm:pt modelId="{03695303-E4CE-48B2-B0ED-4D74E08C4C64}">
      <dgm:prSet phldrT="[Texto]" custT="1"/>
      <dgm:spPr/>
      <dgm:t>
        <a:bodyPr/>
        <a:lstStyle/>
        <a:p>
          <a:r>
            <a:rPr lang="es-CL" sz="1600" b="1" dirty="0" smtClean="0"/>
            <a:t>Taller de Liderazgo: </a:t>
          </a:r>
          <a:r>
            <a:rPr lang="es-CL" sz="1600" b="1" dirty="0" err="1" smtClean="0"/>
            <a:t>Fundacion</a:t>
          </a:r>
          <a:r>
            <a:rPr lang="es-CL" sz="1600" b="1" dirty="0" smtClean="0"/>
            <a:t> Semilla y </a:t>
          </a:r>
          <a:r>
            <a:rPr lang="es-CL" sz="1600" b="1" dirty="0" err="1" smtClean="0"/>
            <a:t>Consejerias</a:t>
          </a:r>
          <a:r>
            <a:rPr lang="es-CL" sz="1600" b="1" dirty="0" smtClean="0"/>
            <a:t> </a:t>
          </a:r>
          <a:endParaRPr lang="es-CL" sz="1600" b="1" dirty="0"/>
        </a:p>
      </dgm:t>
    </dgm:pt>
    <dgm:pt modelId="{7DC0BEEA-DD14-47A7-93F9-0E93321A7D6C}" type="parTrans" cxnId="{7539744E-5AAE-4127-AAB3-88B7226C0340}">
      <dgm:prSet/>
      <dgm:spPr/>
      <dgm:t>
        <a:bodyPr/>
        <a:lstStyle/>
        <a:p>
          <a:endParaRPr lang="es-CL"/>
        </a:p>
      </dgm:t>
    </dgm:pt>
    <dgm:pt modelId="{DC96A7EE-6978-45D0-934F-FF2CA81FD611}" type="sibTrans" cxnId="{7539744E-5AAE-4127-AAB3-88B7226C0340}">
      <dgm:prSet/>
      <dgm:spPr/>
    </dgm:pt>
    <dgm:pt modelId="{801A0121-E83E-4015-82F6-22CB06FE4165}">
      <dgm:prSet phldrT="[Texto]"/>
      <dgm:spPr/>
      <dgm:t>
        <a:bodyPr/>
        <a:lstStyle/>
        <a:p>
          <a:endParaRPr lang="es-CL" dirty="0"/>
        </a:p>
      </dgm:t>
    </dgm:pt>
    <dgm:pt modelId="{A4011C29-CCA0-4020-B807-86ABAE3434BB}" type="sibTrans" cxnId="{5A11C33D-C432-4726-AA88-12D1F1A26464}">
      <dgm:prSet/>
      <dgm:spPr/>
      <dgm:t>
        <a:bodyPr/>
        <a:lstStyle/>
        <a:p>
          <a:endParaRPr lang="es-CL"/>
        </a:p>
      </dgm:t>
    </dgm:pt>
    <dgm:pt modelId="{0E39D8FD-80F3-48E6-A63E-25F903983C12}" type="parTrans" cxnId="{5A11C33D-C432-4726-AA88-12D1F1A26464}">
      <dgm:prSet/>
      <dgm:spPr/>
      <dgm:t>
        <a:bodyPr/>
        <a:lstStyle/>
        <a:p>
          <a:endParaRPr lang="es-CL"/>
        </a:p>
      </dgm:t>
    </dgm:pt>
    <dgm:pt modelId="{9A792BD4-EE13-4470-B34F-3B06DBE2DFCF}">
      <dgm:prSet phldrT="[Texto]" custT="1"/>
      <dgm:spPr/>
      <dgm:t>
        <a:bodyPr/>
        <a:lstStyle/>
        <a:p>
          <a:r>
            <a:rPr lang="es-CL" sz="2000" dirty="0" smtClean="0"/>
            <a:t>Sistemas de BECAS Universidad, JUNAEB, Convenio USS </a:t>
          </a:r>
          <a:endParaRPr lang="es-CL" sz="2000" dirty="0"/>
        </a:p>
      </dgm:t>
    </dgm:pt>
    <dgm:pt modelId="{31714166-99FF-49E6-9BC0-0014AA24AE7D}" type="sibTrans" cxnId="{289897B8-F348-4E38-A713-64CFE7B11280}">
      <dgm:prSet custT="1"/>
      <dgm:spPr/>
    </dgm:pt>
    <dgm:pt modelId="{324246E7-4D5F-42AC-B345-9EF2F7517C69}" type="parTrans" cxnId="{289897B8-F348-4E38-A713-64CFE7B11280}">
      <dgm:prSet/>
      <dgm:spPr/>
      <dgm:t>
        <a:bodyPr/>
        <a:lstStyle/>
        <a:p>
          <a:endParaRPr lang="es-CL"/>
        </a:p>
      </dgm:t>
    </dgm:pt>
    <dgm:pt modelId="{1F004A09-E957-4F50-A854-E027D0E652FE}">
      <dgm:prSet/>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s-CL" dirty="0" smtClean="0"/>
            <a:t> Apoyo a Jefaturas , vida escolar  y Fortalecimiento Profesor Jefe </a:t>
          </a:r>
        </a:p>
        <a:p>
          <a:pPr defTabSz="1066800">
            <a:lnSpc>
              <a:spcPct val="90000"/>
            </a:lnSpc>
            <a:spcBef>
              <a:spcPct val="0"/>
            </a:spcBef>
            <a:spcAft>
              <a:spcPct val="35000"/>
            </a:spcAft>
          </a:pPr>
          <a:endParaRPr lang="es-CL" dirty="0"/>
        </a:p>
      </dgm:t>
    </dgm:pt>
    <dgm:pt modelId="{9E860C44-BD7A-4A4D-A7C4-211C5FF3AF0B}" type="parTrans" cxnId="{DEB346A3-D9BA-42AF-ACF2-F19140F1AF9A}">
      <dgm:prSet/>
      <dgm:spPr/>
      <dgm:t>
        <a:bodyPr/>
        <a:lstStyle/>
        <a:p>
          <a:endParaRPr lang="es-CL"/>
        </a:p>
      </dgm:t>
    </dgm:pt>
    <dgm:pt modelId="{CCC4EFBF-F9D3-4D78-8E06-A8BEDBFDDE33}" type="sibTrans" cxnId="{DEB346A3-D9BA-42AF-ACF2-F19140F1AF9A}">
      <dgm:prSet/>
      <dgm:spPr/>
    </dgm:pt>
    <dgm:pt modelId="{D98A5C32-0D92-4CD8-B51E-F9E66DF4675B}" type="pres">
      <dgm:prSet presAssocID="{64A0E0D3-B440-42BB-9775-5B879F5FA4AA}" presName="Name0" presStyleCnt="0">
        <dgm:presLayoutVars>
          <dgm:chMax val="7"/>
          <dgm:chPref val="7"/>
          <dgm:dir/>
        </dgm:presLayoutVars>
      </dgm:prSet>
      <dgm:spPr/>
      <dgm:t>
        <a:bodyPr/>
        <a:lstStyle/>
        <a:p>
          <a:endParaRPr lang="es-CL"/>
        </a:p>
      </dgm:t>
    </dgm:pt>
    <dgm:pt modelId="{44B29A08-864B-4A47-B261-75C11D2CE3E1}" type="pres">
      <dgm:prSet presAssocID="{64A0E0D3-B440-42BB-9775-5B879F5FA4AA}" presName="Name1" presStyleCnt="0"/>
      <dgm:spPr/>
    </dgm:pt>
    <dgm:pt modelId="{D0EFBA6B-98E1-4B06-A947-83AD16370FE5}" type="pres">
      <dgm:prSet presAssocID="{64A0E0D3-B440-42BB-9775-5B879F5FA4AA}" presName="cycle" presStyleCnt="0"/>
      <dgm:spPr/>
    </dgm:pt>
    <dgm:pt modelId="{FEBD159F-206A-4CD7-9EE8-EDF787AEA226}" type="pres">
      <dgm:prSet presAssocID="{64A0E0D3-B440-42BB-9775-5B879F5FA4AA}" presName="srcNode" presStyleLbl="node1" presStyleIdx="0" presStyleCnt="4"/>
      <dgm:spPr/>
    </dgm:pt>
    <dgm:pt modelId="{C29BBC57-05E0-4F5E-9E6F-B46E10C49F08}" type="pres">
      <dgm:prSet presAssocID="{64A0E0D3-B440-42BB-9775-5B879F5FA4AA}" presName="conn" presStyleLbl="parChTrans1D2" presStyleIdx="0" presStyleCnt="1"/>
      <dgm:spPr/>
      <dgm:t>
        <a:bodyPr/>
        <a:lstStyle/>
        <a:p>
          <a:endParaRPr lang="es-CL"/>
        </a:p>
      </dgm:t>
    </dgm:pt>
    <dgm:pt modelId="{13E25D24-3038-4415-A0D0-CE29AAD93AE0}" type="pres">
      <dgm:prSet presAssocID="{64A0E0D3-B440-42BB-9775-5B879F5FA4AA}" presName="extraNode" presStyleLbl="node1" presStyleIdx="0" presStyleCnt="4"/>
      <dgm:spPr/>
    </dgm:pt>
    <dgm:pt modelId="{D1B802B7-C155-45E6-A093-E6E9D5527E9E}" type="pres">
      <dgm:prSet presAssocID="{64A0E0D3-B440-42BB-9775-5B879F5FA4AA}" presName="dstNode" presStyleLbl="node1" presStyleIdx="0" presStyleCnt="4"/>
      <dgm:spPr/>
    </dgm:pt>
    <dgm:pt modelId="{C1A7226F-504F-40FE-9D22-1B24574DB102}" type="pres">
      <dgm:prSet presAssocID="{F62AF2DC-5F4C-4A98-9B60-67E9180C1048}" presName="text_1" presStyleLbl="node1" presStyleIdx="0" presStyleCnt="4">
        <dgm:presLayoutVars>
          <dgm:bulletEnabled val="1"/>
        </dgm:presLayoutVars>
      </dgm:prSet>
      <dgm:spPr/>
      <dgm:t>
        <a:bodyPr/>
        <a:lstStyle/>
        <a:p>
          <a:endParaRPr lang="es-CL"/>
        </a:p>
      </dgm:t>
    </dgm:pt>
    <dgm:pt modelId="{BE5EA341-EBB7-40F6-8AA0-0B9CF7437444}" type="pres">
      <dgm:prSet presAssocID="{F62AF2DC-5F4C-4A98-9B60-67E9180C1048}" presName="accent_1" presStyleCnt="0"/>
      <dgm:spPr/>
    </dgm:pt>
    <dgm:pt modelId="{3CBE5071-0C4B-46F0-9E4B-69E58E0FF792}" type="pres">
      <dgm:prSet presAssocID="{F62AF2DC-5F4C-4A98-9B60-67E9180C1048}" presName="accentRepeatNode" presStyleLbl="solidFgAcc1" presStyleIdx="0" presStyleCnt="4"/>
      <dgm:spPr/>
    </dgm:pt>
    <dgm:pt modelId="{31BBC766-66A9-4A2C-A1F0-E10814E41FF2}" type="pres">
      <dgm:prSet presAssocID="{03695303-E4CE-48B2-B0ED-4D74E08C4C64}" presName="text_2" presStyleLbl="node1" presStyleIdx="1" presStyleCnt="4">
        <dgm:presLayoutVars>
          <dgm:bulletEnabled val="1"/>
        </dgm:presLayoutVars>
      </dgm:prSet>
      <dgm:spPr/>
      <dgm:t>
        <a:bodyPr/>
        <a:lstStyle/>
        <a:p>
          <a:endParaRPr lang="es-CL"/>
        </a:p>
      </dgm:t>
    </dgm:pt>
    <dgm:pt modelId="{32606C20-C00C-43EB-8A85-749FCFCFD621}" type="pres">
      <dgm:prSet presAssocID="{03695303-E4CE-48B2-B0ED-4D74E08C4C64}" presName="accent_2" presStyleCnt="0"/>
      <dgm:spPr/>
    </dgm:pt>
    <dgm:pt modelId="{91FEE8E1-2421-465F-9C92-78A7D0CA2315}" type="pres">
      <dgm:prSet presAssocID="{03695303-E4CE-48B2-B0ED-4D74E08C4C64}" presName="accentRepeatNode" presStyleLbl="solidFgAcc1" presStyleIdx="1" presStyleCnt="4"/>
      <dgm:spPr/>
    </dgm:pt>
    <dgm:pt modelId="{B212DC91-74DB-45BE-9C55-B52BEAE6D908}" type="pres">
      <dgm:prSet presAssocID="{9A792BD4-EE13-4470-B34F-3B06DBE2DFCF}" presName="text_3" presStyleLbl="node1" presStyleIdx="2" presStyleCnt="4">
        <dgm:presLayoutVars>
          <dgm:bulletEnabled val="1"/>
        </dgm:presLayoutVars>
      </dgm:prSet>
      <dgm:spPr/>
      <dgm:t>
        <a:bodyPr/>
        <a:lstStyle/>
        <a:p>
          <a:endParaRPr lang="es-CL"/>
        </a:p>
      </dgm:t>
    </dgm:pt>
    <dgm:pt modelId="{FBC43051-8A77-4F82-8EF6-4CCA89665EBF}" type="pres">
      <dgm:prSet presAssocID="{9A792BD4-EE13-4470-B34F-3B06DBE2DFCF}" presName="accent_3" presStyleCnt="0"/>
      <dgm:spPr/>
    </dgm:pt>
    <dgm:pt modelId="{F96C995D-A822-485A-B732-D7357443C5A4}" type="pres">
      <dgm:prSet presAssocID="{9A792BD4-EE13-4470-B34F-3B06DBE2DFCF}" presName="accentRepeatNode" presStyleLbl="solidFgAcc1" presStyleIdx="2" presStyleCnt="4"/>
      <dgm:spPr/>
    </dgm:pt>
    <dgm:pt modelId="{5A538BD9-794C-4224-9D37-A75E36DF5D65}" type="pres">
      <dgm:prSet presAssocID="{1F004A09-E957-4F50-A854-E027D0E652FE}" presName="text_4" presStyleLbl="node1" presStyleIdx="3" presStyleCnt="4">
        <dgm:presLayoutVars>
          <dgm:bulletEnabled val="1"/>
        </dgm:presLayoutVars>
      </dgm:prSet>
      <dgm:spPr/>
      <dgm:t>
        <a:bodyPr/>
        <a:lstStyle/>
        <a:p>
          <a:endParaRPr lang="es-CL"/>
        </a:p>
      </dgm:t>
    </dgm:pt>
    <dgm:pt modelId="{169292E6-0991-4846-BD71-7F491E560C9B}" type="pres">
      <dgm:prSet presAssocID="{1F004A09-E957-4F50-A854-E027D0E652FE}" presName="accent_4" presStyleCnt="0"/>
      <dgm:spPr/>
    </dgm:pt>
    <dgm:pt modelId="{BC00250F-514A-47FD-A518-CF3D1879FBE2}" type="pres">
      <dgm:prSet presAssocID="{1F004A09-E957-4F50-A854-E027D0E652FE}" presName="accentRepeatNode" presStyleLbl="solidFgAcc1" presStyleIdx="3" presStyleCnt="4"/>
      <dgm:spPr/>
    </dgm:pt>
  </dgm:ptLst>
  <dgm:cxnLst>
    <dgm:cxn modelId="{DC4D4704-7A20-46DF-94CF-CAF4A963FBAD}" type="presOf" srcId="{06B7185D-0B6C-4250-A7E3-A600751F9104}" destId="{C29BBC57-05E0-4F5E-9E6F-B46E10C49F08}" srcOrd="0" destOrd="0" presId="urn:microsoft.com/office/officeart/2008/layout/VerticalCurvedList"/>
    <dgm:cxn modelId="{5A11C33D-C432-4726-AA88-12D1F1A26464}" srcId="{9A792BD4-EE13-4470-B34F-3B06DBE2DFCF}" destId="{801A0121-E83E-4015-82F6-22CB06FE4165}" srcOrd="0" destOrd="0" parTransId="{0E39D8FD-80F3-48E6-A63E-25F903983C12}" sibTransId="{A4011C29-CCA0-4020-B807-86ABAE3434BB}"/>
    <dgm:cxn modelId="{2E746FB1-C0A9-432C-A94C-253F1D5A9A40}" type="presOf" srcId="{1F004A09-E957-4F50-A854-E027D0E652FE}" destId="{5A538BD9-794C-4224-9D37-A75E36DF5D65}" srcOrd="0" destOrd="0" presId="urn:microsoft.com/office/officeart/2008/layout/VerticalCurvedList"/>
    <dgm:cxn modelId="{4EE997B4-9B6E-4C80-8045-708B8120F554}" type="presOf" srcId="{03695303-E4CE-48B2-B0ED-4D74E08C4C64}" destId="{31BBC766-66A9-4A2C-A1F0-E10814E41FF2}" srcOrd="0" destOrd="0" presId="urn:microsoft.com/office/officeart/2008/layout/VerticalCurvedList"/>
    <dgm:cxn modelId="{B08DB367-D513-4142-A84E-0A60F5849060}" type="presOf" srcId="{64A0E0D3-B440-42BB-9775-5B879F5FA4AA}" destId="{D98A5C32-0D92-4CD8-B51E-F9E66DF4675B}" srcOrd="0" destOrd="0" presId="urn:microsoft.com/office/officeart/2008/layout/VerticalCurvedList"/>
    <dgm:cxn modelId="{2D9A1DFE-BD77-4844-B04D-A9F521FC3B6F}" type="presOf" srcId="{801A0121-E83E-4015-82F6-22CB06FE4165}" destId="{B212DC91-74DB-45BE-9C55-B52BEAE6D908}" srcOrd="0" destOrd="1" presId="urn:microsoft.com/office/officeart/2008/layout/VerticalCurvedList"/>
    <dgm:cxn modelId="{DF1A2BC9-A770-42A3-8285-C92CA1E4B85F}" type="presOf" srcId="{9A792BD4-EE13-4470-B34F-3B06DBE2DFCF}" destId="{B212DC91-74DB-45BE-9C55-B52BEAE6D908}" srcOrd="0" destOrd="0" presId="urn:microsoft.com/office/officeart/2008/layout/VerticalCurvedList"/>
    <dgm:cxn modelId="{4C7E3B00-980F-4775-8C5D-C7B9C3DFACF5}" type="presOf" srcId="{F62AF2DC-5F4C-4A98-9B60-67E9180C1048}" destId="{C1A7226F-504F-40FE-9D22-1B24574DB102}" srcOrd="0" destOrd="0" presId="urn:microsoft.com/office/officeart/2008/layout/VerticalCurvedList"/>
    <dgm:cxn modelId="{9F1AEFDD-4194-444A-9BF3-169CE4D995A2}" srcId="{64A0E0D3-B440-42BB-9775-5B879F5FA4AA}" destId="{F62AF2DC-5F4C-4A98-9B60-67E9180C1048}" srcOrd="0" destOrd="0" parTransId="{83DD146F-097D-4925-800E-5BE2BA00B43E}" sibTransId="{06B7185D-0B6C-4250-A7E3-A600751F9104}"/>
    <dgm:cxn modelId="{DEB346A3-D9BA-42AF-ACF2-F19140F1AF9A}" srcId="{64A0E0D3-B440-42BB-9775-5B879F5FA4AA}" destId="{1F004A09-E957-4F50-A854-E027D0E652FE}" srcOrd="3" destOrd="0" parTransId="{9E860C44-BD7A-4A4D-A7C4-211C5FF3AF0B}" sibTransId="{CCC4EFBF-F9D3-4D78-8E06-A8BEDBFDDE33}"/>
    <dgm:cxn modelId="{7539744E-5AAE-4127-AAB3-88B7226C0340}" srcId="{64A0E0D3-B440-42BB-9775-5B879F5FA4AA}" destId="{03695303-E4CE-48B2-B0ED-4D74E08C4C64}" srcOrd="1" destOrd="0" parTransId="{7DC0BEEA-DD14-47A7-93F9-0E93321A7D6C}" sibTransId="{DC96A7EE-6978-45D0-934F-FF2CA81FD611}"/>
    <dgm:cxn modelId="{289897B8-F348-4E38-A713-64CFE7B11280}" srcId="{64A0E0D3-B440-42BB-9775-5B879F5FA4AA}" destId="{9A792BD4-EE13-4470-B34F-3B06DBE2DFCF}" srcOrd="2" destOrd="0" parTransId="{324246E7-4D5F-42AC-B345-9EF2F7517C69}" sibTransId="{31714166-99FF-49E6-9BC0-0014AA24AE7D}"/>
    <dgm:cxn modelId="{B5B7235B-EB30-46B6-98B3-23C708FF1C60}" type="presParOf" srcId="{D98A5C32-0D92-4CD8-B51E-F9E66DF4675B}" destId="{44B29A08-864B-4A47-B261-75C11D2CE3E1}" srcOrd="0" destOrd="0" presId="urn:microsoft.com/office/officeart/2008/layout/VerticalCurvedList"/>
    <dgm:cxn modelId="{66F7D4CA-86AE-41A9-B4E4-BD748C818F7B}" type="presParOf" srcId="{44B29A08-864B-4A47-B261-75C11D2CE3E1}" destId="{D0EFBA6B-98E1-4B06-A947-83AD16370FE5}" srcOrd="0" destOrd="0" presId="urn:microsoft.com/office/officeart/2008/layout/VerticalCurvedList"/>
    <dgm:cxn modelId="{5FB10382-1584-4F5B-B828-0CB57E517911}" type="presParOf" srcId="{D0EFBA6B-98E1-4B06-A947-83AD16370FE5}" destId="{FEBD159F-206A-4CD7-9EE8-EDF787AEA226}" srcOrd="0" destOrd="0" presId="urn:microsoft.com/office/officeart/2008/layout/VerticalCurvedList"/>
    <dgm:cxn modelId="{F85F70F9-C990-435B-B6D4-068269672357}" type="presParOf" srcId="{D0EFBA6B-98E1-4B06-A947-83AD16370FE5}" destId="{C29BBC57-05E0-4F5E-9E6F-B46E10C49F08}" srcOrd="1" destOrd="0" presId="urn:microsoft.com/office/officeart/2008/layout/VerticalCurvedList"/>
    <dgm:cxn modelId="{9DC34E5B-3087-4ECD-8C52-DF8E486CD1E2}" type="presParOf" srcId="{D0EFBA6B-98E1-4B06-A947-83AD16370FE5}" destId="{13E25D24-3038-4415-A0D0-CE29AAD93AE0}" srcOrd="2" destOrd="0" presId="urn:microsoft.com/office/officeart/2008/layout/VerticalCurvedList"/>
    <dgm:cxn modelId="{A1CA49F0-D689-491F-84AD-2C99C57B4C5E}" type="presParOf" srcId="{D0EFBA6B-98E1-4B06-A947-83AD16370FE5}" destId="{D1B802B7-C155-45E6-A093-E6E9D5527E9E}" srcOrd="3" destOrd="0" presId="urn:microsoft.com/office/officeart/2008/layout/VerticalCurvedList"/>
    <dgm:cxn modelId="{5A44FEE0-996D-4C2B-8FCB-846CA23F127C}" type="presParOf" srcId="{44B29A08-864B-4A47-B261-75C11D2CE3E1}" destId="{C1A7226F-504F-40FE-9D22-1B24574DB102}" srcOrd="1" destOrd="0" presId="urn:microsoft.com/office/officeart/2008/layout/VerticalCurvedList"/>
    <dgm:cxn modelId="{711BF3E5-CF8A-442F-99CE-DE1D940F1E90}" type="presParOf" srcId="{44B29A08-864B-4A47-B261-75C11D2CE3E1}" destId="{BE5EA341-EBB7-40F6-8AA0-0B9CF7437444}" srcOrd="2" destOrd="0" presId="urn:microsoft.com/office/officeart/2008/layout/VerticalCurvedList"/>
    <dgm:cxn modelId="{EDF4F000-7A4A-48D2-A90B-D878E0853A53}" type="presParOf" srcId="{BE5EA341-EBB7-40F6-8AA0-0B9CF7437444}" destId="{3CBE5071-0C4B-46F0-9E4B-69E58E0FF792}" srcOrd="0" destOrd="0" presId="urn:microsoft.com/office/officeart/2008/layout/VerticalCurvedList"/>
    <dgm:cxn modelId="{AEAEA0FA-99FB-4FC7-B4BC-239E8DDC561A}" type="presParOf" srcId="{44B29A08-864B-4A47-B261-75C11D2CE3E1}" destId="{31BBC766-66A9-4A2C-A1F0-E10814E41FF2}" srcOrd="3" destOrd="0" presId="urn:microsoft.com/office/officeart/2008/layout/VerticalCurvedList"/>
    <dgm:cxn modelId="{2CA769F4-9F65-416E-ABE0-17873118F56D}" type="presParOf" srcId="{44B29A08-864B-4A47-B261-75C11D2CE3E1}" destId="{32606C20-C00C-43EB-8A85-749FCFCFD621}" srcOrd="4" destOrd="0" presId="urn:microsoft.com/office/officeart/2008/layout/VerticalCurvedList"/>
    <dgm:cxn modelId="{87E574F2-F8D3-4703-AE3C-8713BCEA8460}" type="presParOf" srcId="{32606C20-C00C-43EB-8A85-749FCFCFD621}" destId="{91FEE8E1-2421-465F-9C92-78A7D0CA2315}" srcOrd="0" destOrd="0" presId="urn:microsoft.com/office/officeart/2008/layout/VerticalCurvedList"/>
    <dgm:cxn modelId="{699C3ECA-D268-49E3-A928-F10B0BF04662}" type="presParOf" srcId="{44B29A08-864B-4A47-B261-75C11D2CE3E1}" destId="{B212DC91-74DB-45BE-9C55-B52BEAE6D908}" srcOrd="5" destOrd="0" presId="urn:microsoft.com/office/officeart/2008/layout/VerticalCurvedList"/>
    <dgm:cxn modelId="{8A200168-7000-4CF0-B810-36F2F9883D3B}" type="presParOf" srcId="{44B29A08-864B-4A47-B261-75C11D2CE3E1}" destId="{FBC43051-8A77-4F82-8EF6-4CCA89665EBF}" srcOrd="6" destOrd="0" presId="urn:microsoft.com/office/officeart/2008/layout/VerticalCurvedList"/>
    <dgm:cxn modelId="{48894A7A-ED6B-497A-91E8-B2EDD612BB56}" type="presParOf" srcId="{FBC43051-8A77-4F82-8EF6-4CCA89665EBF}" destId="{F96C995D-A822-485A-B732-D7357443C5A4}" srcOrd="0" destOrd="0" presId="urn:microsoft.com/office/officeart/2008/layout/VerticalCurvedList"/>
    <dgm:cxn modelId="{D1188CA7-3951-4EC6-8815-54D6F4470DB7}" type="presParOf" srcId="{44B29A08-864B-4A47-B261-75C11D2CE3E1}" destId="{5A538BD9-794C-4224-9D37-A75E36DF5D65}" srcOrd="7" destOrd="0" presId="urn:microsoft.com/office/officeart/2008/layout/VerticalCurvedList"/>
    <dgm:cxn modelId="{1C1AEC79-054A-4CEC-8FBD-8D00C4E2CFAB}" type="presParOf" srcId="{44B29A08-864B-4A47-B261-75C11D2CE3E1}" destId="{169292E6-0991-4846-BD71-7F491E560C9B}" srcOrd="8" destOrd="0" presId="urn:microsoft.com/office/officeart/2008/layout/VerticalCurvedList"/>
    <dgm:cxn modelId="{AA8536D3-5A84-4B4D-9267-F0480C784323}" type="presParOf" srcId="{169292E6-0991-4846-BD71-7F491E560C9B}" destId="{BC00250F-514A-47FD-A518-CF3D1879FBE2}"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55CB263-0AE3-4A9B-922C-FA51AE5FA080}" type="doc">
      <dgm:prSet loTypeId="urn:microsoft.com/office/officeart/2005/8/layout/gear1" loCatId="process" qsTypeId="urn:microsoft.com/office/officeart/2005/8/quickstyle/simple5" qsCatId="simple" csTypeId="urn:microsoft.com/office/officeart/2005/8/colors/colorful1" csCatId="colorful" phldr="1"/>
      <dgm:spPr/>
    </dgm:pt>
    <dgm:pt modelId="{03143ED0-46F2-4992-AA46-D9C804BDACF8}">
      <dgm:prSet phldrT="[Texto]" custT="1"/>
      <dgm:spPr/>
      <dgm:t>
        <a:bodyPr/>
        <a:lstStyle/>
        <a:p>
          <a:r>
            <a:rPr lang="es-CL" sz="1400" b="1" dirty="0" smtClean="0"/>
            <a:t>Acompañamiento a casos complejos: Abusos, VIF, Depresiones, </a:t>
          </a:r>
        </a:p>
        <a:p>
          <a:r>
            <a:rPr lang="es-CL" sz="1400" b="1" dirty="0" smtClean="0"/>
            <a:t>Derivaciones  </a:t>
          </a:r>
          <a:endParaRPr lang="es-CL" sz="1400" b="1" dirty="0"/>
        </a:p>
      </dgm:t>
    </dgm:pt>
    <dgm:pt modelId="{1E2979E7-A025-46E3-B4CB-D7F168F6B7BF}" type="parTrans" cxnId="{C5060068-5B08-4828-9372-AC79404BBC5A}">
      <dgm:prSet/>
      <dgm:spPr/>
      <dgm:t>
        <a:bodyPr/>
        <a:lstStyle/>
        <a:p>
          <a:endParaRPr lang="es-CL"/>
        </a:p>
      </dgm:t>
    </dgm:pt>
    <dgm:pt modelId="{D80DF16E-C0E6-476C-BD93-F9978C17B7E9}" type="sibTrans" cxnId="{C5060068-5B08-4828-9372-AC79404BBC5A}">
      <dgm:prSet/>
      <dgm:spPr/>
      <dgm:t>
        <a:bodyPr/>
        <a:lstStyle/>
        <a:p>
          <a:endParaRPr lang="es-CL"/>
        </a:p>
      </dgm:t>
    </dgm:pt>
    <dgm:pt modelId="{36BC0D2D-66E3-42CC-9C9C-2E386312C3B0}">
      <dgm:prSet phldrT="[Texto]" custT="1"/>
      <dgm:spPr/>
      <dgm:t>
        <a:bodyPr/>
        <a:lstStyle/>
        <a:p>
          <a:r>
            <a:rPr lang="es-CL" sz="1400" b="1" dirty="0" smtClean="0"/>
            <a:t>Prevención consumo de Drogas </a:t>
          </a:r>
          <a:endParaRPr lang="es-CL" sz="1400" b="1" dirty="0"/>
        </a:p>
      </dgm:t>
    </dgm:pt>
    <dgm:pt modelId="{2B2772E8-CB2C-46BC-A84F-1EA96077B1CD}" type="parTrans" cxnId="{A857F312-230E-497E-B370-346D5298C9B6}">
      <dgm:prSet/>
      <dgm:spPr/>
      <dgm:t>
        <a:bodyPr/>
        <a:lstStyle/>
        <a:p>
          <a:endParaRPr lang="es-CL"/>
        </a:p>
      </dgm:t>
    </dgm:pt>
    <dgm:pt modelId="{62BBF7D7-DE2B-44C1-9CF6-EBDB90534C8F}" type="sibTrans" cxnId="{A857F312-230E-497E-B370-346D5298C9B6}">
      <dgm:prSet/>
      <dgm:spPr/>
      <dgm:t>
        <a:bodyPr/>
        <a:lstStyle/>
        <a:p>
          <a:endParaRPr lang="es-CL"/>
        </a:p>
      </dgm:t>
    </dgm:pt>
    <dgm:pt modelId="{31F61437-44D6-4B21-88A9-CA26FF5F203D}">
      <dgm:prSet phldrT="[Texto]" custT="1"/>
      <dgm:spPr/>
      <dgm:t>
        <a:bodyPr/>
        <a:lstStyle/>
        <a:p>
          <a:r>
            <a:rPr lang="es-CL" sz="1400" b="1" dirty="0" smtClean="0"/>
            <a:t>Taller de Afectividad y Sexualidad</a:t>
          </a:r>
          <a:endParaRPr lang="es-CL" sz="1400" b="1" dirty="0"/>
        </a:p>
      </dgm:t>
    </dgm:pt>
    <dgm:pt modelId="{2A82AE9A-C09B-4F99-B6CC-1A0D552D73AB}" type="parTrans" cxnId="{39DDE53E-CF90-4FA5-A842-91AA5591E583}">
      <dgm:prSet/>
      <dgm:spPr/>
      <dgm:t>
        <a:bodyPr/>
        <a:lstStyle/>
        <a:p>
          <a:endParaRPr lang="es-CL"/>
        </a:p>
      </dgm:t>
    </dgm:pt>
    <dgm:pt modelId="{C91735C4-D655-462B-BE65-777CFD33B867}" type="sibTrans" cxnId="{39DDE53E-CF90-4FA5-A842-91AA5591E583}">
      <dgm:prSet/>
      <dgm:spPr/>
      <dgm:t>
        <a:bodyPr/>
        <a:lstStyle/>
        <a:p>
          <a:endParaRPr lang="es-CL"/>
        </a:p>
      </dgm:t>
    </dgm:pt>
    <dgm:pt modelId="{F297E399-F9D7-471F-9C30-D9E34556A2DA}" type="pres">
      <dgm:prSet presAssocID="{955CB263-0AE3-4A9B-922C-FA51AE5FA080}" presName="composite" presStyleCnt="0">
        <dgm:presLayoutVars>
          <dgm:chMax val="3"/>
          <dgm:animLvl val="lvl"/>
          <dgm:resizeHandles val="exact"/>
        </dgm:presLayoutVars>
      </dgm:prSet>
      <dgm:spPr/>
    </dgm:pt>
    <dgm:pt modelId="{A2D31BF6-88FA-4E67-A20B-F584E5B058B5}" type="pres">
      <dgm:prSet presAssocID="{03143ED0-46F2-4992-AA46-D9C804BDACF8}" presName="gear1" presStyleLbl="node1" presStyleIdx="0" presStyleCnt="3" custScaleX="105032" custScaleY="107590">
        <dgm:presLayoutVars>
          <dgm:chMax val="1"/>
          <dgm:bulletEnabled val="1"/>
        </dgm:presLayoutVars>
      </dgm:prSet>
      <dgm:spPr/>
      <dgm:t>
        <a:bodyPr/>
        <a:lstStyle/>
        <a:p>
          <a:endParaRPr lang="es-CL"/>
        </a:p>
      </dgm:t>
    </dgm:pt>
    <dgm:pt modelId="{B1BBB613-CA98-4F07-B953-5F9F4AE5BD28}" type="pres">
      <dgm:prSet presAssocID="{03143ED0-46F2-4992-AA46-D9C804BDACF8}" presName="gear1srcNode" presStyleLbl="node1" presStyleIdx="0" presStyleCnt="3"/>
      <dgm:spPr/>
      <dgm:t>
        <a:bodyPr/>
        <a:lstStyle/>
        <a:p>
          <a:endParaRPr lang="es-CL"/>
        </a:p>
      </dgm:t>
    </dgm:pt>
    <dgm:pt modelId="{AA104E85-A1B1-48DD-B353-4368C6D13CE1}" type="pres">
      <dgm:prSet presAssocID="{03143ED0-46F2-4992-AA46-D9C804BDACF8}" presName="gear1dstNode" presStyleLbl="node1" presStyleIdx="0" presStyleCnt="3"/>
      <dgm:spPr/>
      <dgm:t>
        <a:bodyPr/>
        <a:lstStyle/>
        <a:p>
          <a:endParaRPr lang="es-CL"/>
        </a:p>
      </dgm:t>
    </dgm:pt>
    <dgm:pt modelId="{14D6A38E-4C84-4390-9DF5-66FBA70FE37F}" type="pres">
      <dgm:prSet presAssocID="{36BC0D2D-66E3-42CC-9C9C-2E386312C3B0}" presName="gear2" presStyleLbl="node1" presStyleIdx="1" presStyleCnt="3" custScaleX="118763" custScaleY="98593" custLinFactNeighborX="-11223" custLinFactNeighborY="-334">
        <dgm:presLayoutVars>
          <dgm:chMax val="1"/>
          <dgm:bulletEnabled val="1"/>
        </dgm:presLayoutVars>
      </dgm:prSet>
      <dgm:spPr/>
      <dgm:t>
        <a:bodyPr/>
        <a:lstStyle/>
        <a:p>
          <a:endParaRPr lang="es-CL"/>
        </a:p>
      </dgm:t>
    </dgm:pt>
    <dgm:pt modelId="{E4513982-B67A-46DC-85C0-6D876FA816C9}" type="pres">
      <dgm:prSet presAssocID="{36BC0D2D-66E3-42CC-9C9C-2E386312C3B0}" presName="gear2srcNode" presStyleLbl="node1" presStyleIdx="1" presStyleCnt="3"/>
      <dgm:spPr/>
      <dgm:t>
        <a:bodyPr/>
        <a:lstStyle/>
        <a:p>
          <a:endParaRPr lang="es-CL"/>
        </a:p>
      </dgm:t>
    </dgm:pt>
    <dgm:pt modelId="{9E2B0103-CA28-40CC-AF26-33F8658C9ECA}" type="pres">
      <dgm:prSet presAssocID="{36BC0D2D-66E3-42CC-9C9C-2E386312C3B0}" presName="gear2dstNode" presStyleLbl="node1" presStyleIdx="1" presStyleCnt="3"/>
      <dgm:spPr/>
      <dgm:t>
        <a:bodyPr/>
        <a:lstStyle/>
        <a:p>
          <a:endParaRPr lang="es-CL"/>
        </a:p>
      </dgm:t>
    </dgm:pt>
    <dgm:pt modelId="{FEB3F68F-CE52-4D94-9B79-0DA17E19967A}" type="pres">
      <dgm:prSet presAssocID="{31F61437-44D6-4B21-88A9-CA26FF5F203D}" presName="gear3" presStyleLbl="node1" presStyleIdx="2" presStyleCnt="3"/>
      <dgm:spPr/>
      <dgm:t>
        <a:bodyPr/>
        <a:lstStyle/>
        <a:p>
          <a:endParaRPr lang="es-CL"/>
        </a:p>
      </dgm:t>
    </dgm:pt>
    <dgm:pt modelId="{D263E242-E718-4385-A646-5F728B1EE04F}" type="pres">
      <dgm:prSet presAssocID="{31F61437-44D6-4B21-88A9-CA26FF5F203D}" presName="gear3tx" presStyleLbl="node1" presStyleIdx="2" presStyleCnt="3">
        <dgm:presLayoutVars>
          <dgm:chMax val="1"/>
          <dgm:bulletEnabled val="1"/>
        </dgm:presLayoutVars>
      </dgm:prSet>
      <dgm:spPr/>
      <dgm:t>
        <a:bodyPr/>
        <a:lstStyle/>
        <a:p>
          <a:endParaRPr lang="es-CL"/>
        </a:p>
      </dgm:t>
    </dgm:pt>
    <dgm:pt modelId="{E10D7ECB-5279-4F23-AB59-E4B3C12A28B4}" type="pres">
      <dgm:prSet presAssocID="{31F61437-44D6-4B21-88A9-CA26FF5F203D}" presName="gear3srcNode" presStyleLbl="node1" presStyleIdx="2" presStyleCnt="3"/>
      <dgm:spPr/>
      <dgm:t>
        <a:bodyPr/>
        <a:lstStyle/>
        <a:p>
          <a:endParaRPr lang="es-CL"/>
        </a:p>
      </dgm:t>
    </dgm:pt>
    <dgm:pt modelId="{0F926C41-4B2F-4DE8-A16B-E90A2AAFEE36}" type="pres">
      <dgm:prSet presAssocID="{31F61437-44D6-4B21-88A9-CA26FF5F203D}" presName="gear3dstNode" presStyleLbl="node1" presStyleIdx="2" presStyleCnt="3"/>
      <dgm:spPr/>
      <dgm:t>
        <a:bodyPr/>
        <a:lstStyle/>
        <a:p>
          <a:endParaRPr lang="es-CL"/>
        </a:p>
      </dgm:t>
    </dgm:pt>
    <dgm:pt modelId="{649CEB70-41E5-4C64-A404-72B415ECBE61}" type="pres">
      <dgm:prSet presAssocID="{D80DF16E-C0E6-476C-BD93-F9978C17B7E9}" presName="connector1" presStyleLbl="sibTrans2D1" presStyleIdx="0" presStyleCnt="3"/>
      <dgm:spPr/>
      <dgm:t>
        <a:bodyPr/>
        <a:lstStyle/>
        <a:p>
          <a:endParaRPr lang="es-CL"/>
        </a:p>
      </dgm:t>
    </dgm:pt>
    <dgm:pt modelId="{890458C5-0A4B-4E2F-ADE3-C363E813AE77}" type="pres">
      <dgm:prSet presAssocID="{62BBF7D7-DE2B-44C1-9CF6-EBDB90534C8F}" presName="connector2" presStyleLbl="sibTrans2D1" presStyleIdx="1" presStyleCnt="3"/>
      <dgm:spPr/>
      <dgm:t>
        <a:bodyPr/>
        <a:lstStyle/>
        <a:p>
          <a:endParaRPr lang="es-CL"/>
        </a:p>
      </dgm:t>
    </dgm:pt>
    <dgm:pt modelId="{35DE80F9-D5E9-4DB4-86EB-D83AB36171ED}" type="pres">
      <dgm:prSet presAssocID="{C91735C4-D655-462B-BE65-777CFD33B867}" presName="connector3" presStyleLbl="sibTrans2D1" presStyleIdx="2" presStyleCnt="3"/>
      <dgm:spPr/>
      <dgm:t>
        <a:bodyPr/>
        <a:lstStyle/>
        <a:p>
          <a:endParaRPr lang="es-CL"/>
        </a:p>
      </dgm:t>
    </dgm:pt>
  </dgm:ptLst>
  <dgm:cxnLst>
    <dgm:cxn modelId="{E2C42FD8-5EB4-48F4-BA65-CF33590269D8}" type="presOf" srcId="{31F61437-44D6-4B21-88A9-CA26FF5F203D}" destId="{E10D7ECB-5279-4F23-AB59-E4B3C12A28B4}" srcOrd="2" destOrd="0" presId="urn:microsoft.com/office/officeart/2005/8/layout/gear1"/>
    <dgm:cxn modelId="{F46FA7FC-FB38-4049-B4BB-FC7DEE80D101}" type="presOf" srcId="{36BC0D2D-66E3-42CC-9C9C-2E386312C3B0}" destId="{E4513982-B67A-46DC-85C0-6D876FA816C9}" srcOrd="1" destOrd="0" presId="urn:microsoft.com/office/officeart/2005/8/layout/gear1"/>
    <dgm:cxn modelId="{AEEA6463-68DE-469F-98D8-50C43CFD22A0}" type="presOf" srcId="{36BC0D2D-66E3-42CC-9C9C-2E386312C3B0}" destId="{9E2B0103-CA28-40CC-AF26-33F8658C9ECA}" srcOrd="2" destOrd="0" presId="urn:microsoft.com/office/officeart/2005/8/layout/gear1"/>
    <dgm:cxn modelId="{7F836DC5-98BA-4130-AD0C-4A7B51392840}" type="presOf" srcId="{31F61437-44D6-4B21-88A9-CA26FF5F203D}" destId="{0F926C41-4B2F-4DE8-A16B-E90A2AAFEE36}" srcOrd="3" destOrd="0" presId="urn:microsoft.com/office/officeart/2005/8/layout/gear1"/>
    <dgm:cxn modelId="{086BB5B2-6CE9-417D-9C58-44770DAAF275}" type="presOf" srcId="{C91735C4-D655-462B-BE65-777CFD33B867}" destId="{35DE80F9-D5E9-4DB4-86EB-D83AB36171ED}" srcOrd="0" destOrd="0" presId="urn:microsoft.com/office/officeart/2005/8/layout/gear1"/>
    <dgm:cxn modelId="{C5060068-5B08-4828-9372-AC79404BBC5A}" srcId="{955CB263-0AE3-4A9B-922C-FA51AE5FA080}" destId="{03143ED0-46F2-4992-AA46-D9C804BDACF8}" srcOrd="0" destOrd="0" parTransId="{1E2979E7-A025-46E3-B4CB-D7F168F6B7BF}" sibTransId="{D80DF16E-C0E6-476C-BD93-F9978C17B7E9}"/>
    <dgm:cxn modelId="{3DB7F2A8-A55B-4B00-91AD-8A998649EEA9}" type="presOf" srcId="{31F61437-44D6-4B21-88A9-CA26FF5F203D}" destId="{FEB3F68F-CE52-4D94-9B79-0DA17E19967A}" srcOrd="0" destOrd="0" presId="urn:microsoft.com/office/officeart/2005/8/layout/gear1"/>
    <dgm:cxn modelId="{DF174802-159B-4B74-963D-DDF880E5CDCB}" type="presOf" srcId="{62BBF7D7-DE2B-44C1-9CF6-EBDB90534C8F}" destId="{890458C5-0A4B-4E2F-ADE3-C363E813AE77}" srcOrd="0" destOrd="0" presId="urn:microsoft.com/office/officeart/2005/8/layout/gear1"/>
    <dgm:cxn modelId="{A3A31139-B2FE-4509-B20C-7B4EB0D0D4D1}" type="presOf" srcId="{D80DF16E-C0E6-476C-BD93-F9978C17B7E9}" destId="{649CEB70-41E5-4C64-A404-72B415ECBE61}" srcOrd="0" destOrd="0" presId="urn:microsoft.com/office/officeart/2005/8/layout/gear1"/>
    <dgm:cxn modelId="{B37992E1-0D83-4FE8-B502-810C0B0DD39E}" type="presOf" srcId="{03143ED0-46F2-4992-AA46-D9C804BDACF8}" destId="{AA104E85-A1B1-48DD-B353-4368C6D13CE1}" srcOrd="2" destOrd="0" presId="urn:microsoft.com/office/officeart/2005/8/layout/gear1"/>
    <dgm:cxn modelId="{5BD5F048-4299-4A7D-9A9D-31716B0CBCBE}" type="presOf" srcId="{31F61437-44D6-4B21-88A9-CA26FF5F203D}" destId="{D263E242-E718-4385-A646-5F728B1EE04F}" srcOrd="1" destOrd="0" presId="urn:microsoft.com/office/officeart/2005/8/layout/gear1"/>
    <dgm:cxn modelId="{75F7D462-1346-4DB2-8677-3DB9321938E4}" type="presOf" srcId="{03143ED0-46F2-4992-AA46-D9C804BDACF8}" destId="{A2D31BF6-88FA-4E67-A20B-F584E5B058B5}" srcOrd="0" destOrd="0" presId="urn:microsoft.com/office/officeart/2005/8/layout/gear1"/>
    <dgm:cxn modelId="{E11BE7F8-00D7-4028-B33F-FD287258F373}" type="presOf" srcId="{955CB263-0AE3-4A9B-922C-FA51AE5FA080}" destId="{F297E399-F9D7-471F-9C30-D9E34556A2DA}" srcOrd="0" destOrd="0" presId="urn:microsoft.com/office/officeart/2005/8/layout/gear1"/>
    <dgm:cxn modelId="{0E97D12A-C2FB-4129-BB5E-12689FC40191}" type="presOf" srcId="{36BC0D2D-66E3-42CC-9C9C-2E386312C3B0}" destId="{14D6A38E-4C84-4390-9DF5-66FBA70FE37F}" srcOrd="0" destOrd="0" presId="urn:microsoft.com/office/officeart/2005/8/layout/gear1"/>
    <dgm:cxn modelId="{5CF3D9E5-5883-4108-A5F8-D87007690806}" type="presOf" srcId="{03143ED0-46F2-4992-AA46-D9C804BDACF8}" destId="{B1BBB613-CA98-4F07-B953-5F9F4AE5BD28}" srcOrd="1" destOrd="0" presId="urn:microsoft.com/office/officeart/2005/8/layout/gear1"/>
    <dgm:cxn modelId="{39DDE53E-CF90-4FA5-A842-91AA5591E583}" srcId="{955CB263-0AE3-4A9B-922C-FA51AE5FA080}" destId="{31F61437-44D6-4B21-88A9-CA26FF5F203D}" srcOrd="2" destOrd="0" parTransId="{2A82AE9A-C09B-4F99-B6CC-1A0D552D73AB}" sibTransId="{C91735C4-D655-462B-BE65-777CFD33B867}"/>
    <dgm:cxn modelId="{A857F312-230E-497E-B370-346D5298C9B6}" srcId="{955CB263-0AE3-4A9B-922C-FA51AE5FA080}" destId="{36BC0D2D-66E3-42CC-9C9C-2E386312C3B0}" srcOrd="1" destOrd="0" parTransId="{2B2772E8-CB2C-46BC-A84F-1EA96077B1CD}" sibTransId="{62BBF7D7-DE2B-44C1-9CF6-EBDB90534C8F}"/>
    <dgm:cxn modelId="{BE1BE653-81C2-46F4-B723-ABC00391A49C}" type="presParOf" srcId="{F297E399-F9D7-471F-9C30-D9E34556A2DA}" destId="{A2D31BF6-88FA-4E67-A20B-F584E5B058B5}" srcOrd="0" destOrd="0" presId="urn:microsoft.com/office/officeart/2005/8/layout/gear1"/>
    <dgm:cxn modelId="{72B07677-0221-415F-9E92-7AC506655252}" type="presParOf" srcId="{F297E399-F9D7-471F-9C30-D9E34556A2DA}" destId="{B1BBB613-CA98-4F07-B953-5F9F4AE5BD28}" srcOrd="1" destOrd="0" presId="urn:microsoft.com/office/officeart/2005/8/layout/gear1"/>
    <dgm:cxn modelId="{EAFE5BA2-3CDB-40C4-B418-EF434FD9B92B}" type="presParOf" srcId="{F297E399-F9D7-471F-9C30-D9E34556A2DA}" destId="{AA104E85-A1B1-48DD-B353-4368C6D13CE1}" srcOrd="2" destOrd="0" presId="urn:microsoft.com/office/officeart/2005/8/layout/gear1"/>
    <dgm:cxn modelId="{8AAB797C-5A2D-4AB8-8BE6-7FB01EE8DD1D}" type="presParOf" srcId="{F297E399-F9D7-471F-9C30-D9E34556A2DA}" destId="{14D6A38E-4C84-4390-9DF5-66FBA70FE37F}" srcOrd="3" destOrd="0" presId="urn:microsoft.com/office/officeart/2005/8/layout/gear1"/>
    <dgm:cxn modelId="{0EAFC758-EB1E-468F-8A1F-DC92226B713A}" type="presParOf" srcId="{F297E399-F9D7-471F-9C30-D9E34556A2DA}" destId="{E4513982-B67A-46DC-85C0-6D876FA816C9}" srcOrd="4" destOrd="0" presId="urn:microsoft.com/office/officeart/2005/8/layout/gear1"/>
    <dgm:cxn modelId="{3A72BB51-0C89-4BF0-AB10-85861D4F245B}" type="presParOf" srcId="{F297E399-F9D7-471F-9C30-D9E34556A2DA}" destId="{9E2B0103-CA28-40CC-AF26-33F8658C9ECA}" srcOrd="5" destOrd="0" presId="urn:microsoft.com/office/officeart/2005/8/layout/gear1"/>
    <dgm:cxn modelId="{1EB69AC5-BE6C-4E5D-86ED-BEB951215E68}" type="presParOf" srcId="{F297E399-F9D7-471F-9C30-D9E34556A2DA}" destId="{FEB3F68F-CE52-4D94-9B79-0DA17E19967A}" srcOrd="6" destOrd="0" presId="urn:microsoft.com/office/officeart/2005/8/layout/gear1"/>
    <dgm:cxn modelId="{3D03B634-C15D-4B9C-BF7A-30456722E096}" type="presParOf" srcId="{F297E399-F9D7-471F-9C30-D9E34556A2DA}" destId="{D263E242-E718-4385-A646-5F728B1EE04F}" srcOrd="7" destOrd="0" presId="urn:microsoft.com/office/officeart/2005/8/layout/gear1"/>
    <dgm:cxn modelId="{F0ED1224-58F2-4CB9-B75E-68611D5F4850}" type="presParOf" srcId="{F297E399-F9D7-471F-9C30-D9E34556A2DA}" destId="{E10D7ECB-5279-4F23-AB59-E4B3C12A28B4}" srcOrd="8" destOrd="0" presId="urn:microsoft.com/office/officeart/2005/8/layout/gear1"/>
    <dgm:cxn modelId="{C5164F5C-A96D-4F58-AD0A-F7D2E84E30EC}" type="presParOf" srcId="{F297E399-F9D7-471F-9C30-D9E34556A2DA}" destId="{0F926C41-4B2F-4DE8-A16B-E90A2AAFEE36}" srcOrd="9" destOrd="0" presId="urn:microsoft.com/office/officeart/2005/8/layout/gear1"/>
    <dgm:cxn modelId="{2D1A2320-FAB2-4965-B195-473E9CAD8F1E}" type="presParOf" srcId="{F297E399-F9D7-471F-9C30-D9E34556A2DA}" destId="{649CEB70-41E5-4C64-A404-72B415ECBE61}" srcOrd="10" destOrd="0" presId="urn:microsoft.com/office/officeart/2005/8/layout/gear1"/>
    <dgm:cxn modelId="{8BAAFAE4-4CE3-4452-AC7E-7AE95CC275A8}" type="presParOf" srcId="{F297E399-F9D7-471F-9C30-D9E34556A2DA}" destId="{890458C5-0A4B-4E2F-ADE3-C363E813AE77}" srcOrd="11" destOrd="0" presId="urn:microsoft.com/office/officeart/2005/8/layout/gear1"/>
    <dgm:cxn modelId="{D26CABD8-662C-482D-AE4E-1EE2B1F901FA}" type="presParOf" srcId="{F297E399-F9D7-471F-9C30-D9E34556A2DA}" destId="{35DE80F9-D5E9-4DB4-86EB-D83AB36171ED}"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1E1B94F-3F70-427E-B2EA-78894B8BA376}" type="doc">
      <dgm:prSet loTypeId="urn:microsoft.com/office/officeart/2005/8/layout/vList3" loCatId="list" qsTypeId="urn:microsoft.com/office/officeart/2005/8/quickstyle/simple1" qsCatId="simple" csTypeId="urn:microsoft.com/office/officeart/2005/8/colors/colorful1" csCatId="colorful" phldr="1"/>
      <dgm:spPr/>
    </dgm:pt>
    <dgm:pt modelId="{E44F8E07-3FB1-4025-A7C5-5DB307AC364F}">
      <dgm:prSet phldrT="[Texto]"/>
      <dgm:spPr/>
      <dgm:t>
        <a:bodyPr/>
        <a:lstStyle/>
        <a:p>
          <a:r>
            <a:rPr lang="es-CL" dirty="0" smtClean="0"/>
            <a:t>	PROFAMILIA</a:t>
          </a:r>
          <a:endParaRPr lang="es-CL" dirty="0"/>
        </a:p>
      </dgm:t>
    </dgm:pt>
    <dgm:pt modelId="{3F09BB16-DDD0-4129-A816-777495F98DC1}" type="parTrans" cxnId="{299EA45B-05C4-4B7C-BCDC-DAEF274AF31A}">
      <dgm:prSet/>
      <dgm:spPr/>
      <dgm:t>
        <a:bodyPr/>
        <a:lstStyle/>
        <a:p>
          <a:endParaRPr lang="es-CL"/>
        </a:p>
      </dgm:t>
    </dgm:pt>
    <dgm:pt modelId="{89E98A1E-15F9-4D03-9E5A-7504491D8A8F}" type="sibTrans" cxnId="{299EA45B-05C4-4B7C-BCDC-DAEF274AF31A}">
      <dgm:prSet/>
      <dgm:spPr/>
      <dgm:t>
        <a:bodyPr/>
        <a:lstStyle/>
        <a:p>
          <a:endParaRPr lang="es-CL"/>
        </a:p>
      </dgm:t>
    </dgm:pt>
    <dgm:pt modelId="{EFE2EC71-A46B-49C0-A7D0-13F2BC7F2DA5}">
      <dgm:prSet phldrT="[Texto]"/>
      <dgm:spPr/>
      <dgm:t>
        <a:bodyPr/>
        <a:lstStyle/>
        <a:p>
          <a:r>
            <a:rPr lang="es-CL" dirty="0" smtClean="0"/>
            <a:t>CONSULTORIOS COMUNA DE ORIGEN </a:t>
          </a:r>
        </a:p>
        <a:p>
          <a:endParaRPr lang="es-CL" dirty="0"/>
        </a:p>
      </dgm:t>
    </dgm:pt>
    <dgm:pt modelId="{5811463A-881B-48B1-88B8-31945C1DCCA8}" type="parTrans" cxnId="{BCAFC8ED-9FF2-4549-9419-3C257079F916}">
      <dgm:prSet/>
      <dgm:spPr/>
      <dgm:t>
        <a:bodyPr/>
        <a:lstStyle/>
        <a:p>
          <a:endParaRPr lang="es-CL"/>
        </a:p>
      </dgm:t>
    </dgm:pt>
    <dgm:pt modelId="{8AD7E84A-9110-41CA-A4CB-B92B8598E402}" type="sibTrans" cxnId="{BCAFC8ED-9FF2-4549-9419-3C257079F916}">
      <dgm:prSet/>
      <dgm:spPr/>
      <dgm:t>
        <a:bodyPr/>
        <a:lstStyle/>
        <a:p>
          <a:endParaRPr lang="es-CL"/>
        </a:p>
      </dgm:t>
    </dgm:pt>
    <dgm:pt modelId="{79667212-ADA6-4B8B-B53B-6105A2B6AE31}">
      <dgm:prSet phldrT="[Texto]"/>
      <dgm:spPr/>
      <dgm:t>
        <a:bodyPr/>
        <a:lstStyle/>
        <a:p>
          <a:r>
            <a:rPr lang="es-CL" dirty="0" smtClean="0"/>
            <a:t>P.E.S.</a:t>
          </a:r>
          <a:endParaRPr lang="es-CL" dirty="0"/>
        </a:p>
      </dgm:t>
    </dgm:pt>
    <dgm:pt modelId="{63793C69-69B6-46E9-B4A2-EB8A902A8347}" type="parTrans" cxnId="{D2299A07-4E6D-45B0-A5DA-D3D05F7D43ED}">
      <dgm:prSet/>
      <dgm:spPr/>
      <dgm:t>
        <a:bodyPr/>
        <a:lstStyle/>
        <a:p>
          <a:endParaRPr lang="es-CL"/>
        </a:p>
      </dgm:t>
    </dgm:pt>
    <dgm:pt modelId="{E1157241-043F-4C20-8B89-483CEE4F0702}" type="sibTrans" cxnId="{D2299A07-4E6D-45B0-A5DA-D3D05F7D43ED}">
      <dgm:prSet/>
      <dgm:spPr/>
      <dgm:t>
        <a:bodyPr/>
        <a:lstStyle/>
        <a:p>
          <a:endParaRPr lang="es-CL"/>
        </a:p>
      </dgm:t>
    </dgm:pt>
    <dgm:pt modelId="{E3F6E02A-4B9C-440A-AB7C-2A1F0A06668B}">
      <dgm:prSet/>
      <dgm:spPr/>
      <dgm:t>
        <a:bodyPr/>
        <a:lstStyle/>
        <a:p>
          <a:r>
            <a:rPr lang="es-CL" dirty="0" smtClean="0"/>
            <a:t>BERATUNG</a:t>
          </a:r>
          <a:endParaRPr lang="es-CL" dirty="0"/>
        </a:p>
      </dgm:t>
    </dgm:pt>
    <dgm:pt modelId="{7E1493CA-EE0B-4605-9DC3-4660F1CDF579}" type="parTrans" cxnId="{113493FF-B6D1-4312-854F-CBF435E1AEA3}">
      <dgm:prSet/>
      <dgm:spPr/>
      <dgm:t>
        <a:bodyPr/>
        <a:lstStyle/>
        <a:p>
          <a:endParaRPr lang="es-CL"/>
        </a:p>
      </dgm:t>
    </dgm:pt>
    <dgm:pt modelId="{2598EEAD-575D-4DA8-98BC-C207610B44D6}" type="sibTrans" cxnId="{113493FF-B6D1-4312-854F-CBF435E1AEA3}">
      <dgm:prSet/>
      <dgm:spPr/>
      <dgm:t>
        <a:bodyPr/>
        <a:lstStyle/>
        <a:p>
          <a:endParaRPr lang="es-CL"/>
        </a:p>
      </dgm:t>
    </dgm:pt>
    <dgm:pt modelId="{3D692C59-35DB-455E-BB39-539C194585A4}">
      <dgm:prSet/>
      <dgm:spPr/>
      <dgm:t>
        <a:bodyPr/>
        <a:lstStyle/>
        <a:p>
          <a:r>
            <a:rPr lang="es-CL" dirty="0" smtClean="0"/>
            <a:t>CENTRO DE ATENCION AMBULATORIA DE MUJERES</a:t>
          </a:r>
          <a:endParaRPr lang="es-CL" dirty="0"/>
        </a:p>
      </dgm:t>
    </dgm:pt>
    <dgm:pt modelId="{13DF9415-DFBB-419A-9C9B-3B0F91509311}" type="parTrans" cxnId="{614E4A09-284B-41C0-95CE-A67E5720B899}">
      <dgm:prSet/>
      <dgm:spPr/>
      <dgm:t>
        <a:bodyPr/>
        <a:lstStyle/>
        <a:p>
          <a:endParaRPr lang="es-CL"/>
        </a:p>
      </dgm:t>
    </dgm:pt>
    <dgm:pt modelId="{08B5B769-6A14-4B25-A4FF-76B63790C819}" type="sibTrans" cxnId="{614E4A09-284B-41C0-95CE-A67E5720B899}">
      <dgm:prSet/>
      <dgm:spPr/>
      <dgm:t>
        <a:bodyPr/>
        <a:lstStyle/>
        <a:p>
          <a:endParaRPr lang="es-CL"/>
        </a:p>
      </dgm:t>
    </dgm:pt>
    <dgm:pt modelId="{02F00562-309F-408E-87A1-86AA54FE87A2}">
      <dgm:prSet/>
      <dgm:spPr/>
      <dgm:t>
        <a:bodyPr/>
        <a:lstStyle/>
        <a:p>
          <a:r>
            <a:rPr lang="es-CL" dirty="0" smtClean="0"/>
            <a:t>FISCALIA Y TRIBUNALES DE FAMILIA </a:t>
          </a:r>
          <a:endParaRPr lang="es-CL" dirty="0"/>
        </a:p>
      </dgm:t>
    </dgm:pt>
    <dgm:pt modelId="{01683F6D-1E67-40DC-A28B-44E51A38862A}" type="parTrans" cxnId="{6C9BB797-67FA-4D24-B04A-FA309C8401F9}">
      <dgm:prSet/>
      <dgm:spPr/>
      <dgm:t>
        <a:bodyPr/>
        <a:lstStyle/>
        <a:p>
          <a:endParaRPr lang="es-CL"/>
        </a:p>
      </dgm:t>
    </dgm:pt>
    <dgm:pt modelId="{9EADDEA8-1DAE-4F72-9AF6-5FF1F8CB9465}" type="sibTrans" cxnId="{6C9BB797-67FA-4D24-B04A-FA309C8401F9}">
      <dgm:prSet/>
      <dgm:spPr/>
      <dgm:t>
        <a:bodyPr/>
        <a:lstStyle/>
        <a:p>
          <a:endParaRPr lang="es-CL"/>
        </a:p>
      </dgm:t>
    </dgm:pt>
    <dgm:pt modelId="{BD8442E8-B7B8-4BAB-B698-C0D4366DEF2A}" type="pres">
      <dgm:prSet presAssocID="{31E1B94F-3F70-427E-B2EA-78894B8BA376}" presName="linearFlow" presStyleCnt="0">
        <dgm:presLayoutVars>
          <dgm:dir/>
          <dgm:resizeHandles val="exact"/>
        </dgm:presLayoutVars>
      </dgm:prSet>
      <dgm:spPr/>
    </dgm:pt>
    <dgm:pt modelId="{704664CB-CCF2-43FA-9137-F2ACCD22153E}" type="pres">
      <dgm:prSet presAssocID="{E44F8E07-3FB1-4025-A7C5-5DB307AC364F}" presName="composite" presStyleCnt="0"/>
      <dgm:spPr/>
    </dgm:pt>
    <dgm:pt modelId="{ADE33116-A450-4D91-9C7F-EB9FABD8093B}" type="pres">
      <dgm:prSet presAssocID="{E44F8E07-3FB1-4025-A7C5-5DB307AC364F}" presName="imgShp" presStyleLbl="fgImgPlace1" presStyleIdx="0" presStyleCnt="6"/>
      <dgm:spPr/>
    </dgm:pt>
    <dgm:pt modelId="{7011D561-24D5-4F90-AEB8-B225955B5E56}" type="pres">
      <dgm:prSet presAssocID="{E44F8E07-3FB1-4025-A7C5-5DB307AC364F}" presName="txShp" presStyleLbl="node1" presStyleIdx="0" presStyleCnt="6">
        <dgm:presLayoutVars>
          <dgm:bulletEnabled val="1"/>
        </dgm:presLayoutVars>
      </dgm:prSet>
      <dgm:spPr/>
      <dgm:t>
        <a:bodyPr/>
        <a:lstStyle/>
        <a:p>
          <a:endParaRPr lang="es-CL"/>
        </a:p>
      </dgm:t>
    </dgm:pt>
    <dgm:pt modelId="{6FF842E7-F5FE-43D8-BE83-3DCB1EA0FEE1}" type="pres">
      <dgm:prSet presAssocID="{89E98A1E-15F9-4D03-9E5A-7504491D8A8F}" presName="spacing" presStyleCnt="0"/>
      <dgm:spPr/>
    </dgm:pt>
    <dgm:pt modelId="{00DD4951-929B-4692-A294-17BFF58C738E}" type="pres">
      <dgm:prSet presAssocID="{EFE2EC71-A46B-49C0-A7D0-13F2BC7F2DA5}" presName="composite" presStyleCnt="0"/>
      <dgm:spPr/>
    </dgm:pt>
    <dgm:pt modelId="{C504FB42-D49A-47E8-A6FF-F033F4B6EA5F}" type="pres">
      <dgm:prSet presAssocID="{EFE2EC71-A46B-49C0-A7D0-13F2BC7F2DA5}" presName="imgShp" presStyleLbl="fgImgPlace1" presStyleIdx="1" presStyleCnt="6"/>
      <dgm:spPr/>
    </dgm:pt>
    <dgm:pt modelId="{60028162-2B94-49D2-9C60-6AF57D94F1AC}" type="pres">
      <dgm:prSet presAssocID="{EFE2EC71-A46B-49C0-A7D0-13F2BC7F2DA5}" presName="txShp" presStyleLbl="node1" presStyleIdx="1" presStyleCnt="6">
        <dgm:presLayoutVars>
          <dgm:bulletEnabled val="1"/>
        </dgm:presLayoutVars>
      </dgm:prSet>
      <dgm:spPr/>
      <dgm:t>
        <a:bodyPr/>
        <a:lstStyle/>
        <a:p>
          <a:endParaRPr lang="es-CL"/>
        </a:p>
      </dgm:t>
    </dgm:pt>
    <dgm:pt modelId="{5B53842B-7DA4-4541-9CD2-F591EEF97BCA}" type="pres">
      <dgm:prSet presAssocID="{8AD7E84A-9110-41CA-A4CB-B92B8598E402}" presName="spacing" presStyleCnt="0"/>
      <dgm:spPr/>
    </dgm:pt>
    <dgm:pt modelId="{CFA9F712-C709-4786-B060-67CA10070C44}" type="pres">
      <dgm:prSet presAssocID="{79667212-ADA6-4B8B-B53B-6105A2B6AE31}" presName="composite" presStyleCnt="0"/>
      <dgm:spPr/>
    </dgm:pt>
    <dgm:pt modelId="{68E89474-7632-4622-908C-58D52793152C}" type="pres">
      <dgm:prSet presAssocID="{79667212-ADA6-4B8B-B53B-6105A2B6AE31}" presName="imgShp" presStyleLbl="fgImgPlace1" presStyleIdx="2" presStyleCnt="6"/>
      <dgm:spPr/>
    </dgm:pt>
    <dgm:pt modelId="{3A8D268D-072B-4D31-A2F8-B61E2B09E073}" type="pres">
      <dgm:prSet presAssocID="{79667212-ADA6-4B8B-B53B-6105A2B6AE31}" presName="txShp" presStyleLbl="node1" presStyleIdx="2" presStyleCnt="6">
        <dgm:presLayoutVars>
          <dgm:bulletEnabled val="1"/>
        </dgm:presLayoutVars>
      </dgm:prSet>
      <dgm:spPr/>
      <dgm:t>
        <a:bodyPr/>
        <a:lstStyle/>
        <a:p>
          <a:endParaRPr lang="es-CL"/>
        </a:p>
      </dgm:t>
    </dgm:pt>
    <dgm:pt modelId="{43CE41F5-4165-41F1-B769-FFD9B76E9F5B}" type="pres">
      <dgm:prSet presAssocID="{E1157241-043F-4C20-8B89-483CEE4F0702}" presName="spacing" presStyleCnt="0"/>
      <dgm:spPr/>
    </dgm:pt>
    <dgm:pt modelId="{A06CAFD2-B279-44C7-9BDD-AF24BA3AB3E3}" type="pres">
      <dgm:prSet presAssocID="{E3F6E02A-4B9C-440A-AB7C-2A1F0A06668B}" presName="composite" presStyleCnt="0"/>
      <dgm:spPr/>
    </dgm:pt>
    <dgm:pt modelId="{53957F46-255D-490F-81A3-C5BCD74BEAF6}" type="pres">
      <dgm:prSet presAssocID="{E3F6E02A-4B9C-440A-AB7C-2A1F0A06668B}" presName="imgShp" presStyleLbl="fgImgPlace1" presStyleIdx="3" presStyleCnt="6"/>
      <dgm:spPr/>
    </dgm:pt>
    <dgm:pt modelId="{C414BBAA-9DB6-4A13-B0EA-167B9A14727F}" type="pres">
      <dgm:prSet presAssocID="{E3F6E02A-4B9C-440A-AB7C-2A1F0A06668B}" presName="txShp" presStyleLbl="node1" presStyleIdx="3" presStyleCnt="6">
        <dgm:presLayoutVars>
          <dgm:bulletEnabled val="1"/>
        </dgm:presLayoutVars>
      </dgm:prSet>
      <dgm:spPr/>
      <dgm:t>
        <a:bodyPr/>
        <a:lstStyle/>
        <a:p>
          <a:endParaRPr lang="es-CL"/>
        </a:p>
      </dgm:t>
    </dgm:pt>
    <dgm:pt modelId="{DE264B3C-145B-43B4-BDD9-DE362CC10CE1}" type="pres">
      <dgm:prSet presAssocID="{2598EEAD-575D-4DA8-98BC-C207610B44D6}" presName="spacing" presStyleCnt="0"/>
      <dgm:spPr/>
    </dgm:pt>
    <dgm:pt modelId="{38B43A32-E762-4D09-B030-3A1A5621116B}" type="pres">
      <dgm:prSet presAssocID="{3D692C59-35DB-455E-BB39-539C194585A4}" presName="composite" presStyleCnt="0"/>
      <dgm:spPr/>
    </dgm:pt>
    <dgm:pt modelId="{3370046D-1FC7-4E87-B900-35A853251AA1}" type="pres">
      <dgm:prSet presAssocID="{3D692C59-35DB-455E-BB39-539C194585A4}" presName="imgShp" presStyleLbl="fgImgPlace1" presStyleIdx="4" presStyleCnt="6"/>
      <dgm:spPr/>
    </dgm:pt>
    <dgm:pt modelId="{150C4FBA-7BD4-4C60-959D-34B5F0FE5540}" type="pres">
      <dgm:prSet presAssocID="{3D692C59-35DB-455E-BB39-539C194585A4}" presName="txShp" presStyleLbl="node1" presStyleIdx="4" presStyleCnt="6">
        <dgm:presLayoutVars>
          <dgm:bulletEnabled val="1"/>
        </dgm:presLayoutVars>
      </dgm:prSet>
      <dgm:spPr/>
      <dgm:t>
        <a:bodyPr/>
        <a:lstStyle/>
        <a:p>
          <a:endParaRPr lang="es-CL"/>
        </a:p>
      </dgm:t>
    </dgm:pt>
    <dgm:pt modelId="{BBE15D6B-0B16-4672-827A-DB5256807E71}" type="pres">
      <dgm:prSet presAssocID="{08B5B769-6A14-4B25-A4FF-76B63790C819}" presName="spacing" presStyleCnt="0"/>
      <dgm:spPr/>
    </dgm:pt>
    <dgm:pt modelId="{A83F2A81-FE9A-46DB-83F3-05392A1901B5}" type="pres">
      <dgm:prSet presAssocID="{02F00562-309F-408E-87A1-86AA54FE87A2}" presName="composite" presStyleCnt="0"/>
      <dgm:spPr/>
    </dgm:pt>
    <dgm:pt modelId="{55A22661-E320-421F-94B5-86310A5E8737}" type="pres">
      <dgm:prSet presAssocID="{02F00562-309F-408E-87A1-86AA54FE87A2}" presName="imgShp" presStyleLbl="fgImgPlace1" presStyleIdx="5" presStyleCnt="6"/>
      <dgm:spPr/>
    </dgm:pt>
    <dgm:pt modelId="{1F33445F-4ECE-4EEB-9DF2-4A58B5AB5ED8}" type="pres">
      <dgm:prSet presAssocID="{02F00562-309F-408E-87A1-86AA54FE87A2}" presName="txShp" presStyleLbl="node1" presStyleIdx="5" presStyleCnt="6">
        <dgm:presLayoutVars>
          <dgm:bulletEnabled val="1"/>
        </dgm:presLayoutVars>
      </dgm:prSet>
      <dgm:spPr/>
      <dgm:t>
        <a:bodyPr/>
        <a:lstStyle/>
        <a:p>
          <a:endParaRPr lang="es-CL"/>
        </a:p>
      </dgm:t>
    </dgm:pt>
  </dgm:ptLst>
  <dgm:cxnLst>
    <dgm:cxn modelId="{CB407894-207B-433B-A413-0601E45D89C1}" type="presOf" srcId="{3D692C59-35DB-455E-BB39-539C194585A4}" destId="{150C4FBA-7BD4-4C60-959D-34B5F0FE5540}" srcOrd="0" destOrd="0" presId="urn:microsoft.com/office/officeart/2005/8/layout/vList3"/>
    <dgm:cxn modelId="{C57DE44F-1FD8-4155-9EEA-ECCF1321348F}" type="presOf" srcId="{E44F8E07-3FB1-4025-A7C5-5DB307AC364F}" destId="{7011D561-24D5-4F90-AEB8-B225955B5E56}" srcOrd="0" destOrd="0" presId="urn:microsoft.com/office/officeart/2005/8/layout/vList3"/>
    <dgm:cxn modelId="{6C9BB797-67FA-4D24-B04A-FA309C8401F9}" srcId="{31E1B94F-3F70-427E-B2EA-78894B8BA376}" destId="{02F00562-309F-408E-87A1-86AA54FE87A2}" srcOrd="5" destOrd="0" parTransId="{01683F6D-1E67-40DC-A28B-44E51A38862A}" sibTransId="{9EADDEA8-1DAE-4F72-9AF6-5FF1F8CB9465}"/>
    <dgm:cxn modelId="{7BEE9A8C-92D4-46E3-ADF5-197B2859EF1B}" type="presOf" srcId="{79667212-ADA6-4B8B-B53B-6105A2B6AE31}" destId="{3A8D268D-072B-4D31-A2F8-B61E2B09E073}" srcOrd="0" destOrd="0" presId="urn:microsoft.com/office/officeart/2005/8/layout/vList3"/>
    <dgm:cxn modelId="{BCAFC8ED-9FF2-4549-9419-3C257079F916}" srcId="{31E1B94F-3F70-427E-B2EA-78894B8BA376}" destId="{EFE2EC71-A46B-49C0-A7D0-13F2BC7F2DA5}" srcOrd="1" destOrd="0" parTransId="{5811463A-881B-48B1-88B8-31945C1DCCA8}" sibTransId="{8AD7E84A-9110-41CA-A4CB-B92B8598E402}"/>
    <dgm:cxn modelId="{299EA45B-05C4-4B7C-BCDC-DAEF274AF31A}" srcId="{31E1B94F-3F70-427E-B2EA-78894B8BA376}" destId="{E44F8E07-3FB1-4025-A7C5-5DB307AC364F}" srcOrd="0" destOrd="0" parTransId="{3F09BB16-DDD0-4129-A816-777495F98DC1}" sibTransId="{89E98A1E-15F9-4D03-9E5A-7504491D8A8F}"/>
    <dgm:cxn modelId="{02A52CCC-A4AF-4EAF-8870-C08BBD8224C5}" type="presOf" srcId="{02F00562-309F-408E-87A1-86AA54FE87A2}" destId="{1F33445F-4ECE-4EEB-9DF2-4A58B5AB5ED8}" srcOrd="0" destOrd="0" presId="urn:microsoft.com/office/officeart/2005/8/layout/vList3"/>
    <dgm:cxn modelId="{B0F5E9ED-8699-42D5-9D0A-A10E8BE55270}" type="presOf" srcId="{31E1B94F-3F70-427E-B2EA-78894B8BA376}" destId="{BD8442E8-B7B8-4BAB-B698-C0D4366DEF2A}" srcOrd="0" destOrd="0" presId="urn:microsoft.com/office/officeart/2005/8/layout/vList3"/>
    <dgm:cxn modelId="{D2299A07-4E6D-45B0-A5DA-D3D05F7D43ED}" srcId="{31E1B94F-3F70-427E-B2EA-78894B8BA376}" destId="{79667212-ADA6-4B8B-B53B-6105A2B6AE31}" srcOrd="2" destOrd="0" parTransId="{63793C69-69B6-46E9-B4A2-EB8A902A8347}" sibTransId="{E1157241-043F-4C20-8B89-483CEE4F0702}"/>
    <dgm:cxn modelId="{113493FF-B6D1-4312-854F-CBF435E1AEA3}" srcId="{31E1B94F-3F70-427E-B2EA-78894B8BA376}" destId="{E3F6E02A-4B9C-440A-AB7C-2A1F0A06668B}" srcOrd="3" destOrd="0" parTransId="{7E1493CA-EE0B-4605-9DC3-4660F1CDF579}" sibTransId="{2598EEAD-575D-4DA8-98BC-C207610B44D6}"/>
    <dgm:cxn modelId="{4FDE07B6-EF98-46FF-9F0F-37DF3A86C677}" type="presOf" srcId="{EFE2EC71-A46B-49C0-A7D0-13F2BC7F2DA5}" destId="{60028162-2B94-49D2-9C60-6AF57D94F1AC}" srcOrd="0" destOrd="0" presId="urn:microsoft.com/office/officeart/2005/8/layout/vList3"/>
    <dgm:cxn modelId="{1E2C8E81-0100-4D37-9F67-6A7C9095AA7D}" type="presOf" srcId="{E3F6E02A-4B9C-440A-AB7C-2A1F0A06668B}" destId="{C414BBAA-9DB6-4A13-B0EA-167B9A14727F}" srcOrd="0" destOrd="0" presId="urn:microsoft.com/office/officeart/2005/8/layout/vList3"/>
    <dgm:cxn modelId="{614E4A09-284B-41C0-95CE-A67E5720B899}" srcId="{31E1B94F-3F70-427E-B2EA-78894B8BA376}" destId="{3D692C59-35DB-455E-BB39-539C194585A4}" srcOrd="4" destOrd="0" parTransId="{13DF9415-DFBB-419A-9C9B-3B0F91509311}" sibTransId="{08B5B769-6A14-4B25-A4FF-76B63790C819}"/>
    <dgm:cxn modelId="{AE76E280-B762-4DD0-B289-F3651E3E0FAA}" type="presParOf" srcId="{BD8442E8-B7B8-4BAB-B698-C0D4366DEF2A}" destId="{704664CB-CCF2-43FA-9137-F2ACCD22153E}" srcOrd="0" destOrd="0" presId="urn:microsoft.com/office/officeart/2005/8/layout/vList3"/>
    <dgm:cxn modelId="{1E83C55B-DF36-46DD-83A7-A38C4C8B2F5C}" type="presParOf" srcId="{704664CB-CCF2-43FA-9137-F2ACCD22153E}" destId="{ADE33116-A450-4D91-9C7F-EB9FABD8093B}" srcOrd="0" destOrd="0" presId="urn:microsoft.com/office/officeart/2005/8/layout/vList3"/>
    <dgm:cxn modelId="{4DBE4098-6588-436B-B7BD-4C7E2FFDB904}" type="presParOf" srcId="{704664CB-CCF2-43FA-9137-F2ACCD22153E}" destId="{7011D561-24D5-4F90-AEB8-B225955B5E56}" srcOrd="1" destOrd="0" presId="urn:microsoft.com/office/officeart/2005/8/layout/vList3"/>
    <dgm:cxn modelId="{B20DEC2E-A1EE-4D29-B05D-F31D47998159}" type="presParOf" srcId="{BD8442E8-B7B8-4BAB-B698-C0D4366DEF2A}" destId="{6FF842E7-F5FE-43D8-BE83-3DCB1EA0FEE1}" srcOrd="1" destOrd="0" presId="urn:microsoft.com/office/officeart/2005/8/layout/vList3"/>
    <dgm:cxn modelId="{EAF369D0-0C8E-4C3D-AF4C-A881AF0F7B8D}" type="presParOf" srcId="{BD8442E8-B7B8-4BAB-B698-C0D4366DEF2A}" destId="{00DD4951-929B-4692-A294-17BFF58C738E}" srcOrd="2" destOrd="0" presId="urn:microsoft.com/office/officeart/2005/8/layout/vList3"/>
    <dgm:cxn modelId="{060CE913-84DA-47B4-9F6B-F75D692FF7E5}" type="presParOf" srcId="{00DD4951-929B-4692-A294-17BFF58C738E}" destId="{C504FB42-D49A-47E8-A6FF-F033F4B6EA5F}" srcOrd="0" destOrd="0" presId="urn:microsoft.com/office/officeart/2005/8/layout/vList3"/>
    <dgm:cxn modelId="{4C9A41E4-CF01-44FD-BDEE-CF6FC94E322A}" type="presParOf" srcId="{00DD4951-929B-4692-A294-17BFF58C738E}" destId="{60028162-2B94-49D2-9C60-6AF57D94F1AC}" srcOrd="1" destOrd="0" presId="urn:microsoft.com/office/officeart/2005/8/layout/vList3"/>
    <dgm:cxn modelId="{17D49085-1DA5-4740-AA6F-728FFEF28C26}" type="presParOf" srcId="{BD8442E8-B7B8-4BAB-B698-C0D4366DEF2A}" destId="{5B53842B-7DA4-4541-9CD2-F591EEF97BCA}" srcOrd="3" destOrd="0" presId="urn:microsoft.com/office/officeart/2005/8/layout/vList3"/>
    <dgm:cxn modelId="{9B51897B-A05F-4FF3-AEBF-C42E19A972F1}" type="presParOf" srcId="{BD8442E8-B7B8-4BAB-B698-C0D4366DEF2A}" destId="{CFA9F712-C709-4786-B060-67CA10070C44}" srcOrd="4" destOrd="0" presId="urn:microsoft.com/office/officeart/2005/8/layout/vList3"/>
    <dgm:cxn modelId="{6989AB4F-0892-41C7-A2EF-F89C7EAC1735}" type="presParOf" srcId="{CFA9F712-C709-4786-B060-67CA10070C44}" destId="{68E89474-7632-4622-908C-58D52793152C}" srcOrd="0" destOrd="0" presId="urn:microsoft.com/office/officeart/2005/8/layout/vList3"/>
    <dgm:cxn modelId="{D710FFDD-5F10-4C95-AAC1-9C8E05010D93}" type="presParOf" srcId="{CFA9F712-C709-4786-B060-67CA10070C44}" destId="{3A8D268D-072B-4D31-A2F8-B61E2B09E073}" srcOrd="1" destOrd="0" presId="urn:microsoft.com/office/officeart/2005/8/layout/vList3"/>
    <dgm:cxn modelId="{E416A734-60D9-46CA-A2FA-A6BF8BF43D59}" type="presParOf" srcId="{BD8442E8-B7B8-4BAB-B698-C0D4366DEF2A}" destId="{43CE41F5-4165-41F1-B769-FFD9B76E9F5B}" srcOrd="5" destOrd="0" presId="urn:microsoft.com/office/officeart/2005/8/layout/vList3"/>
    <dgm:cxn modelId="{D3B01519-FBC9-4505-BDB5-80903B8D4E11}" type="presParOf" srcId="{BD8442E8-B7B8-4BAB-B698-C0D4366DEF2A}" destId="{A06CAFD2-B279-44C7-9BDD-AF24BA3AB3E3}" srcOrd="6" destOrd="0" presId="urn:microsoft.com/office/officeart/2005/8/layout/vList3"/>
    <dgm:cxn modelId="{9A8A05EC-DFEB-4446-996C-7F70279268D4}" type="presParOf" srcId="{A06CAFD2-B279-44C7-9BDD-AF24BA3AB3E3}" destId="{53957F46-255D-490F-81A3-C5BCD74BEAF6}" srcOrd="0" destOrd="0" presId="urn:microsoft.com/office/officeart/2005/8/layout/vList3"/>
    <dgm:cxn modelId="{7C246C06-4D67-4FBC-B6DA-AEC0CDBB4518}" type="presParOf" srcId="{A06CAFD2-B279-44C7-9BDD-AF24BA3AB3E3}" destId="{C414BBAA-9DB6-4A13-B0EA-167B9A14727F}" srcOrd="1" destOrd="0" presId="urn:microsoft.com/office/officeart/2005/8/layout/vList3"/>
    <dgm:cxn modelId="{284AC3A3-F782-4BA5-95F3-7B10684A775C}" type="presParOf" srcId="{BD8442E8-B7B8-4BAB-B698-C0D4366DEF2A}" destId="{DE264B3C-145B-43B4-BDD9-DE362CC10CE1}" srcOrd="7" destOrd="0" presId="urn:microsoft.com/office/officeart/2005/8/layout/vList3"/>
    <dgm:cxn modelId="{D5E9EF90-45D7-473B-97F6-CC116C308319}" type="presParOf" srcId="{BD8442E8-B7B8-4BAB-B698-C0D4366DEF2A}" destId="{38B43A32-E762-4D09-B030-3A1A5621116B}" srcOrd="8" destOrd="0" presId="urn:microsoft.com/office/officeart/2005/8/layout/vList3"/>
    <dgm:cxn modelId="{5BD79704-FB59-4C0A-913A-2D12BCAC385F}" type="presParOf" srcId="{38B43A32-E762-4D09-B030-3A1A5621116B}" destId="{3370046D-1FC7-4E87-B900-35A853251AA1}" srcOrd="0" destOrd="0" presId="urn:microsoft.com/office/officeart/2005/8/layout/vList3"/>
    <dgm:cxn modelId="{7CABF972-1E48-49A6-806F-A80362DE6A11}" type="presParOf" srcId="{38B43A32-E762-4D09-B030-3A1A5621116B}" destId="{150C4FBA-7BD4-4C60-959D-34B5F0FE5540}" srcOrd="1" destOrd="0" presId="urn:microsoft.com/office/officeart/2005/8/layout/vList3"/>
    <dgm:cxn modelId="{E9A54656-2FD7-43BE-A51F-B702F2F2D3BF}" type="presParOf" srcId="{BD8442E8-B7B8-4BAB-B698-C0D4366DEF2A}" destId="{BBE15D6B-0B16-4672-827A-DB5256807E71}" srcOrd="9" destOrd="0" presId="urn:microsoft.com/office/officeart/2005/8/layout/vList3"/>
    <dgm:cxn modelId="{8697711E-6EF0-44E0-B880-526295C184D4}" type="presParOf" srcId="{BD8442E8-B7B8-4BAB-B698-C0D4366DEF2A}" destId="{A83F2A81-FE9A-46DB-83F3-05392A1901B5}" srcOrd="10" destOrd="0" presId="urn:microsoft.com/office/officeart/2005/8/layout/vList3"/>
    <dgm:cxn modelId="{67F175E2-8933-4AF0-AD56-ACABF7DB7CA4}" type="presParOf" srcId="{A83F2A81-FE9A-46DB-83F3-05392A1901B5}" destId="{55A22661-E320-421F-94B5-86310A5E8737}" srcOrd="0" destOrd="0" presId="urn:microsoft.com/office/officeart/2005/8/layout/vList3"/>
    <dgm:cxn modelId="{FDFB35A3-5199-413A-BA79-F14D25DEC2D3}" type="presParOf" srcId="{A83F2A81-FE9A-46DB-83F3-05392A1901B5}" destId="{1F33445F-4ECE-4EEB-9DF2-4A58B5AB5ED8}"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08654B5-B2CD-4D15-AA88-07C2620AAA90}" type="doc">
      <dgm:prSet loTypeId="urn:microsoft.com/office/officeart/2005/8/layout/hierarchy3" loCatId="hierarchy" qsTypeId="urn:microsoft.com/office/officeart/2005/8/quickstyle/simple1" qsCatId="simple" csTypeId="urn:microsoft.com/office/officeart/2005/8/colors/accent2_2" csCatId="accent2" phldr="1"/>
      <dgm:spPr/>
      <dgm:t>
        <a:bodyPr/>
        <a:lstStyle/>
        <a:p>
          <a:endParaRPr lang="es-ES"/>
        </a:p>
      </dgm:t>
    </dgm:pt>
    <dgm:pt modelId="{33788DA2-2067-469F-AAD4-8A671098AEBB}">
      <dgm:prSet phldrT="[Texto]"/>
      <dgm:spPr/>
      <dgm:t>
        <a:bodyPr/>
        <a:lstStyle/>
        <a:p>
          <a:r>
            <a:rPr lang="es-ES" dirty="0" smtClean="0"/>
            <a:t>Protocolos de actuación</a:t>
          </a:r>
          <a:endParaRPr lang="es-ES" dirty="0"/>
        </a:p>
      </dgm:t>
    </dgm:pt>
    <dgm:pt modelId="{C4BE261F-AD03-4C6E-BA2D-FEED68B22D9C}" type="parTrans" cxnId="{513EB006-C55F-4EA0-B383-C22BD8EB5C81}">
      <dgm:prSet/>
      <dgm:spPr/>
      <dgm:t>
        <a:bodyPr/>
        <a:lstStyle/>
        <a:p>
          <a:endParaRPr lang="es-ES"/>
        </a:p>
      </dgm:t>
    </dgm:pt>
    <dgm:pt modelId="{6B7234A4-2EFF-4030-9CA0-690A18EF2B6C}" type="sibTrans" cxnId="{513EB006-C55F-4EA0-B383-C22BD8EB5C81}">
      <dgm:prSet/>
      <dgm:spPr/>
      <dgm:t>
        <a:bodyPr/>
        <a:lstStyle/>
        <a:p>
          <a:endParaRPr lang="es-ES"/>
        </a:p>
      </dgm:t>
    </dgm:pt>
    <dgm:pt modelId="{F8304EA6-13B5-4ACD-8892-BFC57A196AAF}">
      <dgm:prSet phldrT="[Texto]"/>
      <dgm:spPr/>
      <dgm:t>
        <a:bodyPr/>
        <a:lstStyle/>
        <a:p>
          <a:r>
            <a:rPr lang="es-ES" dirty="0" smtClean="0"/>
            <a:t>Detección</a:t>
          </a:r>
          <a:endParaRPr lang="es-ES" dirty="0"/>
        </a:p>
      </dgm:t>
    </dgm:pt>
    <dgm:pt modelId="{23C46092-C151-4E5C-9F6B-59C09FDFCFD4}" type="parTrans" cxnId="{30F1B564-540B-4B1A-AAC6-D16378E4AC66}">
      <dgm:prSet/>
      <dgm:spPr/>
      <dgm:t>
        <a:bodyPr/>
        <a:lstStyle/>
        <a:p>
          <a:endParaRPr lang="es-ES"/>
        </a:p>
      </dgm:t>
    </dgm:pt>
    <dgm:pt modelId="{6FA6E784-8C7A-4FAA-BCB3-0DDEB5A8E4D9}" type="sibTrans" cxnId="{30F1B564-540B-4B1A-AAC6-D16378E4AC66}">
      <dgm:prSet/>
      <dgm:spPr/>
      <dgm:t>
        <a:bodyPr/>
        <a:lstStyle/>
        <a:p>
          <a:endParaRPr lang="es-ES"/>
        </a:p>
      </dgm:t>
    </dgm:pt>
    <dgm:pt modelId="{D7715A18-6C06-469D-A6F6-E8861ECFE7C4}">
      <dgm:prSet phldrT="[Texto]"/>
      <dgm:spPr/>
      <dgm:t>
        <a:bodyPr/>
        <a:lstStyle/>
        <a:p>
          <a:r>
            <a:rPr lang="es-ES" dirty="0" smtClean="0"/>
            <a:t>Investigación</a:t>
          </a:r>
        </a:p>
      </dgm:t>
    </dgm:pt>
    <dgm:pt modelId="{18981E7D-9CC1-473F-A995-7DF500B438B7}" type="parTrans" cxnId="{091DE2E1-A09D-43F4-B419-4F5EBADB4D99}">
      <dgm:prSet/>
      <dgm:spPr/>
      <dgm:t>
        <a:bodyPr/>
        <a:lstStyle/>
        <a:p>
          <a:endParaRPr lang="es-ES"/>
        </a:p>
      </dgm:t>
    </dgm:pt>
    <dgm:pt modelId="{C91D9FD9-0038-42A3-ABBF-DDDB82F53CA2}" type="sibTrans" cxnId="{091DE2E1-A09D-43F4-B419-4F5EBADB4D99}">
      <dgm:prSet/>
      <dgm:spPr/>
      <dgm:t>
        <a:bodyPr/>
        <a:lstStyle/>
        <a:p>
          <a:endParaRPr lang="es-ES"/>
        </a:p>
      </dgm:t>
    </dgm:pt>
    <dgm:pt modelId="{07AB8F25-5109-4F34-B503-19DA8FBAF491}">
      <dgm:prSet phldrT="[Texto]"/>
      <dgm:spPr/>
      <dgm:t>
        <a:bodyPr/>
        <a:lstStyle/>
        <a:p>
          <a:r>
            <a:rPr lang="es-ES" dirty="0" smtClean="0"/>
            <a:t>Resolución </a:t>
          </a:r>
        </a:p>
      </dgm:t>
    </dgm:pt>
    <dgm:pt modelId="{9C101733-4594-406E-B5B3-5F7F12A71C53}" type="parTrans" cxnId="{E2D366C9-2F45-4711-9C78-8179F3CA531F}">
      <dgm:prSet/>
      <dgm:spPr/>
      <dgm:t>
        <a:bodyPr/>
        <a:lstStyle/>
        <a:p>
          <a:endParaRPr lang="es-ES"/>
        </a:p>
      </dgm:t>
    </dgm:pt>
    <dgm:pt modelId="{3559EAEB-68F4-447D-BE2E-F5E42F627DDF}" type="sibTrans" cxnId="{E2D366C9-2F45-4711-9C78-8179F3CA531F}">
      <dgm:prSet/>
      <dgm:spPr/>
      <dgm:t>
        <a:bodyPr/>
        <a:lstStyle/>
        <a:p>
          <a:endParaRPr lang="es-ES"/>
        </a:p>
      </dgm:t>
    </dgm:pt>
    <dgm:pt modelId="{E3F1081A-72E2-48AB-87A2-575C6396006E}" type="pres">
      <dgm:prSet presAssocID="{008654B5-B2CD-4D15-AA88-07C2620AAA90}" presName="diagram" presStyleCnt="0">
        <dgm:presLayoutVars>
          <dgm:chPref val="1"/>
          <dgm:dir/>
          <dgm:animOne val="branch"/>
          <dgm:animLvl val="lvl"/>
          <dgm:resizeHandles/>
        </dgm:presLayoutVars>
      </dgm:prSet>
      <dgm:spPr/>
      <dgm:t>
        <a:bodyPr/>
        <a:lstStyle/>
        <a:p>
          <a:endParaRPr lang="es-CL"/>
        </a:p>
      </dgm:t>
    </dgm:pt>
    <dgm:pt modelId="{BD19BC58-9C00-4D9D-8FC4-6BD915A35F88}" type="pres">
      <dgm:prSet presAssocID="{33788DA2-2067-469F-AAD4-8A671098AEBB}" presName="root" presStyleCnt="0"/>
      <dgm:spPr/>
      <dgm:t>
        <a:bodyPr/>
        <a:lstStyle/>
        <a:p>
          <a:endParaRPr lang="es-CL"/>
        </a:p>
      </dgm:t>
    </dgm:pt>
    <dgm:pt modelId="{5B222428-F048-4D78-B830-318BF3ECF4F4}" type="pres">
      <dgm:prSet presAssocID="{33788DA2-2067-469F-AAD4-8A671098AEBB}" presName="rootComposite" presStyleCnt="0"/>
      <dgm:spPr/>
      <dgm:t>
        <a:bodyPr/>
        <a:lstStyle/>
        <a:p>
          <a:endParaRPr lang="es-CL"/>
        </a:p>
      </dgm:t>
    </dgm:pt>
    <dgm:pt modelId="{0C5D19BC-4063-4A2D-982F-90B3283893B9}" type="pres">
      <dgm:prSet presAssocID="{33788DA2-2067-469F-AAD4-8A671098AEBB}" presName="rootText" presStyleLbl="node1" presStyleIdx="0" presStyleCnt="1" custScaleX="176028" custScaleY="171802"/>
      <dgm:spPr/>
      <dgm:t>
        <a:bodyPr/>
        <a:lstStyle/>
        <a:p>
          <a:endParaRPr lang="es-CL"/>
        </a:p>
      </dgm:t>
    </dgm:pt>
    <dgm:pt modelId="{C7F3DADA-70EC-4995-B70E-F0B9513BB983}" type="pres">
      <dgm:prSet presAssocID="{33788DA2-2067-469F-AAD4-8A671098AEBB}" presName="rootConnector" presStyleLbl="node1" presStyleIdx="0" presStyleCnt="1"/>
      <dgm:spPr/>
      <dgm:t>
        <a:bodyPr/>
        <a:lstStyle/>
        <a:p>
          <a:endParaRPr lang="es-CL"/>
        </a:p>
      </dgm:t>
    </dgm:pt>
    <dgm:pt modelId="{C218B2A4-4815-479E-93AE-9408BE875C8C}" type="pres">
      <dgm:prSet presAssocID="{33788DA2-2067-469F-AAD4-8A671098AEBB}" presName="childShape" presStyleCnt="0"/>
      <dgm:spPr/>
      <dgm:t>
        <a:bodyPr/>
        <a:lstStyle/>
        <a:p>
          <a:endParaRPr lang="es-CL"/>
        </a:p>
      </dgm:t>
    </dgm:pt>
    <dgm:pt modelId="{77502922-9E54-461D-BDF6-8E3EDE91FF68}" type="pres">
      <dgm:prSet presAssocID="{23C46092-C151-4E5C-9F6B-59C09FDFCFD4}" presName="Name13" presStyleLbl="parChTrans1D2" presStyleIdx="0" presStyleCnt="3"/>
      <dgm:spPr/>
      <dgm:t>
        <a:bodyPr/>
        <a:lstStyle/>
        <a:p>
          <a:endParaRPr lang="es-CL"/>
        </a:p>
      </dgm:t>
    </dgm:pt>
    <dgm:pt modelId="{8B16B10B-8350-483C-A939-454ADA2B384F}" type="pres">
      <dgm:prSet presAssocID="{F8304EA6-13B5-4ACD-8892-BFC57A196AAF}" presName="childText" presStyleLbl="bgAcc1" presStyleIdx="0" presStyleCnt="3" custScaleX="204831">
        <dgm:presLayoutVars>
          <dgm:bulletEnabled val="1"/>
        </dgm:presLayoutVars>
      </dgm:prSet>
      <dgm:spPr/>
      <dgm:t>
        <a:bodyPr/>
        <a:lstStyle/>
        <a:p>
          <a:endParaRPr lang="es-CL"/>
        </a:p>
      </dgm:t>
    </dgm:pt>
    <dgm:pt modelId="{94BBA635-732C-4D42-96AB-5C9925451B7A}" type="pres">
      <dgm:prSet presAssocID="{18981E7D-9CC1-473F-A995-7DF500B438B7}" presName="Name13" presStyleLbl="parChTrans1D2" presStyleIdx="1" presStyleCnt="3"/>
      <dgm:spPr/>
      <dgm:t>
        <a:bodyPr/>
        <a:lstStyle/>
        <a:p>
          <a:endParaRPr lang="es-CL"/>
        </a:p>
      </dgm:t>
    </dgm:pt>
    <dgm:pt modelId="{018174A2-4187-4992-9D15-9A582BEEA98D}" type="pres">
      <dgm:prSet presAssocID="{D7715A18-6C06-469D-A6F6-E8861ECFE7C4}" presName="childText" presStyleLbl="bgAcc1" presStyleIdx="1" presStyleCnt="3" custScaleX="204831">
        <dgm:presLayoutVars>
          <dgm:bulletEnabled val="1"/>
        </dgm:presLayoutVars>
      </dgm:prSet>
      <dgm:spPr/>
      <dgm:t>
        <a:bodyPr/>
        <a:lstStyle/>
        <a:p>
          <a:endParaRPr lang="es-ES"/>
        </a:p>
      </dgm:t>
    </dgm:pt>
    <dgm:pt modelId="{6C82DE2E-6C59-47A7-91E5-EAA79ABDF6CD}" type="pres">
      <dgm:prSet presAssocID="{9C101733-4594-406E-B5B3-5F7F12A71C53}" presName="Name13" presStyleLbl="parChTrans1D2" presStyleIdx="2" presStyleCnt="3"/>
      <dgm:spPr/>
      <dgm:t>
        <a:bodyPr/>
        <a:lstStyle/>
        <a:p>
          <a:endParaRPr lang="es-CL"/>
        </a:p>
      </dgm:t>
    </dgm:pt>
    <dgm:pt modelId="{919B7668-EB20-4CB9-8099-601D8F3FF358}" type="pres">
      <dgm:prSet presAssocID="{07AB8F25-5109-4F34-B503-19DA8FBAF491}" presName="childText" presStyleLbl="bgAcc1" presStyleIdx="2" presStyleCnt="3" custScaleX="204831">
        <dgm:presLayoutVars>
          <dgm:bulletEnabled val="1"/>
        </dgm:presLayoutVars>
      </dgm:prSet>
      <dgm:spPr/>
      <dgm:t>
        <a:bodyPr/>
        <a:lstStyle/>
        <a:p>
          <a:endParaRPr lang="es-ES"/>
        </a:p>
      </dgm:t>
    </dgm:pt>
  </dgm:ptLst>
  <dgm:cxnLst>
    <dgm:cxn modelId="{CF0505E9-9378-49F1-A0AD-D936B56DCDE4}" type="presOf" srcId="{07AB8F25-5109-4F34-B503-19DA8FBAF491}" destId="{919B7668-EB20-4CB9-8099-601D8F3FF358}" srcOrd="0" destOrd="0" presId="urn:microsoft.com/office/officeart/2005/8/layout/hierarchy3"/>
    <dgm:cxn modelId="{E3DCBC48-80BF-47A1-BC70-91C894323C7E}" type="presOf" srcId="{D7715A18-6C06-469D-A6F6-E8861ECFE7C4}" destId="{018174A2-4187-4992-9D15-9A582BEEA98D}" srcOrd="0" destOrd="0" presId="urn:microsoft.com/office/officeart/2005/8/layout/hierarchy3"/>
    <dgm:cxn modelId="{CEFC2376-DAA9-4D2D-AB48-FCCA3CC0D542}" type="presOf" srcId="{23C46092-C151-4E5C-9F6B-59C09FDFCFD4}" destId="{77502922-9E54-461D-BDF6-8E3EDE91FF68}" srcOrd="0" destOrd="0" presId="urn:microsoft.com/office/officeart/2005/8/layout/hierarchy3"/>
    <dgm:cxn modelId="{8E9D68A8-FA5E-4768-A867-1871C05A3E3F}" type="presOf" srcId="{18981E7D-9CC1-473F-A995-7DF500B438B7}" destId="{94BBA635-732C-4D42-96AB-5C9925451B7A}" srcOrd="0" destOrd="0" presId="urn:microsoft.com/office/officeart/2005/8/layout/hierarchy3"/>
    <dgm:cxn modelId="{599BFB5E-A0F1-47DB-9AC2-37002EFFF0E6}" type="presOf" srcId="{33788DA2-2067-469F-AAD4-8A671098AEBB}" destId="{C7F3DADA-70EC-4995-B70E-F0B9513BB983}" srcOrd="1" destOrd="0" presId="urn:microsoft.com/office/officeart/2005/8/layout/hierarchy3"/>
    <dgm:cxn modelId="{30F1B564-540B-4B1A-AAC6-D16378E4AC66}" srcId="{33788DA2-2067-469F-AAD4-8A671098AEBB}" destId="{F8304EA6-13B5-4ACD-8892-BFC57A196AAF}" srcOrd="0" destOrd="0" parTransId="{23C46092-C151-4E5C-9F6B-59C09FDFCFD4}" sibTransId="{6FA6E784-8C7A-4FAA-BCB3-0DDEB5A8E4D9}"/>
    <dgm:cxn modelId="{D27F3992-16F8-47E0-8607-A2089E4B9F62}" type="presOf" srcId="{008654B5-B2CD-4D15-AA88-07C2620AAA90}" destId="{E3F1081A-72E2-48AB-87A2-575C6396006E}" srcOrd="0" destOrd="0" presId="urn:microsoft.com/office/officeart/2005/8/layout/hierarchy3"/>
    <dgm:cxn modelId="{E2D366C9-2F45-4711-9C78-8179F3CA531F}" srcId="{33788DA2-2067-469F-AAD4-8A671098AEBB}" destId="{07AB8F25-5109-4F34-B503-19DA8FBAF491}" srcOrd="2" destOrd="0" parTransId="{9C101733-4594-406E-B5B3-5F7F12A71C53}" sibTransId="{3559EAEB-68F4-447D-BE2E-F5E42F627DDF}"/>
    <dgm:cxn modelId="{FA5768A7-54D2-422A-8A46-F2987A8BA821}" type="presOf" srcId="{33788DA2-2067-469F-AAD4-8A671098AEBB}" destId="{0C5D19BC-4063-4A2D-982F-90B3283893B9}" srcOrd="0" destOrd="0" presId="urn:microsoft.com/office/officeart/2005/8/layout/hierarchy3"/>
    <dgm:cxn modelId="{513EB006-C55F-4EA0-B383-C22BD8EB5C81}" srcId="{008654B5-B2CD-4D15-AA88-07C2620AAA90}" destId="{33788DA2-2067-469F-AAD4-8A671098AEBB}" srcOrd="0" destOrd="0" parTransId="{C4BE261F-AD03-4C6E-BA2D-FEED68B22D9C}" sibTransId="{6B7234A4-2EFF-4030-9CA0-690A18EF2B6C}"/>
    <dgm:cxn modelId="{091DE2E1-A09D-43F4-B419-4F5EBADB4D99}" srcId="{33788DA2-2067-469F-AAD4-8A671098AEBB}" destId="{D7715A18-6C06-469D-A6F6-E8861ECFE7C4}" srcOrd="1" destOrd="0" parTransId="{18981E7D-9CC1-473F-A995-7DF500B438B7}" sibTransId="{C91D9FD9-0038-42A3-ABBF-DDDB82F53CA2}"/>
    <dgm:cxn modelId="{12F5354E-8DE0-400F-92DC-9A22E033EC1F}" type="presOf" srcId="{9C101733-4594-406E-B5B3-5F7F12A71C53}" destId="{6C82DE2E-6C59-47A7-91E5-EAA79ABDF6CD}" srcOrd="0" destOrd="0" presId="urn:microsoft.com/office/officeart/2005/8/layout/hierarchy3"/>
    <dgm:cxn modelId="{870E951D-A7A9-4A56-80FC-71DA9DC15FD2}" type="presOf" srcId="{F8304EA6-13B5-4ACD-8892-BFC57A196AAF}" destId="{8B16B10B-8350-483C-A939-454ADA2B384F}" srcOrd="0" destOrd="0" presId="urn:microsoft.com/office/officeart/2005/8/layout/hierarchy3"/>
    <dgm:cxn modelId="{33B87C89-EE65-40A8-8C4C-AB2D6F30549C}" type="presParOf" srcId="{E3F1081A-72E2-48AB-87A2-575C6396006E}" destId="{BD19BC58-9C00-4D9D-8FC4-6BD915A35F88}" srcOrd="0" destOrd="0" presId="urn:microsoft.com/office/officeart/2005/8/layout/hierarchy3"/>
    <dgm:cxn modelId="{72DB1A90-2023-45A7-A20F-95640E56D837}" type="presParOf" srcId="{BD19BC58-9C00-4D9D-8FC4-6BD915A35F88}" destId="{5B222428-F048-4D78-B830-318BF3ECF4F4}" srcOrd="0" destOrd="0" presId="urn:microsoft.com/office/officeart/2005/8/layout/hierarchy3"/>
    <dgm:cxn modelId="{25F52BE5-F377-49E5-9608-46FD09B3BDA7}" type="presParOf" srcId="{5B222428-F048-4D78-B830-318BF3ECF4F4}" destId="{0C5D19BC-4063-4A2D-982F-90B3283893B9}" srcOrd="0" destOrd="0" presId="urn:microsoft.com/office/officeart/2005/8/layout/hierarchy3"/>
    <dgm:cxn modelId="{C4ED51E1-B596-41E2-AD59-255EB10ADB58}" type="presParOf" srcId="{5B222428-F048-4D78-B830-318BF3ECF4F4}" destId="{C7F3DADA-70EC-4995-B70E-F0B9513BB983}" srcOrd="1" destOrd="0" presId="urn:microsoft.com/office/officeart/2005/8/layout/hierarchy3"/>
    <dgm:cxn modelId="{E12357BD-AE60-4352-BEAF-DB6F746110F4}" type="presParOf" srcId="{BD19BC58-9C00-4D9D-8FC4-6BD915A35F88}" destId="{C218B2A4-4815-479E-93AE-9408BE875C8C}" srcOrd="1" destOrd="0" presId="urn:microsoft.com/office/officeart/2005/8/layout/hierarchy3"/>
    <dgm:cxn modelId="{2C1CEA94-7D24-427C-8EFE-D238520C5372}" type="presParOf" srcId="{C218B2A4-4815-479E-93AE-9408BE875C8C}" destId="{77502922-9E54-461D-BDF6-8E3EDE91FF68}" srcOrd="0" destOrd="0" presId="urn:microsoft.com/office/officeart/2005/8/layout/hierarchy3"/>
    <dgm:cxn modelId="{16310F73-032B-4E06-A203-518C35A290D3}" type="presParOf" srcId="{C218B2A4-4815-479E-93AE-9408BE875C8C}" destId="{8B16B10B-8350-483C-A939-454ADA2B384F}" srcOrd="1" destOrd="0" presId="urn:microsoft.com/office/officeart/2005/8/layout/hierarchy3"/>
    <dgm:cxn modelId="{7504D2CC-6C45-40DA-8939-0E660FE4D14C}" type="presParOf" srcId="{C218B2A4-4815-479E-93AE-9408BE875C8C}" destId="{94BBA635-732C-4D42-96AB-5C9925451B7A}" srcOrd="2" destOrd="0" presId="urn:microsoft.com/office/officeart/2005/8/layout/hierarchy3"/>
    <dgm:cxn modelId="{1EB41A3E-F8C0-4A47-82B0-D26E182C09F2}" type="presParOf" srcId="{C218B2A4-4815-479E-93AE-9408BE875C8C}" destId="{018174A2-4187-4992-9D15-9A582BEEA98D}" srcOrd="3" destOrd="0" presId="urn:microsoft.com/office/officeart/2005/8/layout/hierarchy3"/>
    <dgm:cxn modelId="{0502654A-3145-452C-8AA0-97AE1DD4796A}" type="presParOf" srcId="{C218B2A4-4815-479E-93AE-9408BE875C8C}" destId="{6C82DE2E-6C59-47A7-91E5-EAA79ABDF6CD}" srcOrd="4" destOrd="0" presId="urn:microsoft.com/office/officeart/2005/8/layout/hierarchy3"/>
    <dgm:cxn modelId="{29D8F087-30C7-41AE-8622-7FEF58F7B087}" type="presParOf" srcId="{C218B2A4-4815-479E-93AE-9408BE875C8C}" destId="{919B7668-EB20-4CB9-8099-601D8F3FF358}" srcOrd="5"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89E1C4-A789-440C-B139-F4A564DD2537}">
      <dsp:nvSpPr>
        <dsp:cNvPr id="0" name=""/>
        <dsp:cNvSpPr/>
      </dsp:nvSpPr>
      <dsp:spPr>
        <a:xfrm>
          <a:off x="1488" y="1172225"/>
          <a:ext cx="1493452" cy="1493452"/>
        </a:xfrm>
        <a:prstGeom prst="ellipse">
          <a:avLst/>
        </a:prstGeom>
        <a:solidFill>
          <a:schemeClr val="accent2">
            <a:alpha val="50000"/>
            <a:hueOff val="0"/>
            <a:satOff val="0"/>
            <a:lumOff val="0"/>
            <a:alphaOff val="0"/>
          </a:schemeClr>
        </a:solidFill>
        <a:ln>
          <a:noFill/>
        </a:ln>
        <a:effectLst>
          <a:outerShdw blurRad="63500" dist="25400" dir="5400000" rotWithShape="0">
            <a:srgbClr val="000000">
              <a:alpha val="43137"/>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82190" tIns="22860" rIns="82190" bIns="22860" numCol="1" spcCol="1270" anchor="ctr" anchorCtr="0">
          <a:noAutofit/>
        </a:bodyPr>
        <a:lstStyle/>
        <a:p>
          <a:pPr lvl="0" algn="ctr" defTabSz="800100">
            <a:lnSpc>
              <a:spcPct val="90000"/>
            </a:lnSpc>
            <a:spcBef>
              <a:spcPct val="0"/>
            </a:spcBef>
            <a:spcAft>
              <a:spcPct val="35000"/>
            </a:spcAft>
          </a:pPr>
          <a:r>
            <a:rPr lang="es-ES" sz="1800" kern="1200" dirty="0" smtClean="0">
              <a:solidFill>
                <a:srgbClr val="002060"/>
              </a:solidFill>
            </a:rPr>
            <a:t>Calidad educativa</a:t>
          </a:r>
          <a:endParaRPr lang="es-ES" sz="1800" kern="1200" dirty="0">
            <a:solidFill>
              <a:srgbClr val="002060"/>
            </a:solidFill>
          </a:endParaRPr>
        </a:p>
      </dsp:txBody>
      <dsp:txXfrm>
        <a:off x="220199" y="1390936"/>
        <a:ext cx="1056030" cy="1056030"/>
      </dsp:txXfrm>
    </dsp:sp>
    <dsp:sp modelId="{62CD3701-2BE9-4AF5-A94D-27E7DF5ABA25}">
      <dsp:nvSpPr>
        <dsp:cNvPr id="0" name=""/>
        <dsp:cNvSpPr/>
      </dsp:nvSpPr>
      <dsp:spPr>
        <a:xfrm>
          <a:off x="1196250" y="1172225"/>
          <a:ext cx="1493452" cy="1493452"/>
        </a:xfrm>
        <a:prstGeom prst="ellipse">
          <a:avLst/>
        </a:prstGeom>
        <a:solidFill>
          <a:schemeClr val="accent3">
            <a:alpha val="50000"/>
            <a:hueOff val="0"/>
            <a:satOff val="0"/>
            <a:lumOff val="0"/>
            <a:alphaOff val="0"/>
          </a:schemeClr>
        </a:solidFill>
        <a:ln>
          <a:noFill/>
        </a:ln>
        <a:effectLst>
          <a:outerShdw blurRad="63500" dist="25400" dir="5400000" rotWithShape="0">
            <a:srgbClr val="000000">
              <a:alpha val="43137"/>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82190" tIns="22860" rIns="82190" bIns="22860" numCol="1" spcCol="1270" anchor="ctr" anchorCtr="0">
          <a:noAutofit/>
        </a:bodyPr>
        <a:lstStyle/>
        <a:p>
          <a:pPr lvl="0" algn="ctr" defTabSz="800100">
            <a:lnSpc>
              <a:spcPct val="90000"/>
            </a:lnSpc>
            <a:spcBef>
              <a:spcPct val="0"/>
            </a:spcBef>
            <a:spcAft>
              <a:spcPct val="35000"/>
            </a:spcAft>
          </a:pPr>
          <a:r>
            <a:rPr lang="es-CL" sz="1800" b="0" kern="1200" dirty="0" smtClean="0">
              <a:solidFill>
                <a:srgbClr val="002060"/>
              </a:solidFill>
              <a:latin typeface="Calibri" panose="020F0502020204030204" pitchFamily="34" charset="0"/>
              <a:ea typeface="Calibri" panose="020F0502020204030204" pitchFamily="34" charset="0"/>
              <a:cs typeface="Times New Roman" panose="02020603050405020304" pitchFamily="18" charset="0"/>
            </a:rPr>
            <a:t>Inclusión y no discriminación </a:t>
          </a:r>
          <a:endParaRPr lang="es-ES" sz="1800" b="0" kern="1200" dirty="0">
            <a:solidFill>
              <a:srgbClr val="002060"/>
            </a:solidFill>
          </a:endParaRPr>
        </a:p>
      </dsp:txBody>
      <dsp:txXfrm>
        <a:off x="1414961" y="1390936"/>
        <a:ext cx="1056030" cy="1056030"/>
      </dsp:txXfrm>
    </dsp:sp>
    <dsp:sp modelId="{8FA1E980-D5D0-4760-8588-C7F3A3B9A97E}">
      <dsp:nvSpPr>
        <dsp:cNvPr id="0" name=""/>
        <dsp:cNvSpPr/>
      </dsp:nvSpPr>
      <dsp:spPr>
        <a:xfrm>
          <a:off x="2391012" y="1172225"/>
          <a:ext cx="1493452" cy="1493452"/>
        </a:xfrm>
        <a:prstGeom prst="ellipse">
          <a:avLst/>
        </a:prstGeom>
        <a:solidFill>
          <a:schemeClr val="accent4">
            <a:alpha val="50000"/>
            <a:hueOff val="0"/>
            <a:satOff val="0"/>
            <a:lumOff val="0"/>
            <a:alphaOff val="0"/>
          </a:schemeClr>
        </a:solidFill>
        <a:ln>
          <a:noFill/>
        </a:ln>
        <a:effectLst>
          <a:outerShdw blurRad="63500" dist="25400" dir="5400000" rotWithShape="0">
            <a:srgbClr val="000000">
              <a:alpha val="43137"/>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82190" tIns="22860" rIns="82190" bIns="22860" numCol="1" spcCol="1270" anchor="ctr" anchorCtr="0">
          <a:noAutofit/>
        </a:bodyPr>
        <a:lstStyle/>
        <a:p>
          <a:pPr lvl="0" algn="ctr" defTabSz="800100">
            <a:lnSpc>
              <a:spcPct val="90000"/>
            </a:lnSpc>
            <a:spcBef>
              <a:spcPct val="0"/>
            </a:spcBef>
            <a:spcAft>
              <a:spcPct val="35000"/>
            </a:spcAft>
          </a:pPr>
          <a:r>
            <a:rPr lang="es-ES" sz="1800" kern="1200" dirty="0" smtClean="0">
              <a:solidFill>
                <a:srgbClr val="002060"/>
              </a:solidFill>
            </a:rPr>
            <a:t>Gratuidad Universal</a:t>
          </a:r>
          <a:endParaRPr lang="es-ES" sz="1800" kern="1200" dirty="0">
            <a:solidFill>
              <a:srgbClr val="002060"/>
            </a:solidFill>
          </a:endParaRPr>
        </a:p>
      </dsp:txBody>
      <dsp:txXfrm>
        <a:off x="2609723" y="1390936"/>
        <a:ext cx="1056030" cy="1056030"/>
      </dsp:txXfrm>
    </dsp:sp>
    <dsp:sp modelId="{AC318D08-0684-4E26-AFBE-FBAB04355D3E}">
      <dsp:nvSpPr>
        <dsp:cNvPr id="0" name=""/>
        <dsp:cNvSpPr/>
      </dsp:nvSpPr>
      <dsp:spPr>
        <a:xfrm>
          <a:off x="3585774" y="1172225"/>
          <a:ext cx="1493452" cy="1493452"/>
        </a:xfrm>
        <a:prstGeom prst="ellipse">
          <a:avLst/>
        </a:prstGeom>
        <a:solidFill>
          <a:schemeClr val="accent5">
            <a:alpha val="50000"/>
            <a:hueOff val="0"/>
            <a:satOff val="0"/>
            <a:lumOff val="0"/>
            <a:alphaOff val="0"/>
          </a:schemeClr>
        </a:solidFill>
        <a:ln>
          <a:noFill/>
        </a:ln>
        <a:effectLst>
          <a:outerShdw blurRad="63500" dist="25400" dir="5400000" rotWithShape="0">
            <a:srgbClr val="000000">
              <a:alpha val="43137"/>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82190" tIns="22860" rIns="82190" bIns="22860" numCol="1" spcCol="1270" anchor="ctr" anchorCtr="0">
          <a:noAutofit/>
        </a:bodyPr>
        <a:lstStyle/>
        <a:p>
          <a:pPr lvl="0" algn="ctr" defTabSz="800100">
            <a:lnSpc>
              <a:spcPct val="90000"/>
            </a:lnSpc>
            <a:spcBef>
              <a:spcPct val="0"/>
            </a:spcBef>
            <a:spcAft>
              <a:spcPct val="35000"/>
            </a:spcAft>
          </a:pPr>
          <a:r>
            <a:rPr lang="es-ES" sz="1800" kern="1200" dirty="0" smtClean="0">
              <a:solidFill>
                <a:srgbClr val="002060"/>
              </a:solidFill>
            </a:rPr>
            <a:t>Fin al lucro en el Sistema Educativo</a:t>
          </a:r>
          <a:endParaRPr lang="es-ES" sz="1800" kern="1200" dirty="0">
            <a:solidFill>
              <a:srgbClr val="002060"/>
            </a:solidFill>
          </a:endParaRPr>
        </a:p>
      </dsp:txBody>
      <dsp:txXfrm>
        <a:off x="3804485" y="1390936"/>
        <a:ext cx="1056030" cy="10560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84D617-3884-4A6D-A940-61C2348E6A74}">
      <dsp:nvSpPr>
        <dsp:cNvPr id="0" name=""/>
        <dsp:cNvSpPr/>
      </dsp:nvSpPr>
      <dsp:spPr>
        <a:xfrm>
          <a:off x="815233" y="1518"/>
          <a:ext cx="2526649" cy="1515989"/>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s-CL" sz="2300" kern="1200" dirty="0" smtClean="0"/>
            <a:t>Charlas de Becas y Créditos</a:t>
          </a:r>
        </a:p>
        <a:p>
          <a:pPr lvl="0" algn="ctr" defTabSz="1022350">
            <a:lnSpc>
              <a:spcPct val="90000"/>
            </a:lnSpc>
            <a:spcBef>
              <a:spcPct val="0"/>
            </a:spcBef>
            <a:spcAft>
              <a:spcPct val="35000"/>
            </a:spcAft>
          </a:pPr>
          <a:r>
            <a:rPr lang="es-CL" sz="2300" kern="1200" dirty="0" err="1" smtClean="0"/>
            <a:t>III°</a:t>
          </a:r>
          <a:r>
            <a:rPr lang="es-CL" sz="2300" kern="1200" dirty="0" smtClean="0"/>
            <a:t> y </a:t>
          </a:r>
          <a:r>
            <a:rPr lang="es-CL" sz="2300" kern="1200" dirty="0" err="1" smtClean="0"/>
            <a:t>IV°</a:t>
          </a:r>
          <a:r>
            <a:rPr lang="es-CL" sz="2300" kern="1200" dirty="0" smtClean="0"/>
            <a:t> Medios  	</a:t>
          </a:r>
          <a:endParaRPr lang="es-CL" sz="2300" kern="1200" dirty="0"/>
        </a:p>
      </dsp:txBody>
      <dsp:txXfrm>
        <a:off x="815233" y="1518"/>
        <a:ext cx="2526649" cy="1515989"/>
      </dsp:txXfrm>
    </dsp:sp>
    <dsp:sp modelId="{FBF5D018-9977-4FF5-90F2-BFFCB49F8A86}">
      <dsp:nvSpPr>
        <dsp:cNvPr id="0" name=""/>
        <dsp:cNvSpPr/>
      </dsp:nvSpPr>
      <dsp:spPr>
        <a:xfrm>
          <a:off x="3594548" y="1518"/>
          <a:ext cx="2526649" cy="1515989"/>
        </a:xfrm>
        <a:prstGeom prst="rect">
          <a:avLst/>
        </a:prstGeom>
        <a:solidFill>
          <a:schemeClr val="accent3">
            <a:hueOff val="-4206610"/>
            <a:satOff val="-2163"/>
            <a:lumOff val="-93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s-CL" sz="2300" kern="1200" dirty="0" smtClean="0"/>
            <a:t>Charlas Ranking, PSU  e ingreso a la </a:t>
          </a:r>
          <a:r>
            <a:rPr lang="es-CL" sz="2300" kern="1200" dirty="0" err="1" smtClean="0"/>
            <a:t>Universiidad</a:t>
          </a:r>
          <a:r>
            <a:rPr lang="es-CL" sz="2300" kern="1200" dirty="0" smtClean="0"/>
            <a:t> </a:t>
          </a:r>
          <a:endParaRPr lang="es-CL" sz="2300" kern="1200" dirty="0"/>
        </a:p>
      </dsp:txBody>
      <dsp:txXfrm>
        <a:off x="3594548" y="1518"/>
        <a:ext cx="2526649" cy="1515989"/>
      </dsp:txXfrm>
    </dsp:sp>
    <dsp:sp modelId="{EA320AA1-7DD0-45AA-B42C-CE035514756B}">
      <dsp:nvSpPr>
        <dsp:cNvPr id="0" name=""/>
        <dsp:cNvSpPr/>
      </dsp:nvSpPr>
      <dsp:spPr>
        <a:xfrm>
          <a:off x="815233" y="1770173"/>
          <a:ext cx="2526649" cy="1515989"/>
        </a:xfrm>
        <a:prstGeom prst="rect">
          <a:avLst/>
        </a:prstGeom>
        <a:solidFill>
          <a:schemeClr val="accent3">
            <a:hueOff val="-8413220"/>
            <a:satOff val="-4326"/>
            <a:lumOff val="-186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s-CL" sz="2300" kern="1200" dirty="0" smtClean="0"/>
            <a:t>Talleres y Ferias Vocacionales para estudiantes desde </a:t>
          </a:r>
          <a:r>
            <a:rPr lang="es-CL" sz="2300" kern="1200" dirty="0" err="1" smtClean="0"/>
            <a:t>II°</a:t>
          </a:r>
          <a:r>
            <a:rPr lang="es-CL" sz="2300" kern="1200" dirty="0" smtClean="0"/>
            <a:t> a </a:t>
          </a:r>
          <a:r>
            <a:rPr lang="es-CL" sz="2300" kern="1200" dirty="0" err="1" smtClean="0"/>
            <a:t>IV°</a:t>
          </a:r>
          <a:r>
            <a:rPr lang="es-CL" sz="2300" kern="1200" dirty="0" smtClean="0"/>
            <a:t> Medio 	</a:t>
          </a:r>
          <a:endParaRPr lang="es-CL" sz="2300" kern="1200" dirty="0"/>
        </a:p>
      </dsp:txBody>
      <dsp:txXfrm>
        <a:off x="815233" y="1770173"/>
        <a:ext cx="2526649" cy="1515989"/>
      </dsp:txXfrm>
    </dsp:sp>
    <dsp:sp modelId="{75EA0C11-17C1-48CC-A84B-6D07EDFD2293}">
      <dsp:nvSpPr>
        <dsp:cNvPr id="0" name=""/>
        <dsp:cNvSpPr/>
      </dsp:nvSpPr>
      <dsp:spPr>
        <a:xfrm>
          <a:off x="3594548" y="1770173"/>
          <a:ext cx="2526649" cy="1515989"/>
        </a:xfrm>
        <a:prstGeom prst="rect">
          <a:avLst/>
        </a:prstGeom>
        <a:solidFill>
          <a:schemeClr val="accent3">
            <a:hueOff val="-12619830"/>
            <a:satOff val="-6489"/>
            <a:lumOff val="-279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s-CL" sz="2300" kern="1200" dirty="0" smtClean="0"/>
            <a:t>Participación en Ensayos de PSU externos </a:t>
          </a:r>
          <a:endParaRPr lang="es-CL" sz="2300" kern="1200" dirty="0"/>
        </a:p>
      </dsp:txBody>
      <dsp:txXfrm>
        <a:off x="3594548" y="1770173"/>
        <a:ext cx="2526649" cy="1515989"/>
      </dsp:txXfrm>
    </dsp:sp>
    <dsp:sp modelId="{37E0B113-0CF1-4959-B330-55D9BA98EDD6}">
      <dsp:nvSpPr>
        <dsp:cNvPr id="0" name=""/>
        <dsp:cNvSpPr/>
      </dsp:nvSpPr>
      <dsp:spPr>
        <a:xfrm>
          <a:off x="2204891" y="3538827"/>
          <a:ext cx="2526649" cy="1515989"/>
        </a:xfrm>
        <a:prstGeom prst="rect">
          <a:avLst/>
        </a:prstGeom>
        <a:solidFill>
          <a:schemeClr val="accent3">
            <a:hueOff val="-16826440"/>
            <a:satOff val="-8652"/>
            <a:lumOff val="-372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s-CL" sz="2300" kern="1200" dirty="0" smtClean="0"/>
            <a:t>Visitas a Centros de Estudios Superiores </a:t>
          </a:r>
          <a:endParaRPr lang="es-CL" sz="2300" kern="1200" dirty="0"/>
        </a:p>
      </dsp:txBody>
      <dsp:txXfrm>
        <a:off x="2204891" y="3538827"/>
        <a:ext cx="2526649" cy="151598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9BBC57-05E0-4F5E-9E6F-B46E10C49F08}">
      <dsp:nvSpPr>
        <dsp:cNvPr id="0" name=""/>
        <dsp:cNvSpPr/>
      </dsp:nvSpPr>
      <dsp:spPr>
        <a:xfrm>
          <a:off x="-6174876" y="-944691"/>
          <a:ext cx="7350384" cy="7350384"/>
        </a:xfrm>
        <a:prstGeom prst="blockArc">
          <a:avLst>
            <a:gd name="adj1" fmla="val 18900000"/>
            <a:gd name="adj2" fmla="val 2700000"/>
            <a:gd name="adj3" fmla="val 294"/>
          </a:avLst>
        </a:pr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1A7226F-504F-40FE-9D22-1B24574DB102}">
      <dsp:nvSpPr>
        <dsp:cNvPr id="0" name=""/>
        <dsp:cNvSpPr/>
      </dsp:nvSpPr>
      <dsp:spPr>
        <a:xfrm>
          <a:off x="615204" y="419841"/>
          <a:ext cx="7015179" cy="840120"/>
        </a:xfrm>
        <a:prstGeom prst="rect">
          <a:avLst/>
        </a:prstGeom>
        <a:gradFill rotWithShape="0">
          <a:gsLst>
            <a:gs pos="0">
              <a:schemeClr val="accent2">
                <a:hueOff val="0"/>
                <a:satOff val="0"/>
                <a:lumOff val="0"/>
                <a:alphaOff val="0"/>
                <a:tint val="92000"/>
                <a:satMod val="170000"/>
              </a:schemeClr>
            </a:gs>
            <a:gs pos="15000">
              <a:schemeClr val="accent2">
                <a:hueOff val="0"/>
                <a:satOff val="0"/>
                <a:lumOff val="0"/>
                <a:alphaOff val="0"/>
                <a:tint val="92000"/>
                <a:shade val="99000"/>
                <a:satMod val="170000"/>
              </a:schemeClr>
            </a:gs>
            <a:gs pos="62000">
              <a:schemeClr val="accent2">
                <a:hueOff val="0"/>
                <a:satOff val="0"/>
                <a:lumOff val="0"/>
                <a:alphaOff val="0"/>
                <a:tint val="96000"/>
                <a:shade val="80000"/>
                <a:satMod val="170000"/>
              </a:schemeClr>
            </a:gs>
            <a:gs pos="97000">
              <a:schemeClr val="accent2">
                <a:hueOff val="0"/>
                <a:satOff val="0"/>
                <a:lumOff val="0"/>
                <a:alphaOff val="0"/>
                <a:tint val="98000"/>
                <a:shade val="63000"/>
                <a:satMod val="170000"/>
              </a:schemeClr>
            </a:gs>
            <a:gs pos="100000">
              <a:schemeClr val="accent2">
                <a:hueOff val="0"/>
                <a:satOff val="0"/>
                <a:lumOff val="0"/>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accent2">
              <a:hueOff val="0"/>
              <a:satOff val="0"/>
              <a:lumOff val="0"/>
              <a:alphaOff val="0"/>
              <a:shade val="8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666845" tIns="50800" rIns="50800" bIns="50800" numCol="1" spcCol="1270" anchor="ctr" anchorCtr="0">
          <a:noAutofit/>
        </a:bodyPr>
        <a:lstStyle/>
        <a:p>
          <a:pPr lvl="0" algn="l" defTabSz="889000">
            <a:lnSpc>
              <a:spcPct val="90000"/>
            </a:lnSpc>
            <a:spcBef>
              <a:spcPct val="0"/>
            </a:spcBef>
            <a:spcAft>
              <a:spcPct val="35000"/>
            </a:spcAft>
          </a:pPr>
          <a:r>
            <a:rPr lang="es-CL" sz="2000" b="1" kern="1200" dirty="0" smtClean="0"/>
            <a:t>Talleres de  Autocuidado , manejo estrés  y Yoga en el Aula</a:t>
          </a:r>
          <a:endParaRPr lang="es-CL" sz="2000" b="1" kern="1200" dirty="0"/>
        </a:p>
      </dsp:txBody>
      <dsp:txXfrm>
        <a:off x="615204" y="419841"/>
        <a:ext cx="7015179" cy="840120"/>
      </dsp:txXfrm>
    </dsp:sp>
    <dsp:sp modelId="{3CBE5071-0C4B-46F0-9E4B-69E58E0FF792}">
      <dsp:nvSpPr>
        <dsp:cNvPr id="0" name=""/>
        <dsp:cNvSpPr/>
      </dsp:nvSpPr>
      <dsp:spPr>
        <a:xfrm>
          <a:off x="90128" y="314826"/>
          <a:ext cx="1050150" cy="1050150"/>
        </a:xfrm>
        <a:prstGeom prst="ellipse">
          <a:avLst/>
        </a:prstGeom>
        <a:solidFill>
          <a:schemeClr val="lt1">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31BBC766-66A9-4A2C-A1F0-E10814E41FF2}">
      <dsp:nvSpPr>
        <dsp:cNvPr id="0" name=""/>
        <dsp:cNvSpPr/>
      </dsp:nvSpPr>
      <dsp:spPr>
        <a:xfrm>
          <a:off x="1096864" y="1680240"/>
          <a:ext cx="6533518" cy="840120"/>
        </a:xfrm>
        <a:prstGeom prst="rect">
          <a:avLst/>
        </a:prstGeom>
        <a:gradFill rotWithShape="0">
          <a:gsLst>
            <a:gs pos="0">
              <a:schemeClr val="accent3">
                <a:hueOff val="0"/>
                <a:satOff val="0"/>
                <a:lumOff val="0"/>
                <a:alphaOff val="0"/>
                <a:tint val="92000"/>
                <a:satMod val="170000"/>
              </a:schemeClr>
            </a:gs>
            <a:gs pos="15000">
              <a:schemeClr val="accent3">
                <a:hueOff val="0"/>
                <a:satOff val="0"/>
                <a:lumOff val="0"/>
                <a:alphaOff val="0"/>
                <a:tint val="92000"/>
                <a:shade val="99000"/>
                <a:satMod val="170000"/>
              </a:schemeClr>
            </a:gs>
            <a:gs pos="62000">
              <a:schemeClr val="accent3">
                <a:hueOff val="0"/>
                <a:satOff val="0"/>
                <a:lumOff val="0"/>
                <a:alphaOff val="0"/>
                <a:tint val="96000"/>
                <a:shade val="80000"/>
                <a:satMod val="170000"/>
              </a:schemeClr>
            </a:gs>
            <a:gs pos="97000">
              <a:schemeClr val="accent3">
                <a:hueOff val="0"/>
                <a:satOff val="0"/>
                <a:lumOff val="0"/>
                <a:alphaOff val="0"/>
                <a:tint val="98000"/>
                <a:shade val="63000"/>
                <a:satMod val="170000"/>
              </a:schemeClr>
            </a:gs>
            <a:gs pos="100000">
              <a:schemeClr val="accent3">
                <a:hueOff val="0"/>
                <a:satOff val="0"/>
                <a:lumOff val="0"/>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accent3">
              <a:hueOff val="0"/>
              <a:satOff val="0"/>
              <a:lumOff val="0"/>
              <a:alphaOff val="0"/>
              <a:shade val="8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666845" tIns="40640" rIns="40640" bIns="40640" numCol="1" spcCol="1270" anchor="ctr" anchorCtr="0">
          <a:noAutofit/>
        </a:bodyPr>
        <a:lstStyle/>
        <a:p>
          <a:pPr lvl="0" algn="l" defTabSz="711200">
            <a:lnSpc>
              <a:spcPct val="90000"/>
            </a:lnSpc>
            <a:spcBef>
              <a:spcPct val="0"/>
            </a:spcBef>
            <a:spcAft>
              <a:spcPct val="35000"/>
            </a:spcAft>
          </a:pPr>
          <a:r>
            <a:rPr lang="es-CL" sz="1600" b="1" kern="1200" dirty="0" smtClean="0"/>
            <a:t>Taller de Liderazgo: </a:t>
          </a:r>
          <a:r>
            <a:rPr lang="es-CL" sz="1600" b="1" kern="1200" dirty="0" err="1" smtClean="0"/>
            <a:t>Fundacion</a:t>
          </a:r>
          <a:r>
            <a:rPr lang="es-CL" sz="1600" b="1" kern="1200" dirty="0" smtClean="0"/>
            <a:t> Semilla y </a:t>
          </a:r>
          <a:r>
            <a:rPr lang="es-CL" sz="1600" b="1" kern="1200" dirty="0" err="1" smtClean="0"/>
            <a:t>Consejerias</a:t>
          </a:r>
          <a:r>
            <a:rPr lang="es-CL" sz="1600" b="1" kern="1200" dirty="0" smtClean="0"/>
            <a:t> </a:t>
          </a:r>
          <a:endParaRPr lang="es-CL" sz="1600" b="1" kern="1200" dirty="0"/>
        </a:p>
      </dsp:txBody>
      <dsp:txXfrm>
        <a:off x="1096864" y="1680240"/>
        <a:ext cx="6533518" cy="840120"/>
      </dsp:txXfrm>
    </dsp:sp>
    <dsp:sp modelId="{91FEE8E1-2421-465F-9C92-78A7D0CA2315}">
      <dsp:nvSpPr>
        <dsp:cNvPr id="0" name=""/>
        <dsp:cNvSpPr/>
      </dsp:nvSpPr>
      <dsp:spPr>
        <a:xfrm>
          <a:off x="571789" y="1575225"/>
          <a:ext cx="1050150" cy="1050150"/>
        </a:xfrm>
        <a:prstGeom prst="ellipse">
          <a:avLst/>
        </a:prstGeom>
        <a:solidFill>
          <a:schemeClr val="lt1">
            <a:hueOff val="0"/>
            <a:satOff val="0"/>
            <a:lumOff val="0"/>
            <a:alphaOff val="0"/>
          </a:schemeClr>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B212DC91-74DB-45BE-9C55-B52BEAE6D908}">
      <dsp:nvSpPr>
        <dsp:cNvPr id="0" name=""/>
        <dsp:cNvSpPr/>
      </dsp:nvSpPr>
      <dsp:spPr>
        <a:xfrm>
          <a:off x="1096864" y="2940639"/>
          <a:ext cx="6533518" cy="840120"/>
        </a:xfrm>
        <a:prstGeom prst="rect">
          <a:avLst/>
        </a:prstGeom>
        <a:gradFill rotWithShape="0">
          <a:gsLst>
            <a:gs pos="0">
              <a:schemeClr val="accent4">
                <a:hueOff val="0"/>
                <a:satOff val="0"/>
                <a:lumOff val="0"/>
                <a:alphaOff val="0"/>
                <a:tint val="92000"/>
                <a:satMod val="170000"/>
              </a:schemeClr>
            </a:gs>
            <a:gs pos="15000">
              <a:schemeClr val="accent4">
                <a:hueOff val="0"/>
                <a:satOff val="0"/>
                <a:lumOff val="0"/>
                <a:alphaOff val="0"/>
                <a:tint val="92000"/>
                <a:shade val="99000"/>
                <a:satMod val="170000"/>
              </a:schemeClr>
            </a:gs>
            <a:gs pos="62000">
              <a:schemeClr val="accent4">
                <a:hueOff val="0"/>
                <a:satOff val="0"/>
                <a:lumOff val="0"/>
                <a:alphaOff val="0"/>
                <a:tint val="96000"/>
                <a:shade val="80000"/>
                <a:satMod val="170000"/>
              </a:schemeClr>
            </a:gs>
            <a:gs pos="97000">
              <a:schemeClr val="accent4">
                <a:hueOff val="0"/>
                <a:satOff val="0"/>
                <a:lumOff val="0"/>
                <a:alphaOff val="0"/>
                <a:tint val="98000"/>
                <a:shade val="63000"/>
                <a:satMod val="170000"/>
              </a:schemeClr>
            </a:gs>
            <a:gs pos="100000">
              <a:schemeClr val="accent4">
                <a:hueOff val="0"/>
                <a:satOff val="0"/>
                <a:lumOff val="0"/>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accent4">
              <a:hueOff val="0"/>
              <a:satOff val="0"/>
              <a:lumOff val="0"/>
              <a:alphaOff val="0"/>
              <a:shade val="8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666845" tIns="50800" rIns="50800" bIns="50800" numCol="1" spcCol="1270" anchor="t" anchorCtr="0">
          <a:noAutofit/>
        </a:bodyPr>
        <a:lstStyle/>
        <a:p>
          <a:pPr lvl="0" algn="l" defTabSz="889000">
            <a:lnSpc>
              <a:spcPct val="90000"/>
            </a:lnSpc>
            <a:spcBef>
              <a:spcPct val="0"/>
            </a:spcBef>
            <a:spcAft>
              <a:spcPct val="35000"/>
            </a:spcAft>
          </a:pPr>
          <a:r>
            <a:rPr lang="es-CL" sz="2000" kern="1200" dirty="0" smtClean="0"/>
            <a:t>Sistemas de BECAS Universidad, JUNAEB, Convenio USS </a:t>
          </a:r>
          <a:endParaRPr lang="es-CL" sz="2000" kern="1200" dirty="0"/>
        </a:p>
        <a:p>
          <a:pPr marL="285750" lvl="1" indent="-285750" algn="l" defTabSz="1600200">
            <a:lnSpc>
              <a:spcPct val="90000"/>
            </a:lnSpc>
            <a:spcBef>
              <a:spcPct val="0"/>
            </a:spcBef>
            <a:spcAft>
              <a:spcPct val="15000"/>
            </a:spcAft>
            <a:buChar char="••"/>
          </a:pPr>
          <a:endParaRPr lang="es-CL" sz="3600" kern="1200" dirty="0"/>
        </a:p>
      </dsp:txBody>
      <dsp:txXfrm>
        <a:off x="1096864" y="2940639"/>
        <a:ext cx="6533518" cy="840120"/>
      </dsp:txXfrm>
    </dsp:sp>
    <dsp:sp modelId="{F96C995D-A822-485A-B732-D7357443C5A4}">
      <dsp:nvSpPr>
        <dsp:cNvPr id="0" name=""/>
        <dsp:cNvSpPr/>
      </dsp:nvSpPr>
      <dsp:spPr>
        <a:xfrm>
          <a:off x="571789" y="2835624"/>
          <a:ext cx="1050150" cy="1050150"/>
        </a:xfrm>
        <a:prstGeom prst="ellipse">
          <a:avLst/>
        </a:prstGeom>
        <a:solidFill>
          <a:schemeClr val="lt1">
            <a:hueOff val="0"/>
            <a:satOff val="0"/>
            <a:lumOff val="0"/>
            <a:alphaOff val="0"/>
          </a:scheme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5A538BD9-794C-4224-9D37-A75E36DF5D65}">
      <dsp:nvSpPr>
        <dsp:cNvPr id="0" name=""/>
        <dsp:cNvSpPr/>
      </dsp:nvSpPr>
      <dsp:spPr>
        <a:xfrm>
          <a:off x="615204" y="4201038"/>
          <a:ext cx="7015179" cy="840120"/>
        </a:xfrm>
        <a:prstGeom prst="rect">
          <a:avLst/>
        </a:prstGeom>
        <a:gradFill rotWithShape="0">
          <a:gsLst>
            <a:gs pos="0">
              <a:schemeClr val="accent5">
                <a:hueOff val="0"/>
                <a:satOff val="0"/>
                <a:lumOff val="0"/>
                <a:alphaOff val="0"/>
                <a:tint val="92000"/>
                <a:satMod val="170000"/>
              </a:schemeClr>
            </a:gs>
            <a:gs pos="15000">
              <a:schemeClr val="accent5">
                <a:hueOff val="0"/>
                <a:satOff val="0"/>
                <a:lumOff val="0"/>
                <a:alphaOff val="0"/>
                <a:tint val="92000"/>
                <a:shade val="99000"/>
                <a:satMod val="170000"/>
              </a:schemeClr>
            </a:gs>
            <a:gs pos="62000">
              <a:schemeClr val="accent5">
                <a:hueOff val="0"/>
                <a:satOff val="0"/>
                <a:lumOff val="0"/>
                <a:alphaOff val="0"/>
                <a:tint val="96000"/>
                <a:shade val="80000"/>
                <a:satMod val="170000"/>
              </a:schemeClr>
            </a:gs>
            <a:gs pos="97000">
              <a:schemeClr val="accent5">
                <a:hueOff val="0"/>
                <a:satOff val="0"/>
                <a:lumOff val="0"/>
                <a:alphaOff val="0"/>
                <a:tint val="98000"/>
                <a:shade val="63000"/>
                <a:satMod val="170000"/>
              </a:schemeClr>
            </a:gs>
            <a:gs pos="100000">
              <a:schemeClr val="accent5">
                <a:hueOff val="0"/>
                <a:satOff val="0"/>
                <a:lumOff val="0"/>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accent5">
              <a:hueOff val="0"/>
              <a:satOff val="0"/>
              <a:lumOff val="0"/>
              <a:alphaOff val="0"/>
              <a:shade val="8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666845" tIns="48260" rIns="48260" bIns="4826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s-CL" sz="1900" kern="1200" dirty="0" smtClean="0"/>
            <a:t> Apoyo a Jefaturas , vida escolar  y Fortalecimiento Profesor Jefe </a:t>
          </a:r>
        </a:p>
        <a:p>
          <a:pPr lvl="0" algn="l" defTabSz="1066800">
            <a:lnSpc>
              <a:spcPct val="90000"/>
            </a:lnSpc>
            <a:spcBef>
              <a:spcPct val="0"/>
            </a:spcBef>
            <a:spcAft>
              <a:spcPct val="35000"/>
            </a:spcAft>
          </a:pPr>
          <a:endParaRPr lang="es-CL" sz="1900" kern="1200" dirty="0"/>
        </a:p>
      </dsp:txBody>
      <dsp:txXfrm>
        <a:off x="615204" y="4201038"/>
        <a:ext cx="7015179" cy="840120"/>
      </dsp:txXfrm>
    </dsp:sp>
    <dsp:sp modelId="{BC00250F-514A-47FD-A518-CF3D1879FBE2}">
      <dsp:nvSpPr>
        <dsp:cNvPr id="0" name=""/>
        <dsp:cNvSpPr/>
      </dsp:nvSpPr>
      <dsp:spPr>
        <a:xfrm>
          <a:off x="90128" y="4096023"/>
          <a:ext cx="1050150" cy="1050150"/>
        </a:xfrm>
        <a:prstGeom prst="ellipse">
          <a:avLst/>
        </a:prstGeom>
        <a:solidFill>
          <a:schemeClr val="lt1">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D31BF6-88FA-4E67-A20B-F584E5B058B5}">
      <dsp:nvSpPr>
        <dsp:cNvPr id="0" name=""/>
        <dsp:cNvSpPr/>
      </dsp:nvSpPr>
      <dsp:spPr>
        <a:xfrm>
          <a:off x="3300654" y="2056745"/>
          <a:ext cx="2837729" cy="2906840"/>
        </a:xfrm>
        <a:prstGeom prst="gear9">
          <a:avLst/>
        </a:prstGeom>
        <a:gradFill rotWithShape="0">
          <a:gsLst>
            <a:gs pos="0">
              <a:schemeClr val="accent2">
                <a:hueOff val="0"/>
                <a:satOff val="0"/>
                <a:lumOff val="0"/>
                <a:alphaOff val="0"/>
                <a:tint val="92000"/>
                <a:satMod val="170000"/>
              </a:schemeClr>
            </a:gs>
            <a:gs pos="15000">
              <a:schemeClr val="accent2">
                <a:hueOff val="0"/>
                <a:satOff val="0"/>
                <a:lumOff val="0"/>
                <a:alphaOff val="0"/>
                <a:tint val="92000"/>
                <a:shade val="99000"/>
                <a:satMod val="170000"/>
              </a:schemeClr>
            </a:gs>
            <a:gs pos="62000">
              <a:schemeClr val="accent2">
                <a:hueOff val="0"/>
                <a:satOff val="0"/>
                <a:lumOff val="0"/>
                <a:alphaOff val="0"/>
                <a:tint val="96000"/>
                <a:shade val="80000"/>
                <a:satMod val="170000"/>
              </a:schemeClr>
            </a:gs>
            <a:gs pos="97000">
              <a:schemeClr val="accent2">
                <a:hueOff val="0"/>
                <a:satOff val="0"/>
                <a:lumOff val="0"/>
                <a:alphaOff val="0"/>
                <a:tint val="98000"/>
                <a:shade val="63000"/>
                <a:satMod val="170000"/>
              </a:schemeClr>
            </a:gs>
            <a:gs pos="100000">
              <a:schemeClr val="accent2">
                <a:hueOff val="0"/>
                <a:satOff val="0"/>
                <a:lumOff val="0"/>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accent2">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CL" sz="1400" b="1" kern="1200" dirty="0" smtClean="0"/>
            <a:t>Acompañamiento a casos complejos: Abusos, VIF, Depresiones, </a:t>
          </a:r>
        </a:p>
        <a:p>
          <a:pPr lvl="0" algn="ctr" defTabSz="622300">
            <a:lnSpc>
              <a:spcPct val="90000"/>
            </a:lnSpc>
            <a:spcBef>
              <a:spcPct val="0"/>
            </a:spcBef>
            <a:spcAft>
              <a:spcPct val="35000"/>
            </a:spcAft>
          </a:pPr>
          <a:r>
            <a:rPr lang="es-CL" sz="1400" b="1" kern="1200" dirty="0" smtClean="0"/>
            <a:t>Derivaciones  </a:t>
          </a:r>
          <a:endParaRPr lang="es-CL" sz="1400" b="1" kern="1200" dirty="0"/>
        </a:p>
      </dsp:txBody>
      <dsp:txXfrm>
        <a:off x="3871164" y="2733067"/>
        <a:ext cx="1696709" cy="1503057"/>
      </dsp:txXfrm>
    </dsp:sp>
    <dsp:sp modelId="{14D6A38E-4C84-4390-9DF5-66FBA70FE37F}">
      <dsp:nvSpPr>
        <dsp:cNvPr id="0" name=""/>
        <dsp:cNvSpPr/>
      </dsp:nvSpPr>
      <dsp:spPr>
        <a:xfrm>
          <a:off x="1391825" y="1527936"/>
          <a:ext cx="2333607" cy="1937281"/>
        </a:xfrm>
        <a:prstGeom prst="gear6">
          <a:avLst/>
        </a:prstGeom>
        <a:gradFill rotWithShape="0">
          <a:gsLst>
            <a:gs pos="0">
              <a:schemeClr val="accent3">
                <a:hueOff val="0"/>
                <a:satOff val="0"/>
                <a:lumOff val="0"/>
                <a:alphaOff val="0"/>
                <a:tint val="92000"/>
                <a:satMod val="170000"/>
              </a:schemeClr>
            </a:gs>
            <a:gs pos="15000">
              <a:schemeClr val="accent3">
                <a:hueOff val="0"/>
                <a:satOff val="0"/>
                <a:lumOff val="0"/>
                <a:alphaOff val="0"/>
                <a:tint val="92000"/>
                <a:shade val="99000"/>
                <a:satMod val="170000"/>
              </a:schemeClr>
            </a:gs>
            <a:gs pos="62000">
              <a:schemeClr val="accent3">
                <a:hueOff val="0"/>
                <a:satOff val="0"/>
                <a:lumOff val="0"/>
                <a:alphaOff val="0"/>
                <a:tint val="96000"/>
                <a:shade val="80000"/>
                <a:satMod val="170000"/>
              </a:schemeClr>
            </a:gs>
            <a:gs pos="97000">
              <a:schemeClr val="accent3">
                <a:hueOff val="0"/>
                <a:satOff val="0"/>
                <a:lumOff val="0"/>
                <a:alphaOff val="0"/>
                <a:tint val="98000"/>
                <a:shade val="63000"/>
                <a:satMod val="170000"/>
              </a:schemeClr>
            </a:gs>
            <a:gs pos="100000">
              <a:schemeClr val="accent3">
                <a:hueOff val="0"/>
                <a:satOff val="0"/>
                <a:lumOff val="0"/>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accent3">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CL" sz="1400" b="1" kern="1200" dirty="0" smtClean="0"/>
            <a:t>Prevención consumo de Drogas </a:t>
          </a:r>
          <a:endParaRPr lang="es-CL" sz="1400" b="1" kern="1200" dirty="0"/>
        </a:p>
      </dsp:txBody>
      <dsp:txXfrm>
        <a:off x="1937152" y="2018600"/>
        <a:ext cx="1242953" cy="955953"/>
      </dsp:txXfrm>
    </dsp:sp>
    <dsp:sp modelId="{FEB3F68F-CE52-4D94-9B79-0DA17E19967A}">
      <dsp:nvSpPr>
        <dsp:cNvPr id="0" name=""/>
        <dsp:cNvSpPr/>
      </dsp:nvSpPr>
      <dsp:spPr>
        <a:xfrm rot="20700000">
          <a:off x="2897249" y="165076"/>
          <a:ext cx="1925228" cy="1925228"/>
        </a:xfrm>
        <a:prstGeom prst="gear6">
          <a:avLst/>
        </a:prstGeom>
        <a:gradFill rotWithShape="0">
          <a:gsLst>
            <a:gs pos="0">
              <a:schemeClr val="accent4">
                <a:hueOff val="0"/>
                <a:satOff val="0"/>
                <a:lumOff val="0"/>
                <a:alphaOff val="0"/>
                <a:tint val="92000"/>
                <a:satMod val="170000"/>
              </a:schemeClr>
            </a:gs>
            <a:gs pos="15000">
              <a:schemeClr val="accent4">
                <a:hueOff val="0"/>
                <a:satOff val="0"/>
                <a:lumOff val="0"/>
                <a:alphaOff val="0"/>
                <a:tint val="92000"/>
                <a:shade val="99000"/>
                <a:satMod val="170000"/>
              </a:schemeClr>
            </a:gs>
            <a:gs pos="62000">
              <a:schemeClr val="accent4">
                <a:hueOff val="0"/>
                <a:satOff val="0"/>
                <a:lumOff val="0"/>
                <a:alphaOff val="0"/>
                <a:tint val="96000"/>
                <a:shade val="80000"/>
                <a:satMod val="170000"/>
              </a:schemeClr>
            </a:gs>
            <a:gs pos="97000">
              <a:schemeClr val="accent4">
                <a:hueOff val="0"/>
                <a:satOff val="0"/>
                <a:lumOff val="0"/>
                <a:alphaOff val="0"/>
                <a:tint val="98000"/>
                <a:shade val="63000"/>
                <a:satMod val="170000"/>
              </a:schemeClr>
            </a:gs>
            <a:gs pos="100000">
              <a:schemeClr val="accent4">
                <a:hueOff val="0"/>
                <a:satOff val="0"/>
                <a:lumOff val="0"/>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accent4">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CL" sz="1400" b="1" kern="1200" dirty="0" smtClean="0"/>
            <a:t>Taller de Afectividad y Sexualidad</a:t>
          </a:r>
          <a:endParaRPr lang="es-CL" sz="1400" b="1" kern="1200" dirty="0"/>
        </a:p>
      </dsp:txBody>
      <dsp:txXfrm rot="-20700000">
        <a:off x="3319508" y="587335"/>
        <a:ext cx="1080710" cy="1080710"/>
      </dsp:txXfrm>
    </dsp:sp>
    <dsp:sp modelId="{649CEB70-41E5-4C64-A404-72B415ECBE61}">
      <dsp:nvSpPr>
        <dsp:cNvPr id="0" name=""/>
        <dsp:cNvSpPr/>
      </dsp:nvSpPr>
      <dsp:spPr>
        <a:xfrm>
          <a:off x="3168844" y="1747041"/>
          <a:ext cx="3458273" cy="3458273"/>
        </a:xfrm>
        <a:prstGeom prst="circularArrow">
          <a:avLst>
            <a:gd name="adj1" fmla="val 4687"/>
            <a:gd name="adj2" fmla="val 299029"/>
            <a:gd name="adj3" fmla="val 2531000"/>
            <a:gd name="adj4" fmla="val 15829683"/>
            <a:gd name="adj5" fmla="val 5469"/>
          </a:avLst>
        </a:prstGeom>
        <a:gradFill rotWithShape="0">
          <a:gsLst>
            <a:gs pos="0">
              <a:schemeClr val="accent2">
                <a:hueOff val="0"/>
                <a:satOff val="0"/>
                <a:lumOff val="0"/>
                <a:alphaOff val="0"/>
                <a:tint val="92000"/>
                <a:satMod val="170000"/>
              </a:schemeClr>
            </a:gs>
            <a:gs pos="15000">
              <a:schemeClr val="accent2">
                <a:hueOff val="0"/>
                <a:satOff val="0"/>
                <a:lumOff val="0"/>
                <a:alphaOff val="0"/>
                <a:tint val="92000"/>
                <a:shade val="99000"/>
                <a:satMod val="170000"/>
              </a:schemeClr>
            </a:gs>
            <a:gs pos="62000">
              <a:schemeClr val="accent2">
                <a:hueOff val="0"/>
                <a:satOff val="0"/>
                <a:lumOff val="0"/>
                <a:alphaOff val="0"/>
                <a:tint val="96000"/>
                <a:shade val="80000"/>
                <a:satMod val="170000"/>
              </a:schemeClr>
            </a:gs>
            <a:gs pos="97000">
              <a:schemeClr val="accent2">
                <a:hueOff val="0"/>
                <a:satOff val="0"/>
                <a:lumOff val="0"/>
                <a:alphaOff val="0"/>
                <a:tint val="98000"/>
                <a:shade val="63000"/>
                <a:satMod val="170000"/>
              </a:schemeClr>
            </a:gs>
            <a:gs pos="100000">
              <a:schemeClr val="accent2">
                <a:hueOff val="0"/>
                <a:satOff val="0"/>
                <a:lumOff val="0"/>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accent2">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sp>
    <dsp:sp modelId="{890458C5-0A4B-4E2F-ADE3-C363E813AE77}">
      <dsp:nvSpPr>
        <dsp:cNvPr id="0" name=""/>
        <dsp:cNvSpPr/>
      </dsp:nvSpPr>
      <dsp:spPr>
        <a:xfrm>
          <a:off x="1448704" y="1082830"/>
          <a:ext cx="2512651" cy="2512651"/>
        </a:xfrm>
        <a:prstGeom prst="leftCircularArrow">
          <a:avLst>
            <a:gd name="adj1" fmla="val 6452"/>
            <a:gd name="adj2" fmla="val 429999"/>
            <a:gd name="adj3" fmla="val 10489124"/>
            <a:gd name="adj4" fmla="val 14837806"/>
            <a:gd name="adj5" fmla="val 7527"/>
          </a:avLst>
        </a:prstGeom>
        <a:gradFill rotWithShape="0">
          <a:gsLst>
            <a:gs pos="0">
              <a:schemeClr val="accent3">
                <a:hueOff val="0"/>
                <a:satOff val="0"/>
                <a:lumOff val="0"/>
                <a:alphaOff val="0"/>
                <a:tint val="92000"/>
                <a:satMod val="170000"/>
              </a:schemeClr>
            </a:gs>
            <a:gs pos="15000">
              <a:schemeClr val="accent3">
                <a:hueOff val="0"/>
                <a:satOff val="0"/>
                <a:lumOff val="0"/>
                <a:alphaOff val="0"/>
                <a:tint val="92000"/>
                <a:shade val="99000"/>
                <a:satMod val="170000"/>
              </a:schemeClr>
            </a:gs>
            <a:gs pos="62000">
              <a:schemeClr val="accent3">
                <a:hueOff val="0"/>
                <a:satOff val="0"/>
                <a:lumOff val="0"/>
                <a:alphaOff val="0"/>
                <a:tint val="96000"/>
                <a:shade val="80000"/>
                <a:satMod val="170000"/>
              </a:schemeClr>
            </a:gs>
            <a:gs pos="97000">
              <a:schemeClr val="accent3">
                <a:hueOff val="0"/>
                <a:satOff val="0"/>
                <a:lumOff val="0"/>
                <a:alphaOff val="0"/>
                <a:tint val="98000"/>
                <a:shade val="63000"/>
                <a:satMod val="170000"/>
              </a:schemeClr>
            </a:gs>
            <a:gs pos="100000">
              <a:schemeClr val="accent3">
                <a:hueOff val="0"/>
                <a:satOff val="0"/>
                <a:lumOff val="0"/>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accent3">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sp>
    <dsp:sp modelId="{35DE80F9-D5E9-4DB4-86EB-D83AB36171ED}">
      <dsp:nvSpPr>
        <dsp:cNvPr id="0" name=""/>
        <dsp:cNvSpPr/>
      </dsp:nvSpPr>
      <dsp:spPr>
        <a:xfrm>
          <a:off x="2451924" y="-259702"/>
          <a:ext cx="2709144" cy="2709144"/>
        </a:xfrm>
        <a:prstGeom prst="circularArrow">
          <a:avLst>
            <a:gd name="adj1" fmla="val 5984"/>
            <a:gd name="adj2" fmla="val 394124"/>
            <a:gd name="adj3" fmla="val 13313824"/>
            <a:gd name="adj4" fmla="val 10508221"/>
            <a:gd name="adj5" fmla="val 6981"/>
          </a:avLst>
        </a:prstGeom>
        <a:gradFill rotWithShape="0">
          <a:gsLst>
            <a:gs pos="0">
              <a:schemeClr val="accent4">
                <a:hueOff val="0"/>
                <a:satOff val="0"/>
                <a:lumOff val="0"/>
                <a:alphaOff val="0"/>
                <a:tint val="92000"/>
                <a:satMod val="170000"/>
              </a:schemeClr>
            </a:gs>
            <a:gs pos="15000">
              <a:schemeClr val="accent4">
                <a:hueOff val="0"/>
                <a:satOff val="0"/>
                <a:lumOff val="0"/>
                <a:alphaOff val="0"/>
                <a:tint val="92000"/>
                <a:shade val="99000"/>
                <a:satMod val="170000"/>
              </a:schemeClr>
            </a:gs>
            <a:gs pos="62000">
              <a:schemeClr val="accent4">
                <a:hueOff val="0"/>
                <a:satOff val="0"/>
                <a:lumOff val="0"/>
                <a:alphaOff val="0"/>
                <a:tint val="96000"/>
                <a:shade val="80000"/>
                <a:satMod val="170000"/>
              </a:schemeClr>
            </a:gs>
            <a:gs pos="97000">
              <a:schemeClr val="accent4">
                <a:hueOff val="0"/>
                <a:satOff val="0"/>
                <a:lumOff val="0"/>
                <a:alphaOff val="0"/>
                <a:tint val="98000"/>
                <a:shade val="63000"/>
                <a:satMod val="170000"/>
              </a:schemeClr>
            </a:gs>
            <a:gs pos="100000">
              <a:schemeClr val="accent4">
                <a:hueOff val="0"/>
                <a:satOff val="0"/>
                <a:lumOff val="0"/>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accent4">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11D561-24D5-4F90-AEB8-B225955B5E56}">
      <dsp:nvSpPr>
        <dsp:cNvPr id="0" name=""/>
        <dsp:cNvSpPr/>
      </dsp:nvSpPr>
      <dsp:spPr>
        <a:xfrm rot="10800000">
          <a:off x="1519403" y="214"/>
          <a:ext cx="5394200" cy="642856"/>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3482" tIns="60960" rIns="113792" bIns="60960" numCol="1" spcCol="1270" anchor="ctr" anchorCtr="0">
          <a:noAutofit/>
        </a:bodyPr>
        <a:lstStyle/>
        <a:p>
          <a:pPr lvl="0" algn="ctr" defTabSz="711200">
            <a:lnSpc>
              <a:spcPct val="90000"/>
            </a:lnSpc>
            <a:spcBef>
              <a:spcPct val="0"/>
            </a:spcBef>
            <a:spcAft>
              <a:spcPct val="35000"/>
            </a:spcAft>
          </a:pPr>
          <a:r>
            <a:rPr lang="es-CL" sz="1600" kern="1200" dirty="0" smtClean="0"/>
            <a:t>	PROFAMILIA</a:t>
          </a:r>
          <a:endParaRPr lang="es-CL" sz="1600" kern="1200" dirty="0"/>
        </a:p>
      </dsp:txBody>
      <dsp:txXfrm rot="10800000">
        <a:off x="1680117" y="214"/>
        <a:ext cx="5233486" cy="642856"/>
      </dsp:txXfrm>
    </dsp:sp>
    <dsp:sp modelId="{ADE33116-A450-4D91-9C7F-EB9FABD8093B}">
      <dsp:nvSpPr>
        <dsp:cNvPr id="0" name=""/>
        <dsp:cNvSpPr/>
      </dsp:nvSpPr>
      <dsp:spPr>
        <a:xfrm>
          <a:off x="1197975" y="214"/>
          <a:ext cx="642856" cy="642856"/>
        </a:xfrm>
        <a:prstGeom prst="ellipse">
          <a:avLst/>
        </a:prstGeom>
        <a:solidFill>
          <a:schemeClr val="accent2">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0028162-2B94-49D2-9C60-6AF57D94F1AC}">
      <dsp:nvSpPr>
        <dsp:cNvPr id="0" name=""/>
        <dsp:cNvSpPr/>
      </dsp:nvSpPr>
      <dsp:spPr>
        <a:xfrm rot="10800000">
          <a:off x="1519403" y="834968"/>
          <a:ext cx="5394200" cy="642856"/>
        </a:xfrm>
        <a:prstGeom prst="homePlat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3482" tIns="60960" rIns="113792" bIns="60960" numCol="1" spcCol="1270" anchor="ctr" anchorCtr="0">
          <a:noAutofit/>
        </a:bodyPr>
        <a:lstStyle/>
        <a:p>
          <a:pPr lvl="0" algn="ctr" defTabSz="711200">
            <a:lnSpc>
              <a:spcPct val="90000"/>
            </a:lnSpc>
            <a:spcBef>
              <a:spcPct val="0"/>
            </a:spcBef>
            <a:spcAft>
              <a:spcPct val="35000"/>
            </a:spcAft>
          </a:pPr>
          <a:r>
            <a:rPr lang="es-CL" sz="1600" kern="1200" dirty="0" smtClean="0"/>
            <a:t>CONSULTORIOS COMUNA DE ORIGEN </a:t>
          </a:r>
        </a:p>
        <a:p>
          <a:pPr lvl="0" algn="ctr" defTabSz="711200">
            <a:lnSpc>
              <a:spcPct val="90000"/>
            </a:lnSpc>
            <a:spcBef>
              <a:spcPct val="0"/>
            </a:spcBef>
            <a:spcAft>
              <a:spcPct val="35000"/>
            </a:spcAft>
          </a:pPr>
          <a:endParaRPr lang="es-CL" sz="1600" kern="1200" dirty="0"/>
        </a:p>
      </dsp:txBody>
      <dsp:txXfrm rot="10800000">
        <a:off x="1680117" y="834968"/>
        <a:ext cx="5233486" cy="642856"/>
      </dsp:txXfrm>
    </dsp:sp>
    <dsp:sp modelId="{C504FB42-D49A-47E8-A6FF-F033F4B6EA5F}">
      <dsp:nvSpPr>
        <dsp:cNvPr id="0" name=""/>
        <dsp:cNvSpPr/>
      </dsp:nvSpPr>
      <dsp:spPr>
        <a:xfrm>
          <a:off x="1197975" y="834968"/>
          <a:ext cx="642856" cy="642856"/>
        </a:xfrm>
        <a:prstGeom prst="ellipse">
          <a:avLst/>
        </a:prstGeom>
        <a:solidFill>
          <a:schemeClr val="accent3">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A8D268D-072B-4D31-A2F8-B61E2B09E073}">
      <dsp:nvSpPr>
        <dsp:cNvPr id="0" name=""/>
        <dsp:cNvSpPr/>
      </dsp:nvSpPr>
      <dsp:spPr>
        <a:xfrm rot="10800000">
          <a:off x="1519403" y="1669722"/>
          <a:ext cx="5394200" cy="642856"/>
        </a:xfrm>
        <a:prstGeom prst="homePlat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3482" tIns="60960" rIns="113792" bIns="60960" numCol="1" spcCol="1270" anchor="ctr" anchorCtr="0">
          <a:noAutofit/>
        </a:bodyPr>
        <a:lstStyle/>
        <a:p>
          <a:pPr lvl="0" algn="ctr" defTabSz="711200">
            <a:lnSpc>
              <a:spcPct val="90000"/>
            </a:lnSpc>
            <a:spcBef>
              <a:spcPct val="0"/>
            </a:spcBef>
            <a:spcAft>
              <a:spcPct val="35000"/>
            </a:spcAft>
          </a:pPr>
          <a:r>
            <a:rPr lang="es-CL" sz="1600" kern="1200" dirty="0" smtClean="0"/>
            <a:t>P.E.S.</a:t>
          </a:r>
          <a:endParaRPr lang="es-CL" sz="1600" kern="1200" dirty="0"/>
        </a:p>
      </dsp:txBody>
      <dsp:txXfrm rot="10800000">
        <a:off x="1680117" y="1669722"/>
        <a:ext cx="5233486" cy="642856"/>
      </dsp:txXfrm>
    </dsp:sp>
    <dsp:sp modelId="{68E89474-7632-4622-908C-58D52793152C}">
      <dsp:nvSpPr>
        <dsp:cNvPr id="0" name=""/>
        <dsp:cNvSpPr/>
      </dsp:nvSpPr>
      <dsp:spPr>
        <a:xfrm>
          <a:off x="1197975" y="1669722"/>
          <a:ext cx="642856" cy="642856"/>
        </a:xfrm>
        <a:prstGeom prst="ellipse">
          <a:avLst/>
        </a:prstGeom>
        <a:solidFill>
          <a:schemeClr val="accent4">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414BBAA-9DB6-4A13-B0EA-167B9A14727F}">
      <dsp:nvSpPr>
        <dsp:cNvPr id="0" name=""/>
        <dsp:cNvSpPr/>
      </dsp:nvSpPr>
      <dsp:spPr>
        <a:xfrm rot="10800000">
          <a:off x="1519403" y="2504476"/>
          <a:ext cx="5394200" cy="642856"/>
        </a:xfrm>
        <a:prstGeom prst="homePlat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3482" tIns="60960" rIns="113792" bIns="60960" numCol="1" spcCol="1270" anchor="ctr" anchorCtr="0">
          <a:noAutofit/>
        </a:bodyPr>
        <a:lstStyle/>
        <a:p>
          <a:pPr lvl="0" algn="ctr" defTabSz="711200">
            <a:lnSpc>
              <a:spcPct val="90000"/>
            </a:lnSpc>
            <a:spcBef>
              <a:spcPct val="0"/>
            </a:spcBef>
            <a:spcAft>
              <a:spcPct val="35000"/>
            </a:spcAft>
          </a:pPr>
          <a:r>
            <a:rPr lang="es-CL" sz="1600" kern="1200" dirty="0" smtClean="0"/>
            <a:t>BERATUNG</a:t>
          </a:r>
          <a:endParaRPr lang="es-CL" sz="1600" kern="1200" dirty="0"/>
        </a:p>
      </dsp:txBody>
      <dsp:txXfrm rot="10800000">
        <a:off x="1680117" y="2504476"/>
        <a:ext cx="5233486" cy="642856"/>
      </dsp:txXfrm>
    </dsp:sp>
    <dsp:sp modelId="{53957F46-255D-490F-81A3-C5BCD74BEAF6}">
      <dsp:nvSpPr>
        <dsp:cNvPr id="0" name=""/>
        <dsp:cNvSpPr/>
      </dsp:nvSpPr>
      <dsp:spPr>
        <a:xfrm>
          <a:off x="1197975" y="2504476"/>
          <a:ext cx="642856" cy="642856"/>
        </a:xfrm>
        <a:prstGeom prst="ellipse">
          <a:avLst/>
        </a:prstGeom>
        <a:solidFill>
          <a:schemeClr val="accent5">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50C4FBA-7BD4-4C60-959D-34B5F0FE5540}">
      <dsp:nvSpPr>
        <dsp:cNvPr id="0" name=""/>
        <dsp:cNvSpPr/>
      </dsp:nvSpPr>
      <dsp:spPr>
        <a:xfrm rot="10800000">
          <a:off x="1519403" y="3339230"/>
          <a:ext cx="5394200" cy="642856"/>
        </a:xfrm>
        <a:prstGeom prst="homePlate">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3482" tIns="60960" rIns="113792" bIns="60960" numCol="1" spcCol="1270" anchor="ctr" anchorCtr="0">
          <a:noAutofit/>
        </a:bodyPr>
        <a:lstStyle/>
        <a:p>
          <a:pPr lvl="0" algn="ctr" defTabSz="711200">
            <a:lnSpc>
              <a:spcPct val="90000"/>
            </a:lnSpc>
            <a:spcBef>
              <a:spcPct val="0"/>
            </a:spcBef>
            <a:spcAft>
              <a:spcPct val="35000"/>
            </a:spcAft>
          </a:pPr>
          <a:r>
            <a:rPr lang="es-CL" sz="1600" kern="1200" dirty="0" smtClean="0"/>
            <a:t>CENTRO DE ATENCION AMBULATORIA DE MUJERES</a:t>
          </a:r>
          <a:endParaRPr lang="es-CL" sz="1600" kern="1200" dirty="0"/>
        </a:p>
      </dsp:txBody>
      <dsp:txXfrm rot="10800000">
        <a:off x="1680117" y="3339230"/>
        <a:ext cx="5233486" cy="642856"/>
      </dsp:txXfrm>
    </dsp:sp>
    <dsp:sp modelId="{3370046D-1FC7-4E87-B900-35A853251AA1}">
      <dsp:nvSpPr>
        <dsp:cNvPr id="0" name=""/>
        <dsp:cNvSpPr/>
      </dsp:nvSpPr>
      <dsp:spPr>
        <a:xfrm>
          <a:off x="1197975" y="3339230"/>
          <a:ext cx="642856" cy="642856"/>
        </a:xfrm>
        <a:prstGeom prst="ellipse">
          <a:avLst/>
        </a:prstGeom>
        <a:solidFill>
          <a:schemeClr val="accent6">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F33445F-4ECE-4EEB-9DF2-4A58B5AB5ED8}">
      <dsp:nvSpPr>
        <dsp:cNvPr id="0" name=""/>
        <dsp:cNvSpPr/>
      </dsp:nvSpPr>
      <dsp:spPr>
        <a:xfrm rot="10800000">
          <a:off x="1519403" y="4173984"/>
          <a:ext cx="5394200" cy="642856"/>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3482" tIns="60960" rIns="113792" bIns="60960" numCol="1" spcCol="1270" anchor="ctr" anchorCtr="0">
          <a:noAutofit/>
        </a:bodyPr>
        <a:lstStyle/>
        <a:p>
          <a:pPr lvl="0" algn="ctr" defTabSz="711200">
            <a:lnSpc>
              <a:spcPct val="90000"/>
            </a:lnSpc>
            <a:spcBef>
              <a:spcPct val="0"/>
            </a:spcBef>
            <a:spcAft>
              <a:spcPct val="35000"/>
            </a:spcAft>
          </a:pPr>
          <a:r>
            <a:rPr lang="es-CL" sz="1600" kern="1200" dirty="0" smtClean="0"/>
            <a:t>FISCALIA Y TRIBUNALES DE FAMILIA </a:t>
          </a:r>
          <a:endParaRPr lang="es-CL" sz="1600" kern="1200" dirty="0"/>
        </a:p>
      </dsp:txBody>
      <dsp:txXfrm rot="10800000">
        <a:off x="1680117" y="4173984"/>
        <a:ext cx="5233486" cy="642856"/>
      </dsp:txXfrm>
    </dsp:sp>
    <dsp:sp modelId="{55A22661-E320-421F-94B5-86310A5E8737}">
      <dsp:nvSpPr>
        <dsp:cNvPr id="0" name=""/>
        <dsp:cNvSpPr/>
      </dsp:nvSpPr>
      <dsp:spPr>
        <a:xfrm>
          <a:off x="1197975" y="4173984"/>
          <a:ext cx="642856" cy="642856"/>
        </a:xfrm>
        <a:prstGeom prst="ellipse">
          <a:avLst/>
        </a:prstGeom>
        <a:solidFill>
          <a:schemeClr val="accent2">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5D19BC-4063-4A2D-982F-90B3283893B9}">
      <dsp:nvSpPr>
        <dsp:cNvPr id="0" name=""/>
        <dsp:cNvSpPr/>
      </dsp:nvSpPr>
      <dsp:spPr>
        <a:xfrm>
          <a:off x="1423550" y="2425"/>
          <a:ext cx="2593149" cy="1265447"/>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45720" rIns="68580" bIns="45720" numCol="1" spcCol="1270" anchor="ctr" anchorCtr="0">
          <a:noAutofit/>
        </a:bodyPr>
        <a:lstStyle/>
        <a:p>
          <a:pPr lvl="0" algn="ctr" defTabSz="1600200">
            <a:lnSpc>
              <a:spcPct val="90000"/>
            </a:lnSpc>
            <a:spcBef>
              <a:spcPct val="0"/>
            </a:spcBef>
            <a:spcAft>
              <a:spcPct val="35000"/>
            </a:spcAft>
          </a:pPr>
          <a:r>
            <a:rPr lang="es-ES" sz="3600" kern="1200" dirty="0" smtClean="0"/>
            <a:t>Protocolos de actuación</a:t>
          </a:r>
          <a:endParaRPr lang="es-ES" sz="3600" kern="1200" dirty="0"/>
        </a:p>
      </dsp:txBody>
      <dsp:txXfrm>
        <a:off x="1460614" y="39489"/>
        <a:ext cx="2519021" cy="1191319"/>
      </dsp:txXfrm>
    </dsp:sp>
    <dsp:sp modelId="{77502922-9E54-461D-BDF6-8E3EDE91FF68}">
      <dsp:nvSpPr>
        <dsp:cNvPr id="0" name=""/>
        <dsp:cNvSpPr/>
      </dsp:nvSpPr>
      <dsp:spPr>
        <a:xfrm>
          <a:off x="1682865" y="1267873"/>
          <a:ext cx="259314" cy="552429"/>
        </a:xfrm>
        <a:custGeom>
          <a:avLst/>
          <a:gdLst/>
          <a:ahLst/>
          <a:cxnLst/>
          <a:rect l="0" t="0" r="0" b="0"/>
          <a:pathLst>
            <a:path>
              <a:moveTo>
                <a:pt x="0" y="0"/>
              </a:moveTo>
              <a:lnTo>
                <a:pt x="0" y="552429"/>
              </a:lnTo>
              <a:lnTo>
                <a:pt x="259314" y="552429"/>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B16B10B-8350-483C-A939-454ADA2B384F}">
      <dsp:nvSpPr>
        <dsp:cNvPr id="0" name=""/>
        <dsp:cNvSpPr/>
      </dsp:nvSpPr>
      <dsp:spPr>
        <a:xfrm>
          <a:off x="1942180" y="1452016"/>
          <a:ext cx="2413968" cy="736573"/>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43180" rIns="64770" bIns="43180" numCol="1" spcCol="1270" anchor="ctr" anchorCtr="0">
          <a:noAutofit/>
        </a:bodyPr>
        <a:lstStyle/>
        <a:p>
          <a:pPr lvl="0" algn="ctr" defTabSz="1511300">
            <a:lnSpc>
              <a:spcPct val="90000"/>
            </a:lnSpc>
            <a:spcBef>
              <a:spcPct val="0"/>
            </a:spcBef>
            <a:spcAft>
              <a:spcPct val="35000"/>
            </a:spcAft>
          </a:pPr>
          <a:r>
            <a:rPr lang="es-ES" sz="3400" kern="1200" dirty="0" smtClean="0"/>
            <a:t>Detección</a:t>
          </a:r>
          <a:endParaRPr lang="es-ES" sz="3400" kern="1200" dirty="0"/>
        </a:p>
      </dsp:txBody>
      <dsp:txXfrm>
        <a:off x="1963753" y="1473589"/>
        <a:ext cx="2370822" cy="693427"/>
      </dsp:txXfrm>
    </dsp:sp>
    <dsp:sp modelId="{94BBA635-732C-4D42-96AB-5C9925451B7A}">
      <dsp:nvSpPr>
        <dsp:cNvPr id="0" name=""/>
        <dsp:cNvSpPr/>
      </dsp:nvSpPr>
      <dsp:spPr>
        <a:xfrm>
          <a:off x="1682865" y="1267873"/>
          <a:ext cx="259314" cy="1473146"/>
        </a:xfrm>
        <a:custGeom>
          <a:avLst/>
          <a:gdLst/>
          <a:ahLst/>
          <a:cxnLst/>
          <a:rect l="0" t="0" r="0" b="0"/>
          <a:pathLst>
            <a:path>
              <a:moveTo>
                <a:pt x="0" y="0"/>
              </a:moveTo>
              <a:lnTo>
                <a:pt x="0" y="1473146"/>
              </a:lnTo>
              <a:lnTo>
                <a:pt x="259314" y="147314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18174A2-4187-4992-9D15-9A582BEEA98D}">
      <dsp:nvSpPr>
        <dsp:cNvPr id="0" name=""/>
        <dsp:cNvSpPr/>
      </dsp:nvSpPr>
      <dsp:spPr>
        <a:xfrm>
          <a:off x="1942180" y="2372732"/>
          <a:ext cx="2413968" cy="736573"/>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43180" rIns="64770" bIns="43180" numCol="1" spcCol="1270" anchor="ctr" anchorCtr="0">
          <a:noAutofit/>
        </a:bodyPr>
        <a:lstStyle/>
        <a:p>
          <a:pPr lvl="0" algn="ctr" defTabSz="1511300">
            <a:lnSpc>
              <a:spcPct val="90000"/>
            </a:lnSpc>
            <a:spcBef>
              <a:spcPct val="0"/>
            </a:spcBef>
            <a:spcAft>
              <a:spcPct val="35000"/>
            </a:spcAft>
          </a:pPr>
          <a:r>
            <a:rPr lang="es-ES" sz="3400" kern="1200" dirty="0" smtClean="0"/>
            <a:t>Investigación</a:t>
          </a:r>
        </a:p>
      </dsp:txBody>
      <dsp:txXfrm>
        <a:off x="1963753" y="2394305"/>
        <a:ext cx="2370822" cy="693427"/>
      </dsp:txXfrm>
    </dsp:sp>
    <dsp:sp modelId="{6C82DE2E-6C59-47A7-91E5-EAA79ABDF6CD}">
      <dsp:nvSpPr>
        <dsp:cNvPr id="0" name=""/>
        <dsp:cNvSpPr/>
      </dsp:nvSpPr>
      <dsp:spPr>
        <a:xfrm>
          <a:off x="1682865" y="1267873"/>
          <a:ext cx="259314" cy="2393862"/>
        </a:xfrm>
        <a:custGeom>
          <a:avLst/>
          <a:gdLst/>
          <a:ahLst/>
          <a:cxnLst/>
          <a:rect l="0" t="0" r="0" b="0"/>
          <a:pathLst>
            <a:path>
              <a:moveTo>
                <a:pt x="0" y="0"/>
              </a:moveTo>
              <a:lnTo>
                <a:pt x="0" y="2393862"/>
              </a:lnTo>
              <a:lnTo>
                <a:pt x="259314" y="2393862"/>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19B7668-EB20-4CB9-8099-601D8F3FF358}">
      <dsp:nvSpPr>
        <dsp:cNvPr id="0" name=""/>
        <dsp:cNvSpPr/>
      </dsp:nvSpPr>
      <dsp:spPr>
        <a:xfrm>
          <a:off x="1942180" y="3293449"/>
          <a:ext cx="2413968" cy="736573"/>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43180" rIns="64770" bIns="43180" numCol="1" spcCol="1270" anchor="ctr" anchorCtr="0">
          <a:noAutofit/>
        </a:bodyPr>
        <a:lstStyle/>
        <a:p>
          <a:pPr lvl="0" algn="ctr" defTabSz="1511300">
            <a:lnSpc>
              <a:spcPct val="90000"/>
            </a:lnSpc>
            <a:spcBef>
              <a:spcPct val="0"/>
            </a:spcBef>
            <a:spcAft>
              <a:spcPct val="35000"/>
            </a:spcAft>
          </a:pPr>
          <a:r>
            <a:rPr lang="es-ES" sz="3400" kern="1200" dirty="0" smtClean="0"/>
            <a:t>Resolución </a:t>
          </a:r>
        </a:p>
      </dsp:txBody>
      <dsp:txXfrm>
        <a:off x="1963753" y="3315022"/>
        <a:ext cx="2370822" cy="693427"/>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1.xml.rels><?xml version="1.0" encoding="UTF-8" standalone="yes"?>
<Relationships xmlns="http://schemas.openxmlformats.org/package/2006/relationships"><Relationship Id="rId1" Type="http://schemas.openxmlformats.org/officeDocument/2006/relationships/image" Target="../media/image3.jpeg"/></Relationships>
</file>

<file path=ppt/drawings/_rels/drawing4.xml.rels><?xml version="1.0" encoding="UTF-8" standalone="yes"?>
<Relationships xmlns="http://schemas.openxmlformats.org/package/2006/relationships"><Relationship Id="rId1" Type="http://schemas.openxmlformats.org/officeDocument/2006/relationships/image" Target="../media/image67.png"/></Relationships>
</file>

<file path=ppt/drawings/_rels/drawing5.xml.rels><?xml version="1.0" encoding="UTF-8" standalone="yes"?>
<Relationships xmlns="http://schemas.openxmlformats.org/package/2006/relationships"><Relationship Id="rId1" Type="http://schemas.openxmlformats.org/officeDocument/2006/relationships/image" Target="../media/image68.png"/></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drawings/drawing1.xml><?xml version="1.0" encoding="utf-8"?>
<c:userShapes xmlns:c="http://schemas.openxmlformats.org/drawingml/2006/chart">
  <cdr:relSizeAnchor xmlns:cdr="http://schemas.openxmlformats.org/drawingml/2006/chartDrawing">
    <cdr:from>
      <cdr:x>0.01815</cdr:x>
      <cdr:y>0.02244</cdr:y>
    </cdr:from>
    <cdr:to>
      <cdr:x>0.12249</cdr:x>
      <cdr:y>0.18755</cdr:y>
    </cdr:to>
    <cdr:pic>
      <cdr:nvPicPr>
        <cdr:cNvPr id="2" name="4 Imagen"/>
        <cdr:cNvPicPr>
          <a:picLocks xmlns:a="http://schemas.openxmlformats.org/drawingml/2006/main" noChangeAspect="1"/>
        </cdr:cNvPicPr>
      </cdr:nvPicPr>
      <cdr:blipFill>
        <a:blip xmlns:a="http://schemas.openxmlformats.org/drawingml/2006/main" xmlns:r="http://schemas.openxmlformats.org/officeDocument/2006/relationships" r:embed="rId1" cstate="print">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166289" y="149693"/>
          <a:ext cx="955927" cy="1101114"/>
        </a:xfrm>
        <a:prstGeom xmlns:a="http://schemas.openxmlformats.org/drawingml/2006/main" prst="rect">
          <a:avLst/>
        </a:prstGeom>
      </cdr:spPr>
    </cdr:pic>
  </cdr:relSizeAnchor>
</c:userShapes>
</file>

<file path=ppt/drawings/drawing2.xml><?xml version="1.0" encoding="utf-8"?>
<c:userShapes xmlns:c="http://schemas.openxmlformats.org/drawingml/2006/chart">
  <cdr:relSizeAnchor xmlns:cdr="http://schemas.openxmlformats.org/drawingml/2006/chartDrawing">
    <cdr:from>
      <cdr:x>0.025</cdr:x>
      <cdr:y>0.03993</cdr:y>
    </cdr:from>
    <cdr:to>
      <cdr:x>0.96042</cdr:x>
      <cdr:y>0.16138</cdr:y>
    </cdr:to>
    <cdr:sp macro="" textlink="">
      <cdr:nvSpPr>
        <cdr:cNvPr id="2" name="1 CuadroTexto"/>
        <cdr:cNvSpPr txBox="1"/>
      </cdr:nvSpPr>
      <cdr:spPr>
        <a:xfrm xmlns:a="http://schemas.openxmlformats.org/drawingml/2006/main">
          <a:off x="135969" y="137872"/>
          <a:ext cx="5087521" cy="41934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s-CL" sz="1400" b="1" dirty="0">
              <a:solidFill>
                <a:schemeClr val="tx2"/>
              </a:solidFill>
              <a:latin typeface="Arial Narrow" panose="020B0606020202030204" pitchFamily="34" charset="0"/>
            </a:rPr>
            <a:t>PSU LENGUAJE </a:t>
          </a:r>
          <a:r>
            <a:rPr lang="es-CL" sz="1400" b="1" baseline="0" dirty="0">
              <a:solidFill>
                <a:schemeClr val="tx2"/>
              </a:solidFill>
              <a:latin typeface="Arial Narrow" panose="020B0606020202030204" pitchFamily="34" charset="0"/>
            </a:rPr>
            <a:t> Generación 2016, Admisión 2017</a:t>
          </a:r>
          <a:endParaRPr lang="es-CL" sz="1400" b="1" dirty="0">
            <a:solidFill>
              <a:schemeClr val="tx2"/>
            </a:solidFill>
            <a:latin typeface="Arial Narrow" panose="020B0606020202030204" pitchFamily="34" charset="0"/>
          </a:endParaRPr>
        </a:p>
        <a:p xmlns:a="http://schemas.openxmlformats.org/drawingml/2006/main">
          <a:pPr algn="ctr"/>
          <a:r>
            <a:rPr lang="es-CL" sz="1400" b="1" dirty="0">
              <a:solidFill>
                <a:schemeClr val="tx2"/>
              </a:solidFill>
              <a:latin typeface="Arial Narrow" panose="020B0606020202030204" pitchFamily="34" charset="0"/>
            </a:rPr>
            <a:t>Gráfica</a:t>
          </a:r>
          <a:r>
            <a:rPr lang="es-CL" sz="1400" b="1" baseline="0" dirty="0">
              <a:solidFill>
                <a:schemeClr val="tx2"/>
              </a:solidFill>
              <a:latin typeface="Arial Narrow" panose="020B0606020202030204" pitchFamily="34" charset="0"/>
            </a:rPr>
            <a:t> de frecuencia por tramos de puntajes obtenidos</a:t>
          </a:r>
          <a:endParaRPr lang="es-CL" sz="1400" b="1" dirty="0">
            <a:solidFill>
              <a:schemeClr val="tx2"/>
            </a:solidFill>
            <a:latin typeface="Arial Narrow" panose="020B0606020202030204" pitchFamily="34" charset="0"/>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0.025</cdr:x>
      <cdr:y>0.03993</cdr:y>
    </cdr:from>
    <cdr:to>
      <cdr:x>0.96042</cdr:x>
      <cdr:y>0.17287</cdr:y>
    </cdr:to>
    <cdr:sp macro="" textlink="">
      <cdr:nvSpPr>
        <cdr:cNvPr id="2" name="1 CuadroTexto"/>
        <cdr:cNvSpPr txBox="1"/>
      </cdr:nvSpPr>
      <cdr:spPr>
        <a:xfrm xmlns:a="http://schemas.openxmlformats.org/drawingml/2006/main">
          <a:off x="134303" y="143005"/>
          <a:ext cx="5025169" cy="47612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s-CL" sz="1100" b="1">
              <a:solidFill>
                <a:schemeClr val="tx2"/>
              </a:solidFill>
              <a:effectLst/>
              <a:latin typeface="+mn-lt"/>
              <a:ea typeface="+mn-ea"/>
              <a:cs typeface="+mn-cs"/>
            </a:rPr>
            <a:t>PSU MATEMÁTICA, </a:t>
          </a:r>
          <a:r>
            <a:rPr lang="es-CL" sz="1100" b="1" baseline="0">
              <a:solidFill>
                <a:schemeClr val="tx2"/>
              </a:solidFill>
              <a:effectLst/>
              <a:latin typeface="+mn-lt"/>
              <a:ea typeface="+mn-ea"/>
              <a:cs typeface="+mn-cs"/>
            </a:rPr>
            <a:t> Generación 2016, Admisión 2017</a:t>
          </a:r>
          <a:endParaRPr lang="es-CL">
            <a:solidFill>
              <a:schemeClr val="tx2"/>
            </a:solidFill>
            <a:effectLst/>
          </a:endParaRPr>
        </a:p>
        <a:p xmlns:a="http://schemas.openxmlformats.org/drawingml/2006/main">
          <a:pPr algn="ctr"/>
          <a:r>
            <a:rPr lang="es-CL" sz="1100" b="1">
              <a:solidFill>
                <a:schemeClr val="tx2"/>
              </a:solidFill>
              <a:effectLst/>
              <a:latin typeface="+mn-lt"/>
              <a:ea typeface="+mn-ea"/>
              <a:cs typeface="+mn-cs"/>
            </a:rPr>
            <a:t>Gráfica</a:t>
          </a:r>
          <a:r>
            <a:rPr lang="es-CL" sz="1100" b="1" baseline="0">
              <a:solidFill>
                <a:schemeClr val="tx2"/>
              </a:solidFill>
              <a:effectLst/>
              <a:latin typeface="+mn-lt"/>
              <a:ea typeface="+mn-ea"/>
              <a:cs typeface="+mn-cs"/>
            </a:rPr>
            <a:t> de frecuencia por tramos de puntajes obtenidos</a:t>
          </a:r>
          <a:endParaRPr lang="es-CL">
            <a:solidFill>
              <a:schemeClr val="tx2"/>
            </a:solidFill>
            <a:effectLst/>
          </a:endParaRPr>
        </a:p>
        <a:p xmlns:a="http://schemas.openxmlformats.org/drawingml/2006/main">
          <a:pPr algn="ctr"/>
          <a:endParaRPr lang="es-CL" sz="1100" b="1">
            <a:solidFill>
              <a:schemeClr val="tx2"/>
            </a:solidFill>
            <a:latin typeface="Arial Narrow" panose="020B0606020202030204" pitchFamily="34" charset="0"/>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cdr:x>
      <cdr:y>0</cdr:y>
    </cdr:from>
    <cdr:to>
      <cdr:x>1</cdr:x>
      <cdr:y>0.96895</cdr:y>
    </cdr:to>
    <cdr:pic>
      <cdr:nvPicPr>
        <cdr:cNvPr id="2" name="chart"/>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0" y="0"/>
          <a:ext cx="8892480" cy="5278425"/>
        </a:xfrm>
        <a:prstGeom xmlns:a="http://schemas.openxmlformats.org/drawingml/2006/main" prst="rect">
          <a:avLst/>
        </a:prstGeom>
      </cdr:spPr>
    </cdr:pic>
  </cdr:relSizeAnchor>
</c:userShapes>
</file>

<file path=ppt/drawings/drawing5.xml><?xml version="1.0" encoding="utf-8"?>
<c:userShapes xmlns:c="http://schemas.openxmlformats.org/drawingml/2006/chart">
  <cdr:relSizeAnchor xmlns:cdr="http://schemas.openxmlformats.org/drawingml/2006/chartDrawing">
    <cdr:from>
      <cdr:x>0</cdr:x>
      <cdr:y>0</cdr:y>
    </cdr:from>
    <cdr:to>
      <cdr:x>0.97966</cdr:x>
      <cdr:y>0.9881</cdr:y>
    </cdr:to>
    <cdr:pic>
      <cdr:nvPicPr>
        <cdr:cNvPr id="2" name="chart"/>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0" y="0"/>
          <a:ext cx="8535710" cy="5051748"/>
        </a:xfrm>
        <a:prstGeom xmlns:a="http://schemas.openxmlformats.org/drawingml/2006/main" prst="rect">
          <a:avLst/>
        </a:prstGeom>
      </cdr:spPr>
    </cdr:pic>
  </cdr:relSizeAnchor>
</c:userShapes>
</file>

<file path=ppt/drawings/drawing6.xml><?xml version="1.0" encoding="utf-8"?>
<c:userShapes xmlns:c="http://schemas.openxmlformats.org/drawingml/2006/chart">
  <cdr:relSizeAnchor xmlns:cdr="http://schemas.openxmlformats.org/drawingml/2006/chartDrawing">
    <cdr:from>
      <cdr:x>0.37981</cdr:x>
      <cdr:y>0.77299</cdr:y>
    </cdr:from>
    <cdr:to>
      <cdr:x>1</cdr:x>
      <cdr:y>1</cdr:y>
    </cdr:to>
    <cdr:sp macro="" textlink="">
      <cdr:nvSpPr>
        <cdr:cNvPr id="2" name="4 Rectángulo"/>
        <cdr:cNvSpPr/>
      </cdr:nvSpPr>
      <cdr:spPr>
        <a:xfrm xmlns:a="http://schemas.openxmlformats.org/drawingml/2006/main">
          <a:off x="3219128" y="3667992"/>
          <a:ext cx="5256584" cy="1077218"/>
        </a:xfrm>
        <a:prstGeom xmlns:a="http://schemas.openxmlformats.org/drawingml/2006/main" prst="rect">
          <a:avLst/>
        </a:prstGeom>
        <a:solidFill xmlns:a="http://schemas.openxmlformats.org/drawingml/2006/main">
          <a:srgbClr val="00B0F0"/>
        </a:solidFill>
      </cdr:spPr>
      <cdr:txBody>
        <a:bodyPr xmlns:a="http://schemas.openxmlformats.org/drawingml/2006/main" wrap="square">
          <a:spAutoFit/>
        </a:bodyPr>
        <a:lstStyle xmlns:a="http://schemas.openxmlformats.org/drawingml/2006/main">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lvl="0"/>
          <a:r>
            <a:rPr lang="es-CL" sz="1600" b="1" dirty="0">
              <a:solidFill>
                <a:prstClr val="black"/>
              </a:solidFill>
            </a:rPr>
            <a:t>Temas recurrentes de consejería: </a:t>
          </a:r>
          <a:r>
            <a:rPr lang="es-ES_tradnl" sz="1600" dirty="0">
              <a:solidFill>
                <a:prstClr val="black"/>
              </a:solidFill>
            </a:rPr>
            <a:t>Sexualidad  y prevención de ITS, prevención del embarazo, control de peso/alimentación saludable, problemas de identidad, </a:t>
          </a:r>
        </a:p>
        <a:p xmlns:a="http://schemas.openxmlformats.org/drawingml/2006/main">
          <a:pPr lvl="0"/>
          <a:r>
            <a:rPr lang="es-ES_tradnl" sz="1600" dirty="0">
              <a:solidFill>
                <a:prstClr val="black"/>
              </a:solidFill>
            </a:rPr>
            <a:t>trastornos del sueño y alimentación</a:t>
          </a:r>
          <a:endParaRPr lang="es-CL" sz="1600" dirty="0">
            <a:solidFill>
              <a:prstClr val="black"/>
            </a:solid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3013075" cy="465138"/>
          </a:xfrm>
          <a:prstGeom prst="rect">
            <a:avLst/>
          </a:prstGeom>
        </p:spPr>
        <p:txBody>
          <a:bodyPr vert="horz" lIns="91440" tIns="45720" rIns="91440" bIns="45720" rtlCol="0"/>
          <a:lstStyle>
            <a:lvl1pPr algn="l">
              <a:defRPr sz="1200"/>
            </a:lvl1pPr>
          </a:lstStyle>
          <a:p>
            <a:endParaRPr lang="es-CL"/>
          </a:p>
        </p:txBody>
      </p:sp>
      <p:sp>
        <p:nvSpPr>
          <p:cNvPr id="3" name="2 Marcador de fecha"/>
          <p:cNvSpPr>
            <a:spLocks noGrp="1"/>
          </p:cNvSpPr>
          <p:nvPr>
            <p:ph type="dt" sz="quarter" idx="1"/>
          </p:nvPr>
        </p:nvSpPr>
        <p:spPr>
          <a:xfrm>
            <a:off x="3940175" y="0"/>
            <a:ext cx="3013075" cy="465138"/>
          </a:xfrm>
          <a:prstGeom prst="rect">
            <a:avLst/>
          </a:prstGeom>
        </p:spPr>
        <p:txBody>
          <a:bodyPr vert="horz" lIns="91440" tIns="45720" rIns="91440" bIns="45720" rtlCol="0"/>
          <a:lstStyle>
            <a:lvl1pPr algn="r">
              <a:defRPr sz="1200"/>
            </a:lvl1pPr>
          </a:lstStyle>
          <a:p>
            <a:fld id="{D253A4FB-244D-43B3-B46C-4E6AED859D68}" type="datetimeFigureOut">
              <a:rPr lang="es-CL" smtClean="0"/>
              <a:t>26-04-2019</a:t>
            </a:fld>
            <a:endParaRPr lang="es-CL"/>
          </a:p>
        </p:txBody>
      </p:sp>
      <p:sp>
        <p:nvSpPr>
          <p:cNvPr id="4" name="3 Marcador de pie de página"/>
          <p:cNvSpPr>
            <a:spLocks noGrp="1"/>
          </p:cNvSpPr>
          <p:nvPr>
            <p:ph type="ftr" sz="quarter" idx="2"/>
          </p:nvPr>
        </p:nvSpPr>
        <p:spPr>
          <a:xfrm>
            <a:off x="0" y="8842375"/>
            <a:ext cx="3013075" cy="465138"/>
          </a:xfrm>
          <a:prstGeom prst="rect">
            <a:avLst/>
          </a:prstGeom>
        </p:spPr>
        <p:txBody>
          <a:bodyPr vert="horz" lIns="91440" tIns="45720" rIns="91440" bIns="45720" rtlCol="0" anchor="b"/>
          <a:lstStyle>
            <a:lvl1pPr algn="l">
              <a:defRPr sz="1200"/>
            </a:lvl1pPr>
          </a:lstStyle>
          <a:p>
            <a:endParaRPr lang="es-CL"/>
          </a:p>
        </p:txBody>
      </p:sp>
      <p:sp>
        <p:nvSpPr>
          <p:cNvPr id="5" name="4 Marcador de número de diapositiva"/>
          <p:cNvSpPr>
            <a:spLocks noGrp="1"/>
          </p:cNvSpPr>
          <p:nvPr>
            <p:ph type="sldNum" sz="quarter" idx="3"/>
          </p:nvPr>
        </p:nvSpPr>
        <p:spPr>
          <a:xfrm>
            <a:off x="3940175" y="8842375"/>
            <a:ext cx="3013075" cy="465138"/>
          </a:xfrm>
          <a:prstGeom prst="rect">
            <a:avLst/>
          </a:prstGeom>
        </p:spPr>
        <p:txBody>
          <a:bodyPr vert="horz" lIns="91440" tIns="45720" rIns="91440" bIns="45720" rtlCol="0" anchor="b"/>
          <a:lstStyle>
            <a:lvl1pPr algn="r">
              <a:defRPr sz="1200"/>
            </a:lvl1pPr>
          </a:lstStyle>
          <a:p>
            <a:fld id="{3A517640-2B44-4197-8A8D-97929A576155}" type="slidenum">
              <a:rPr lang="es-CL" smtClean="0"/>
              <a:t>‹Nº›</a:t>
            </a:fld>
            <a:endParaRPr lang="es-CL"/>
          </a:p>
        </p:txBody>
      </p:sp>
    </p:spTree>
    <p:extLst>
      <p:ext uri="{BB962C8B-B14F-4D97-AF65-F5344CB8AC3E}">
        <p14:creationId xmlns:p14="http://schemas.microsoft.com/office/powerpoint/2010/main" val="53208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3013075" cy="465138"/>
          </a:xfrm>
          <a:prstGeom prst="rect">
            <a:avLst/>
          </a:prstGeom>
        </p:spPr>
        <p:txBody>
          <a:bodyPr vert="horz" lIns="91440" tIns="45720" rIns="91440" bIns="45720" rtlCol="0"/>
          <a:lstStyle>
            <a:lvl1pPr algn="l">
              <a:defRPr sz="1200"/>
            </a:lvl1pPr>
          </a:lstStyle>
          <a:p>
            <a:endParaRPr lang="es-MX"/>
          </a:p>
        </p:txBody>
      </p:sp>
      <p:sp>
        <p:nvSpPr>
          <p:cNvPr id="3" name="2 Marcador de fecha"/>
          <p:cNvSpPr>
            <a:spLocks noGrp="1"/>
          </p:cNvSpPr>
          <p:nvPr>
            <p:ph type="dt" idx="1"/>
          </p:nvPr>
        </p:nvSpPr>
        <p:spPr>
          <a:xfrm>
            <a:off x="3940175" y="0"/>
            <a:ext cx="3013075" cy="465138"/>
          </a:xfrm>
          <a:prstGeom prst="rect">
            <a:avLst/>
          </a:prstGeom>
        </p:spPr>
        <p:txBody>
          <a:bodyPr vert="horz" lIns="91440" tIns="45720" rIns="91440" bIns="45720" rtlCol="0"/>
          <a:lstStyle>
            <a:lvl1pPr algn="r">
              <a:defRPr sz="1200"/>
            </a:lvl1pPr>
          </a:lstStyle>
          <a:p>
            <a:fld id="{B04D1E51-CFE3-4520-BF29-EFEF47BC4AA7}" type="datetimeFigureOut">
              <a:rPr lang="es-MX" smtClean="0"/>
              <a:t>26/04/2019</a:t>
            </a:fld>
            <a:endParaRPr lang="es-MX"/>
          </a:p>
        </p:txBody>
      </p:sp>
      <p:sp>
        <p:nvSpPr>
          <p:cNvPr id="4" name="3 Marcador de imagen de diapositiva"/>
          <p:cNvSpPr>
            <a:spLocks noGrp="1" noRot="1" noChangeAspect="1"/>
          </p:cNvSpPr>
          <p:nvPr>
            <p:ph type="sldImg" idx="2"/>
          </p:nvPr>
        </p:nvSpPr>
        <p:spPr>
          <a:xfrm>
            <a:off x="1150938" y="698500"/>
            <a:ext cx="4652962" cy="3490913"/>
          </a:xfrm>
          <a:prstGeom prst="rect">
            <a:avLst/>
          </a:prstGeom>
          <a:noFill/>
          <a:ln w="12700">
            <a:solidFill>
              <a:prstClr val="black"/>
            </a:solidFill>
          </a:ln>
        </p:spPr>
        <p:txBody>
          <a:bodyPr vert="horz" lIns="91440" tIns="45720" rIns="91440" bIns="45720" rtlCol="0" anchor="ctr"/>
          <a:lstStyle/>
          <a:p>
            <a:endParaRPr lang="es-MX"/>
          </a:p>
        </p:txBody>
      </p:sp>
      <p:sp>
        <p:nvSpPr>
          <p:cNvPr id="5" name="4 Marcador de notas"/>
          <p:cNvSpPr>
            <a:spLocks noGrp="1"/>
          </p:cNvSpPr>
          <p:nvPr>
            <p:ph type="body" sz="quarter" idx="3"/>
          </p:nvPr>
        </p:nvSpPr>
        <p:spPr>
          <a:xfrm>
            <a:off x="695325" y="4421188"/>
            <a:ext cx="5564188" cy="4189412"/>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5 Marcador de pie de página"/>
          <p:cNvSpPr>
            <a:spLocks noGrp="1"/>
          </p:cNvSpPr>
          <p:nvPr>
            <p:ph type="ftr" sz="quarter" idx="4"/>
          </p:nvPr>
        </p:nvSpPr>
        <p:spPr>
          <a:xfrm>
            <a:off x="0" y="8842375"/>
            <a:ext cx="3013075" cy="465138"/>
          </a:xfrm>
          <a:prstGeom prst="rect">
            <a:avLst/>
          </a:prstGeom>
        </p:spPr>
        <p:txBody>
          <a:bodyPr vert="horz" lIns="91440" tIns="45720" rIns="91440" bIns="45720" rtlCol="0" anchor="b"/>
          <a:lstStyle>
            <a:lvl1pPr algn="l">
              <a:defRPr sz="1200"/>
            </a:lvl1pPr>
          </a:lstStyle>
          <a:p>
            <a:endParaRPr lang="es-MX"/>
          </a:p>
        </p:txBody>
      </p:sp>
      <p:sp>
        <p:nvSpPr>
          <p:cNvPr id="7" name="6 Marcador de número de diapositiva"/>
          <p:cNvSpPr>
            <a:spLocks noGrp="1"/>
          </p:cNvSpPr>
          <p:nvPr>
            <p:ph type="sldNum" sz="quarter" idx="5"/>
          </p:nvPr>
        </p:nvSpPr>
        <p:spPr>
          <a:xfrm>
            <a:off x="3940175" y="8842375"/>
            <a:ext cx="3013075" cy="465138"/>
          </a:xfrm>
          <a:prstGeom prst="rect">
            <a:avLst/>
          </a:prstGeom>
        </p:spPr>
        <p:txBody>
          <a:bodyPr vert="horz" lIns="91440" tIns="45720" rIns="91440" bIns="45720" rtlCol="0" anchor="b"/>
          <a:lstStyle>
            <a:lvl1pPr algn="r">
              <a:defRPr sz="1200"/>
            </a:lvl1pPr>
          </a:lstStyle>
          <a:p>
            <a:fld id="{E7E05861-000A-454D-8B19-48A5EE5EA9B4}" type="slidenum">
              <a:rPr lang="es-MX" smtClean="0"/>
              <a:t>‹Nº›</a:t>
            </a:fld>
            <a:endParaRPr lang="es-MX"/>
          </a:p>
        </p:txBody>
      </p:sp>
    </p:spTree>
    <p:extLst>
      <p:ext uri="{BB962C8B-B14F-4D97-AF65-F5344CB8AC3E}">
        <p14:creationId xmlns:p14="http://schemas.microsoft.com/office/powerpoint/2010/main" val="24145306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CL" altLang="es-CL" smtClean="0"/>
          </a:p>
        </p:txBody>
      </p:sp>
      <p:sp>
        <p:nvSpPr>
          <p:cNvPr id="16388"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55060" indent="-290408" eaLnBrk="0" hangingPunct="0">
              <a:defRPr>
                <a:solidFill>
                  <a:schemeClr val="tx1"/>
                </a:solidFill>
                <a:latin typeface="Arial" charset="0"/>
              </a:defRPr>
            </a:lvl2pPr>
            <a:lvl3pPr marL="1161631" indent="-232326" eaLnBrk="0" hangingPunct="0">
              <a:defRPr>
                <a:solidFill>
                  <a:schemeClr val="tx1"/>
                </a:solidFill>
                <a:latin typeface="Arial" charset="0"/>
              </a:defRPr>
            </a:lvl3pPr>
            <a:lvl4pPr marL="1626283" indent="-232326" eaLnBrk="0" hangingPunct="0">
              <a:defRPr>
                <a:solidFill>
                  <a:schemeClr val="tx1"/>
                </a:solidFill>
                <a:latin typeface="Arial" charset="0"/>
              </a:defRPr>
            </a:lvl4pPr>
            <a:lvl5pPr marL="2090936" indent="-232326" eaLnBrk="0" hangingPunct="0">
              <a:defRPr>
                <a:solidFill>
                  <a:schemeClr val="tx1"/>
                </a:solidFill>
                <a:latin typeface="Arial" charset="0"/>
              </a:defRPr>
            </a:lvl5pPr>
            <a:lvl6pPr marL="2555588" indent="-232326" eaLnBrk="0" fontAlgn="base" hangingPunct="0">
              <a:spcBef>
                <a:spcPct val="0"/>
              </a:spcBef>
              <a:spcAft>
                <a:spcPct val="0"/>
              </a:spcAft>
              <a:defRPr>
                <a:solidFill>
                  <a:schemeClr val="tx1"/>
                </a:solidFill>
                <a:latin typeface="Arial" charset="0"/>
              </a:defRPr>
            </a:lvl6pPr>
            <a:lvl7pPr marL="3020240" indent="-232326" eaLnBrk="0" fontAlgn="base" hangingPunct="0">
              <a:spcBef>
                <a:spcPct val="0"/>
              </a:spcBef>
              <a:spcAft>
                <a:spcPct val="0"/>
              </a:spcAft>
              <a:defRPr>
                <a:solidFill>
                  <a:schemeClr val="tx1"/>
                </a:solidFill>
                <a:latin typeface="Arial" charset="0"/>
              </a:defRPr>
            </a:lvl7pPr>
            <a:lvl8pPr marL="3484893" indent="-232326" eaLnBrk="0" fontAlgn="base" hangingPunct="0">
              <a:spcBef>
                <a:spcPct val="0"/>
              </a:spcBef>
              <a:spcAft>
                <a:spcPct val="0"/>
              </a:spcAft>
              <a:defRPr>
                <a:solidFill>
                  <a:schemeClr val="tx1"/>
                </a:solidFill>
                <a:latin typeface="Arial" charset="0"/>
              </a:defRPr>
            </a:lvl8pPr>
            <a:lvl9pPr marL="3949545" indent="-232326" eaLnBrk="0" fontAlgn="base" hangingPunct="0">
              <a:spcBef>
                <a:spcPct val="0"/>
              </a:spcBef>
              <a:spcAft>
                <a:spcPct val="0"/>
              </a:spcAft>
              <a:defRPr>
                <a:solidFill>
                  <a:schemeClr val="tx1"/>
                </a:solidFill>
                <a:latin typeface="Arial" charset="0"/>
              </a:defRPr>
            </a:lvl9pPr>
          </a:lstStyle>
          <a:p>
            <a:pPr eaLnBrk="1" hangingPunct="1"/>
            <a:fld id="{DD325EAB-CB67-45DF-84D7-16CAD76AD9A7}" type="slidenum">
              <a:rPr lang="es-CL" altLang="es-CL" smtClean="0"/>
              <a:pPr eaLnBrk="1" hangingPunct="1"/>
              <a:t>17</a:t>
            </a:fld>
            <a:endParaRPr lang="es-CL" altLang="es-CL"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CL" altLang="es-CL" smtClean="0"/>
          </a:p>
        </p:txBody>
      </p:sp>
      <p:sp>
        <p:nvSpPr>
          <p:cNvPr id="17412"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55060" indent="-290408" eaLnBrk="0" hangingPunct="0">
              <a:defRPr>
                <a:solidFill>
                  <a:schemeClr val="tx1"/>
                </a:solidFill>
                <a:latin typeface="Arial" charset="0"/>
              </a:defRPr>
            </a:lvl2pPr>
            <a:lvl3pPr marL="1161631" indent="-232326" eaLnBrk="0" hangingPunct="0">
              <a:defRPr>
                <a:solidFill>
                  <a:schemeClr val="tx1"/>
                </a:solidFill>
                <a:latin typeface="Arial" charset="0"/>
              </a:defRPr>
            </a:lvl3pPr>
            <a:lvl4pPr marL="1626283" indent="-232326" eaLnBrk="0" hangingPunct="0">
              <a:defRPr>
                <a:solidFill>
                  <a:schemeClr val="tx1"/>
                </a:solidFill>
                <a:latin typeface="Arial" charset="0"/>
              </a:defRPr>
            </a:lvl4pPr>
            <a:lvl5pPr marL="2090936" indent="-232326" eaLnBrk="0" hangingPunct="0">
              <a:defRPr>
                <a:solidFill>
                  <a:schemeClr val="tx1"/>
                </a:solidFill>
                <a:latin typeface="Arial" charset="0"/>
              </a:defRPr>
            </a:lvl5pPr>
            <a:lvl6pPr marL="2555588" indent="-232326" eaLnBrk="0" fontAlgn="base" hangingPunct="0">
              <a:spcBef>
                <a:spcPct val="0"/>
              </a:spcBef>
              <a:spcAft>
                <a:spcPct val="0"/>
              </a:spcAft>
              <a:defRPr>
                <a:solidFill>
                  <a:schemeClr val="tx1"/>
                </a:solidFill>
                <a:latin typeface="Arial" charset="0"/>
              </a:defRPr>
            </a:lvl6pPr>
            <a:lvl7pPr marL="3020240" indent="-232326" eaLnBrk="0" fontAlgn="base" hangingPunct="0">
              <a:spcBef>
                <a:spcPct val="0"/>
              </a:spcBef>
              <a:spcAft>
                <a:spcPct val="0"/>
              </a:spcAft>
              <a:defRPr>
                <a:solidFill>
                  <a:schemeClr val="tx1"/>
                </a:solidFill>
                <a:latin typeface="Arial" charset="0"/>
              </a:defRPr>
            </a:lvl7pPr>
            <a:lvl8pPr marL="3484893" indent="-232326" eaLnBrk="0" fontAlgn="base" hangingPunct="0">
              <a:spcBef>
                <a:spcPct val="0"/>
              </a:spcBef>
              <a:spcAft>
                <a:spcPct val="0"/>
              </a:spcAft>
              <a:defRPr>
                <a:solidFill>
                  <a:schemeClr val="tx1"/>
                </a:solidFill>
                <a:latin typeface="Arial" charset="0"/>
              </a:defRPr>
            </a:lvl8pPr>
            <a:lvl9pPr marL="3949545" indent="-232326" eaLnBrk="0" fontAlgn="base" hangingPunct="0">
              <a:spcBef>
                <a:spcPct val="0"/>
              </a:spcBef>
              <a:spcAft>
                <a:spcPct val="0"/>
              </a:spcAft>
              <a:defRPr>
                <a:solidFill>
                  <a:schemeClr val="tx1"/>
                </a:solidFill>
                <a:latin typeface="Arial" charset="0"/>
              </a:defRPr>
            </a:lvl9pPr>
          </a:lstStyle>
          <a:p>
            <a:pPr eaLnBrk="1" hangingPunct="1"/>
            <a:fld id="{40F71CED-D3D7-455E-999A-12C2EFB039DC}" type="slidenum">
              <a:rPr lang="es-CL" altLang="es-CL" smtClean="0"/>
              <a:pPr eaLnBrk="1" hangingPunct="1"/>
              <a:t>18</a:t>
            </a:fld>
            <a:endParaRPr lang="es-CL" altLang="es-CL"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14" name="13 Título"/>
          <p:cNvSpPr>
            <a:spLocks noGrp="1"/>
          </p:cNvSpPr>
          <p:nvPr>
            <p:ph type="ctrTitle"/>
          </p:nvPr>
        </p:nvSpPr>
        <p:spPr>
          <a:xfrm>
            <a:off x="1432560" y="359898"/>
            <a:ext cx="7406640" cy="1472184"/>
          </a:xfrm>
        </p:spPr>
        <p:txBody>
          <a:bodyPr anchor="b"/>
          <a:lstStyle>
            <a:lvl1pPr algn="l">
              <a:defRPr/>
            </a:lvl1pPr>
            <a:extLst/>
          </a:lstStyle>
          <a:p>
            <a:r>
              <a:rPr kumimoji="0" lang="es-ES" smtClean="0"/>
              <a:t>Haga clic para modificar el estilo de título del patrón</a:t>
            </a:r>
            <a:endParaRPr kumimoji="0" lang="en-US"/>
          </a:p>
        </p:txBody>
      </p:sp>
      <p:sp>
        <p:nvSpPr>
          <p:cNvPr id="22" name="21 Subtítulo"/>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s-ES" smtClean="0"/>
              <a:t>Haga clic para modificar el estilo de subtítulo del patrón</a:t>
            </a:r>
            <a:endParaRPr kumimoji="0" lang="en-US"/>
          </a:p>
        </p:txBody>
      </p:sp>
      <p:sp>
        <p:nvSpPr>
          <p:cNvPr id="7" name="6 Marcador de fecha"/>
          <p:cNvSpPr>
            <a:spLocks noGrp="1"/>
          </p:cNvSpPr>
          <p:nvPr>
            <p:ph type="dt" sz="half" idx="10"/>
          </p:nvPr>
        </p:nvSpPr>
        <p:spPr/>
        <p:txBody>
          <a:bodyPr/>
          <a:lstStyle/>
          <a:p>
            <a:fld id="{3996871E-1517-469D-8285-C1D2FFAE8D64}" type="datetimeFigureOut">
              <a:rPr lang="es-CL" smtClean="0"/>
              <a:t>26-04-2019</a:t>
            </a:fld>
            <a:endParaRPr lang="es-CL"/>
          </a:p>
        </p:txBody>
      </p:sp>
      <p:sp>
        <p:nvSpPr>
          <p:cNvPr id="20" name="19 Marcador de pie de página"/>
          <p:cNvSpPr>
            <a:spLocks noGrp="1"/>
          </p:cNvSpPr>
          <p:nvPr>
            <p:ph type="ftr" sz="quarter" idx="11"/>
          </p:nvPr>
        </p:nvSpPr>
        <p:spPr/>
        <p:txBody>
          <a:bodyPr/>
          <a:lstStyle/>
          <a:p>
            <a:endParaRPr lang="es-CL"/>
          </a:p>
        </p:txBody>
      </p:sp>
      <p:sp>
        <p:nvSpPr>
          <p:cNvPr id="10" name="9 Marcador de número de diapositiva"/>
          <p:cNvSpPr>
            <a:spLocks noGrp="1"/>
          </p:cNvSpPr>
          <p:nvPr>
            <p:ph type="sldNum" sz="quarter" idx="12"/>
          </p:nvPr>
        </p:nvSpPr>
        <p:spPr/>
        <p:txBody>
          <a:bodyPr/>
          <a:lstStyle/>
          <a:p>
            <a:fld id="{8FC624C1-E8C6-42DB-BD01-F7AE1F5844E6}" type="slidenum">
              <a:rPr lang="es-CL" smtClean="0"/>
              <a:t>‹Nº›</a:t>
            </a:fld>
            <a:endParaRPr lang="es-CL"/>
          </a:p>
        </p:txBody>
      </p:sp>
      <p:sp>
        <p:nvSpPr>
          <p:cNvPr id="8" name="7 Elipse"/>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
        <p:nvSpPr>
          <p:cNvPr id="9" name="8 Elipse"/>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3996871E-1517-469D-8285-C1D2FFAE8D64}" type="datetimeFigureOut">
              <a:rPr lang="es-CL" smtClean="0"/>
              <a:t>26-04-2019</a:t>
            </a:fld>
            <a:endParaRPr lang="es-CL"/>
          </a:p>
        </p:txBody>
      </p:sp>
      <p:sp>
        <p:nvSpPr>
          <p:cNvPr id="5" name="4 Marcador de pie de página"/>
          <p:cNvSpPr>
            <a:spLocks noGrp="1"/>
          </p:cNvSpPr>
          <p:nvPr>
            <p:ph type="ftr" sz="quarter" idx="11"/>
          </p:nvPr>
        </p:nvSpPr>
        <p:spPr/>
        <p:txBody>
          <a:bodyPr/>
          <a:lstStyle/>
          <a:p>
            <a:endParaRPr lang="es-CL"/>
          </a:p>
        </p:txBody>
      </p:sp>
      <p:sp>
        <p:nvSpPr>
          <p:cNvPr id="6" name="5 Marcador de número de diapositiva"/>
          <p:cNvSpPr>
            <a:spLocks noGrp="1"/>
          </p:cNvSpPr>
          <p:nvPr>
            <p:ph type="sldNum" sz="quarter" idx="12"/>
          </p:nvPr>
        </p:nvSpPr>
        <p:spPr/>
        <p:txBody>
          <a:bodyPr/>
          <a:lstStyle/>
          <a:p>
            <a:fld id="{8FC624C1-E8C6-42DB-BD01-F7AE1F5844E6}" type="slidenum">
              <a:rPr lang="es-CL" smtClean="0"/>
              <a:t>‹Nº›</a:t>
            </a:fld>
            <a:endParaRPr lang="es-C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858000" y="274639"/>
            <a:ext cx="1828800" cy="5851525"/>
          </a:xfrm>
        </p:spPr>
        <p:txBody>
          <a:bodyPr vert="eaVer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1143000" y="274640"/>
            <a:ext cx="5562600" cy="5851525"/>
          </a:xfrm>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3996871E-1517-469D-8285-C1D2FFAE8D64}" type="datetimeFigureOut">
              <a:rPr lang="es-CL" smtClean="0"/>
              <a:t>26-04-2019</a:t>
            </a:fld>
            <a:endParaRPr lang="es-CL"/>
          </a:p>
        </p:txBody>
      </p:sp>
      <p:sp>
        <p:nvSpPr>
          <p:cNvPr id="5" name="4 Marcador de pie de página"/>
          <p:cNvSpPr>
            <a:spLocks noGrp="1"/>
          </p:cNvSpPr>
          <p:nvPr>
            <p:ph type="ftr" sz="quarter" idx="11"/>
          </p:nvPr>
        </p:nvSpPr>
        <p:spPr/>
        <p:txBody>
          <a:bodyPr/>
          <a:lstStyle/>
          <a:p>
            <a:endParaRPr lang="es-CL"/>
          </a:p>
        </p:txBody>
      </p:sp>
      <p:sp>
        <p:nvSpPr>
          <p:cNvPr id="6" name="5 Marcador de número de diapositiva"/>
          <p:cNvSpPr>
            <a:spLocks noGrp="1"/>
          </p:cNvSpPr>
          <p:nvPr>
            <p:ph type="sldNum" sz="quarter" idx="12"/>
          </p:nvPr>
        </p:nvSpPr>
        <p:spPr/>
        <p:txBody>
          <a:bodyPr/>
          <a:lstStyle/>
          <a:p>
            <a:fld id="{8FC624C1-E8C6-42DB-BD01-F7AE1F5844E6}" type="slidenum">
              <a:rPr lang="es-CL" smtClean="0"/>
              <a:t>‹Nº›</a:t>
            </a:fld>
            <a:endParaRPr lang="es-C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contenido"/>
          <p:cNvSpPr>
            <a:spLocks noGrp="1"/>
          </p:cNvSpPr>
          <p:nvPr>
            <p:ph idx="1"/>
          </p:nvPr>
        </p:nvSpPr>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3996871E-1517-469D-8285-C1D2FFAE8D64}" type="datetimeFigureOut">
              <a:rPr lang="es-CL" smtClean="0"/>
              <a:t>26-04-2019</a:t>
            </a:fld>
            <a:endParaRPr lang="es-CL"/>
          </a:p>
        </p:txBody>
      </p:sp>
      <p:sp>
        <p:nvSpPr>
          <p:cNvPr id="5" name="4 Marcador de pie de página"/>
          <p:cNvSpPr>
            <a:spLocks noGrp="1"/>
          </p:cNvSpPr>
          <p:nvPr>
            <p:ph type="ftr" sz="quarter" idx="11"/>
          </p:nvPr>
        </p:nvSpPr>
        <p:spPr/>
        <p:txBody>
          <a:bodyPr/>
          <a:lstStyle/>
          <a:p>
            <a:endParaRPr lang="es-CL"/>
          </a:p>
        </p:txBody>
      </p:sp>
      <p:sp>
        <p:nvSpPr>
          <p:cNvPr id="6" name="5 Marcador de número de diapositiva"/>
          <p:cNvSpPr>
            <a:spLocks noGrp="1"/>
          </p:cNvSpPr>
          <p:nvPr>
            <p:ph type="sldNum" sz="quarter" idx="12"/>
          </p:nvPr>
        </p:nvSpPr>
        <p:spPr/>
        <p:txBody>
          <a:bodyPr/>
          <a:lstStyle/>
          <a:p>
            <a:fld id="{8FC624C1-E8C6-42DB-BD01-F7AE1F5844E6}" type="slidenum">
              <a:rPr lang="es-CL" smtClean="0"/>
              <a:t>‹Nº›</a:t>
            </a:fld>
            <a:endParaRPr lang="es-C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7" name="6 Rectángulo"/>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1 Título"/>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s-ES" smtClean="0"/>
              <a:t>Haga clic para modificar el estilo de texto del patrón</a:t>
            </a:r>
          </a:p>
        </p:txBody>
      </p:sp>
      <p:sp>
        <p:nvSpPr>
          <p:cNvPr id="4" name="3 Marcador de fecha"/>
          <p:cNvSpPr>
            <a:spLocks noGrp="1"/>
          </p:cNvSpPr>
          <p:nvPr>
            <p:ph type="dt" sz="half" idx="10"/>
          </p:nvPr>
        </p:nvSpPr>
        <p:spPr/>
        <p:txBody>
          <a:bodyPr/>
          <a:lstStyle/>
          <a:p>
            <a:fld id="{3996871E-1517-469D-8285-C1D2FFAE8D64}" type="datetimeFigureOut">
              <a:rPr lang="es-CL" smtClean="0"/>
              <a:t>26-04-2019</a:t>
            </a:fld>
            <a:endParaRPr lang="es-CL"/>
          </a:p>
        </p:txBody>
      </p:sp>
      <p:sp>
        <p:nvSpPr>
          <p:cNvPr id="5" name="4 Marcador de pie de página"/>
          <p:cNvSpPr>
            <a:spLocks noGrp="1"/>
          </p:cNvSpPr>
          <p:nvPr>
            <p:ph type="ftr" sz="quarter" idx="11"/>
          </p:nvPr>
        </p:nvSpPr>
        <p:spPr/>
        <p:txBody>
          <a:bodyPr/>
          <a:lstStyle/>
          <a:p>
            <a:endParaRPr lang="es-CL"/>
          </a:p>
        </p:txBody>
      </p:sp>
      <p:sp>
        <p:nvSpPr>
          <p:cNvPr id="6" name="5 Marcador de número de diapositiva"/>
          <p:cNvSpPr>
            <a:spLocks noGrp="1"/>
          </p:cNvSpPr>
          <p:nvPr>
            <p:ph type="sldNum" sz="quarter" idx="12"/>
          </p:nvPr>
        </p:nvSpPr>
        <p:spPr/>
        <p:txBody>
          <a:bodyPr/>
          <a:lstStyle/>
          <a:p>
            <a:fld id="{8FC624C1-E8C6-42DB-BD01-F7AE1F5844E6}" type="slidenum">
              <a:rPr lang="es-CL" smtClean="0"/>
              <a:t>‹Nº›</a:t>
            </a:fld>
            <a:endParaRPr lang="es-CL"/>
          </a:p>
        </p:txBody>
      </p:sp>
      <p:sp>
        <p:nvSpPr>
          <p:cNvPr id="10" name="9 Rectángulo"/>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7 Elipse"/>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
        <p:nvSpPr>
          <p:cNvPr id="9" name="8 Elipse"/>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1435608" y="274320"/>
            <a:ext cx="7498080" cy="1143000"/>
          </a:xfrm>
        </p:spPr>
        <p:txBody>
          <a:bodyPr/>
          <a:lstStyle/>
          <a:p>
            <a:r>
              <a:rPr kumimoji="0" lang="es-ES" smtClean="0"/>
              <a:t>Haga clic para modificar el estilo de título del patrón</a:t>
            </a:r>
            <a:endParaRPr kumimoji="0" lang="en-US"/>
          </a:p>
        </p:txBody>
      </p:sp>
      <p:sp>
        <p:nvSpPr>
          <p:cNvPr id="3" name="2 Marcador de contenido"/>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contenido"/>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p>
            <a:fld id="{3996871E-1517-469D-8285-C1D2FFAE8D64}" type="datetimeFigureOut">
              <a:rPr lang="es-CL" smtClean="0"/>
              <a:t>26-04-2019</a:t>
            </a:fld>
            <a:endParaRPr lang="es-CL"/>
          </a:p>
        </p:txBody>
      </p:sp>
      <p:sp>
        <p:nvSpPr>
          <p:cNvPr id="6" name="5 Marcador de pie de página"/>
          <p:cNvSpPr>
            <a:spLocks noGrp="1"/>
          </p:cNvSpPr>
          <p:nvPr>
            <p:ph type="ftr" sz="quarter" idx="11"/>
          </p:nvPr>
        </p:nvSpPr>
        <p:spPr/>
        <p:txBody>
          <a:bodyPr/>
          <a:lstStyle/>
          <a:p>
            <a:endParaRPr lang="es-CL"/>
          </a:p>
        </p:txBody>
      </p:sp>
      <p:sp>
        <p:nvSpPr>
          <p:cNvPr id="7" name="6 Marcador de número de diapositiva"/>
          <p:cNvSpPr>
            <a:spLocks noGrp="1"/>
          </p:cNvSpPr>
          <p:nvPr>
            <p:ph type="sldNum" sz="quarter" idx="12"/>
          </p:nvPr>
        </p:nvSpPr>
        <p:spPr/>
        <p:txBody>
          <a:bodyPr/>
          <a:lstStyle/>
          <a:p>
            <a:fld id="{8FC624C1-E8C6-42DB-BD01-F7AE1F5844E6}" type="slidenum">
              <a:rPr lang="es-CL" smtClean="0"/>
              <a:t>‹Nº›</a:t>
            </a:fld>
            <a:endParaRPr lang="es-C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s-ES" smtClean="0"/>
              <a:t>Haga clic para modificar el estilo de texto del patrón</a:t>
            </a:r>
          </a:p>
        </p:txBody>
      </p:sp>
      <p:sp>
        <p:nvSpPr>
          <p:cNvPr id="4" name="3 Marcador de texto"/>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s-ES" smtClean="0"/>
              <a:t>Haga clic para modificar el estilo de texto del patrón</a:t>
            </a:r>
          </a:p>
        </p:txBody>
      </p:sp>
      <p:sp>
        <p:nvSpPr>
          <p:cNvPr id="5" name="4 Marcador de contenido"/>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6" name="5 Marcador de contenido"/>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7" name="6 Marcador de fecha"/>
          <p:cNvSpPr>
            <a:spLocks noGrp="1"/>
          </p:cNvSpPr>
          <p:nvPr>
            <p:ph type="dt" sz="half" idx="10"/>
          </p:nvPr>
        </p:nvSpPr>
        <p:spPr/>
        <p:txBody>
          <a:bodyPr/>
          <a:lstStyle/>
          <a:p>
            <a:fld id="{3996871E-1517-469D-8285-C1D2FFAE8D64}" type="datetimeFigureOut">
              <a:rPr lang="es-CL" smtClean="0"/>
              <a:t>26-04-2019</a:t>
            </a:fld>
            <a:endParaRPr lang="es-CL"/>
          </a:p>
        </p:txBody>
      </p:sp>
      <p:sp>
        <p:nvSpPr>
          <p:cNvPr id="8" name="7 Marcador de pie de página"/>
          <p:cNvSpPr>
            <a:spLocks noGrp="1"/>
          </p:cNvSpPr>
          <p:nvPr>
            <p:ph type="ftr" sz="quarter" idx="11"/>
          </p:nvPr>
        </p:nvSpPr>
        <p:spPr/>
        <p:txBody>
          <a:bodyPr/>
          <a:lstStyle/>
          <a:p>
            <a:endParaRPr lang="es-CL"/>
          </a:p>
        </p:txBody>
      </p:sp>
      <p:sp>
        <p:nvSpPr>
          <p:cNvPr id="9" name="8 Marcador de número de diapositiva"/>
          <p:cNvSpPr>
            <a:spLocks noGrp="1"/>
          </p:cNvSpPr>
          <p:nvPr>
            <p:ph type="sldNum" sz="quarter" idx="12"/>
          </p:nvPr>
        </p:nvSpPr>
        <p:spPr/>
        <p:txBody>
          <a:bodyPr/>
          <a:lstStyle/>
          <a:p>
            <a:fld id="{8FC624C1-E8C6-42DB-BD01-F7AE1F5844E6}" type="slidenum">
              <a:rPr lang="es-CL" smtClean="0"/>
              <a:t>‹Nº›</a:t>
            </a:fld>
            <a:endParaRPr lang="es-C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1435608" y="274320"/>
            <a:ext cx="7498080" cy="1143000"/>
          </a:xfrm>
        </p:spPr>
        <p:txBody>
          <a:bodyPr anchor="ctr"/>
          <a:lstStyle/>
          <a:p>
            <a:r>
              <a:rPr kumimoji="0" lang="es-ES" smtClean="0"/>
              <a:t>Haga clic para modificar el estilo de título del patrón</a:t>
            </a:r>
            <a:endParaRPr kumimoji="0" lang="en-US"/>
          </a:p>
        </p:txBody>
      </p:sp>
      <p:sp>
        <p:nvSpPr>
          <p:cNvPr id="3" name="2 Marcador de fecha"/>
          <p:cNvSpPr>
            <a:spLocks noGrp="1"/>
          </p:cNvSpPr>
          <p:nvPr>
            <p:ph type="dt" sz="half" idx="10"/>
          </p:nvPr>
        </p:nvSpPr>
        <p:spPr/>
        <p:txBody>
          <a:bodyPr/>
          <a:lstStyle/>
          <a:p>
            <a:fld id="{3996871E-1517-469D-8285-C1D2FFAE8D64}" type="datetimeFigureOut">
              <a:rPr lang="es-CL" smtClean="0"/>
              <a:t>26-04-2019</a:t>
            </a:fld>
            <a:endParaRPr lang="es-CL"/>
          </a:p>
        </p:txBody>
      </p:sp>
      <p:sp>
        <p:nvSpPr>
          <p:cNvPr id="4" name="3 Marcador de pie de página"/>
          <p:cNvSpPr>
            <a:spLocks noGrp="1"/>
          </p:cNvSpPr>
          <p:nvPr>
            <p:ph type="ftr" sz="quarter" idx="11"/>
          </p:nvPr>
        </p:nvSpPr>
        <p:spPr/>
        <p:txBody>
          <a:bodyPr/>
          <a:lstStyle/>
          <a:p>
            <a:endParaRPr lang="es-CL"/>
          </a:p>
        </p:txBody>
      </p:sp>
      <p:sp>
        <p:nvSpPr>
          <p:cNvPr id="5" name="4 Marcador de número de diapositiva"/>
          <p:cNvSpPr>
            <a:spLocks noGrp="1"/>
          </p:cNvSpPr>
          <p:nvPr>
            <p:ph type="sldNum" sz="quarter" idx="12"/>
          </p:nvPr>
        </p:nvSpPr>
        <p:spPr/>
        <p:txBody>
          <a:bodyPr/>
          <a:lstStyle/>
          <a:p>
            <a:fld id="{8FC624C1-E8C6-42DB-BD01-F7AE1F5844E6}" type="slidenum">
              <a:rPr lang="es-CL" smtClean="0"/>
              <a:t>‹Nº›</a:t>
            </a:fld>
            <a:endParaRPr lang="es-C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5" name="4 Rectángulo"/>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1 Marcador de fecha"/>
          <p:cNvSpPr>
            <a:spLocks noGrp="1"/>
          </p:cNvSpPr>
          <p:nvPr>
            <p:ph type="dt" sz="half" idx="10"/>
          </p:nvPr>
        </p:nvSpPr>
        <p:spPr/>
        <p:txBody>
          <a:bodyPr/>
          <a:lstStyle/>
          <a:p>
            <a:fld id="{3996871E-1517-469D-8285-C1D2FFAE8D64}" type="datetimeFigureOut">
              <a:rPr lang="es-CL" smtClean="0"/>
              <a:t>26-04-2019</a:t>
            </a:fld>
            <a:endParaRPr lang="es-CL"/>
          </a:p>
        </p:txBody>
      </p:sp>
      <p:sp>
        <p:nvSpPr>
          <p:cNvPr id="3" name="2 Marcador de pie de página"/>
          <p:cNvSpPr>
            <a:spLocks noGrp="1"/>
          </p:cNvSpPr>
          <p:nvPr>
            <p:ph type="ftr" sz="quarter" idx="11"/>
          </p:nvPr>
        </p:nvSpPr>
        <p:spPr/>
        <p:txBody>
          <a:bodyPr/>
          <a:lstStyle/>
          <a:p>
            <a:endParaRPr lang="es-CL"/>
          </a:p>
        </p:txBody>
      </p:sp>
      <p:sp>
        <p:nvSpPr>
          <p:cNvPr id="4" name="3 Marcador de número de diapositiva"/>
          <p:cNvSpPr>
            <a:spLocks noGrp="1"/>
          </p:cNvSpPr>
          <p:nvPr>
            <p:ph type="sldNum" sz="quarter" idx="12"/>
          </p:nvPr>
        </p:nvSpPr>
        <p:spPr/>
        <p:txBody>
          <a:bodyPr/>
          <a:lstStyle/>
          <a:p>
            <a:fld id="{8FC624C1-E8C6-42DB-BD01-F7AE1F5844E6}" type="slidenum">
              <a:rPr lang="es-CL" smtClean="0"/>
              <a:t>‹Nº›</a:t>
            </a:fld>
            <a:endParaRPr lang="es-CL"/>
          </a:p>
        </p:txBody>
      </p:sp>
      <p:sp>
        <p:nvSpPr>
          <p:cNvPr id="6" name="5 Rectángulo"/>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s-ES" smtClean="0"/>
              <a:t>Haga clic para modificar el estilo de texto del patrón</a:t>
            </a:r>
          </a:p>
        </p:txBody>
      </p:sp>
      <p:sp>
        <p:nvSpPr>
          <p:cNvPr id="4" name="3 Marcador de contenido"/>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p>
            <a:fld id="{3996871E-1517-469D-8285-C1D2FFAE8D64}" type="datetimeFigureOut">
              <a:rPr lang="es-CL" smtClean="0"/>
              <a:t>26-04-2019</a:t>
            </a:fld>
            <a:endParaRPr lang="es-CL"/>
          </a:p>
        </p:txBody>
      </p:sp>
      <p:sp>
        <p:nvSpPr>
          <p:cNvPr id="6" name="5 Marcador de pie de página"/>
          <p:cNvSpPr>
            <a:spLocks noGrp="1"/>
          </p:cNvSpPr>
          <p:nvPr>
            <p:ph type="ftr" sz="quarter" idx="11"/>
          </p:nvPr>
        </p:nvSpPr>
        <p:spPr/>
        <p:txBody>
          <a:bodyPr/>
          <a:lstStyle/>
          <a:p>
            <a:endParaRPr lang="es-CL"/>
          </a:p>
        </p:txBody>
      </p:sp>
      <p:sp>
        <p:nvSpPr>
          <p:cNvPr id="7" name="6 Marcador de número de diapositiva"/>
          <p:cNvSpPr>
            <a:spLocks noGrp="1"/>
          </p:cNvSpPr>
          <p:nvPr>
            <p:ph type="sldNum" sz="quarter" idx="12"/>
          </p:nvPr>
        </p:nvSpPr>
        <p:spPr/>
        <p:txBody>
          <a:bodyPr/>
          <a:lstStyle/>
          <a:p>
            <a:fld id="{8FC624C1-E8C6-42DB-BD01-F7AE1F5844E6}" type="slidenum">
              <a:rPr lang="es-CL" smtClean="0"/>
              <a:t>‹Nº›</a:t>
            </a:fld>
            <a:endParaRPr lang="es-C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s-ES" smtClean="0"/>
              <a:t>Haga clic para modificar el estilo de título del patrón</a:t>
            </a:r>
            <a:endParaRPr kumimoji="0" lang="en-US"/>
          </a:p>
        </p:txBody>
      </p:sp>
      <p:sp>
        <p:nvSpPr>
          <p:cNvPr id="5" name="4 Marcador de fecha"/>
          <p:cNvSpPr>
            <a:spLocks noGrp="1"/>
          </p:cNvSpPr>
          <p:nvPr>
            <p:ph type="dt" sz="half" idx="10"/>
          </p:nvPr>
        </p:nvSpPr>
        <p:spPr/>
        <p:txBody>
          <a:bodyPr/>
          <a:lstStyle/>
          <a:p>
            <a:fld id="{3996871E-1517-469D-8285-C1D2FFAE8D64}" type="datetimeFigureOut">
              <a:rPr lang="es-CL" smtClean="0"/>
              <a:t>26-04-2019</a:t>
            </a:fld>
            <a:endParaRPr lang="es-CL"/>
          </a:p>
        </p:txBody>
      </p:sp>
      <p:sp>
        <p:nvSpPr>
          <p:cNvPr id="6" name="5 Marcador de pie de página"/>
          <p:cNvSpPr>
            <a:spLocks noGrp="1"/>
          </p:cNvSpPr>
          <p:nvPr>
            <p:ph type="ftr" sz="quarter" idx="11"/>
          </p:nvPr>
        </p:nvSpPr>
        <p:spPr/>
        <p:txBody>
          <a:bodyPr/>
          <a:lstStyle/>
          <a:p>
            <a:endParaRPr lang="es-CL"/>
          </a:p>
        </p:txBody>
      </p:sp>
      <p:sp>
        <p:nvSpPr>
          <p:cNvPr id="7" name="6 Marcador de número de diapositiva"/>
          <p:cNvSpPr>
            <a:spLocks noGrp="1"/>
          </p:cNvSpPr>
          <p:nvPr>
            <p:ph type="sldNum" sz="quarter" idx="12"/>
          </p:nvPr>
        </p:nvSpPr>
        <p:spPr/>
        <p:txBody>
          <a:bodyPr/>
          <a:lstStyle/>
          <a:p>
            <a:fld id="{8FC624C1-E8C6-42DB-BD01-F7AE1F5844E6}" type="slidenum">
              <a:rPr lang="es-CL" smtClean="0"/>
              <a:t>‹Nº›</a:t>
            </a:fld>
            <a:endParaRPr lang="es-CL"/>
          </a:p>
        </p:txBody>
      </p:sp>
      <p:sp>
        <p:nvSpPr>
          <p:cNvPr id="8" name="7 Rectángulo"/>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2 Marcador de posición de imagen"/>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s-ES" smtClean="0"/>
              <a:t>Haga clic en el icono para agregar una imagen</a:t>
            </a:r>
            <a:endParaRPr kumimoji="0" lang="en-US" dirty="0"/>
          </a:p>
        </p:txBody>
      </p:sp>
      <p:sp>
        <p:nvSpPr>
          <p:cNvPr id="9" name="8 Proceso"/>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9 Proceso"/>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4" name="3 Marcador de texto"/>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s-ES" smtClean="0"/>
              <a:t>Haga clic para modificar el estilo de texto del patrón</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6 Circular"/>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7 Elipse"/>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10 Anillo"/>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11 Rectángulo"/>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5" name="4 Marcador de título"/>
          <p:cNvSpPr>
            <a:spLocks noGrp="1"/>
          </p:cNvSpPr>
          <p:nvPr>
            <p:ph type="title"/>
          </p:nvPr>
        </p:nvSpPr>
        <p:spPr>
          <a:xfrm>
            <a:off x="1435608" y="274638"/>
            <a:ext cx="7498080" cy="1143000"/>
          </a:xfrm>
          <a:prstGeom prst="rect">
            <a:avLst/>
          </a:prstGeom>
        </p:spPr>
        <p:txBody>
          <a:bodyPr anchor="ctr">
            <a:normAutofit/>
          </a:bodyPr>
          <a:lstStyle/>
          <a:p>
            <a:r>
              <a:rPr kumimoji="0" lang="es-ES" smtClean="0"/>
              <a:t>Haga clic para modificar el estilo de título del patrón</a:t>
            </a:r>
            <a:endParaRPr kumimoji="0" lang="en-US"/>
          </a:p>
        </p:txBody>
      </p:sp>
      <p:sp>
        <p:nvSpPr>
          <p:cNvPr id="9" name="8 Marcador de texto"/>
          <p:cNvSpPr>
            <a:spLocks noGrp="1"/>
          </p:cNvSpPr>
          <p:nvPr>
            <p:ph type="body" idx="1"/>
          </p:nvPr>
        </p:nvSpPr>
        <p:spPr>
          <a:xfrm>
            <a:off x="1435608" y="1447800"/>
            <a:ext cx="7498080" cy="4800600"/>
          </a:xfrm>
          <a:prstGeom prst="rect">
            <a:avLst/>
          </a:prstGeom>
        </p:spPr>
        <p:txBody>
          <a:bodyPr>
            <a:normAutofit/>
          </a:bodyPr>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24" name="23 Marcador de fecha"/>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3996871E-1517-469D-8285-C1D2FFAE8D64}" type="datetimeFigureOut">
              <a:rPr lang="es-CL" smtClean="0"/>
              <a:t>26-04-2019</a:t>
            </a:fld>
            <a:endParaRPr lang="es-CL"/>
          </a:p>
        </p:txBody>
      </p:sp>
      <p:sp>
        <p:nvSpPr>
          <p:cNvPr id="10" name="9 Marcador de pie de página"/>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s-CL"/>
          </a:p>
        </p:txBody>
      </p:sp>
      <p:sp>
        <p:nvSpPr>
          <p:cNvPr id="22" name="21 Marcador de número de diapositiva"/>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8FC624C1-E8C6-42DB-BD01-F7AE1F5844E6}" type="slidenum">
              <a:rPr lang="es-CL" smtClean="0"/>
              <a:t>‹Nº›</a:t>
            </a:fld>
            <a:endParaRPr lang="es-CL"/>
          </a:p>
        </p:txBody>
      </p:sp>
      <p:sp>
        <p:nvSpPr>
          <p:cNvPr id="15" name="14 Rectángulo"/>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liceotajamar.cl/" TargetMode="Externa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5.jpeg"/><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01.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5.jpeg"/><Relationship Id="rId2" Type="http://schemas.openxmlformats.org/officeDocument/2006/relationships/diagramData" Target="../diagrams/data3.xml"/><Relationship Id="rId1" Type="http://schemas.openxmlformats.org/officeDocument/2006/relationships/slideLayout" Target="../slideLayouts/slideLayout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02.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5.jpeg"/><Relationship Id="rId2" Type="http://schemas.openxmlformats.org/officeDocument/2006/relationships/diagramData" Target="../diagrams/data4.xml"/><Relationship Id="rId1" Type="http://schemas.openxmlformats.org/officeDocument/2006/relationships/slideLayout" Target="../slideLayouts/slideLayout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03.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5.jpeg"/><Relationship Id="rId2" Type="http://schemas.openxmlformats.org/officeDocument/2006/relationships/diagramData" Target="../diagrams/data5.xml"/><Relationship Id="rId1" Type="http://schemas.openxmlformats.org/officeDocument/2006/relationships/slideLayout" Target="../slideLayouts/slideLayout1.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0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5.jpeg"/><Relationship Id="rId2" Type="http://schemas.openxmlformats.org/officeDocument/2006/relationships/diagramData" Target="../diagrams/data6.xml"/><Relationship Id="rId1" Type="http://schemas.openxmlformats.org/officeDocument/2006/relationships/slideLayout" Target="../slideLayouts/slideLayout1.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08.xml.rels><?xml version="1.0" encoding="UTF-8" standalone="yes"?>
<Relationships xmlns="http://schemas.openxmlformats.org/package/2006/relationships"><Relationship Id="rId8" Type="http://schemas.openxmlformats.org/officeDocument/2006/relationships/image" Target="../media/image80.jpeg"/><Relationship Id="rId13" Type="http://schemas.openxmlformats.org/officeDocument/2006/relationships/image" Target="../media/image85.jpeg"/><Relationship Id="rId3" Type="http://schemas.openxmlformats.org/officeDocument/2006/relationships/image" Target="../media/image75.jpeg"/><Relationship Id="rId7" Type="http://schemas.openxmlformats.org/officeDocument/2006/relationships/image" Target="../media/image79.jpeg"/><Relationship Id="rId12" Type="http://schemas.openxmlformats.org/officeDocument/2006/relationships/image" Target="../media/image84.jpeg"/><Relationship Id="rId2" Type="http://schemas.openxmlformats.org/officeDocument/2006/relationships/image" Target="../media/image74.jpeg"/><Relationship Id="rId1" Type="http://schemas.openxmlformats.org/officeDocument/2006/relationships/slideLayout" Target="../slideLayouts/slideLayout2.xml"/><Relationship Id="rId6" Type="http://schemas.openxmlformats.org/officeDocument/2006/relationships/image" Target="../media/image78.jpeg"/><Relationship Id="rId11" Type="http://schemas.openxmlformats.org/officeDocument/2006/relationships/image" Target="../media/image83.jpeg"/><Relationship Id="rId5" Type="http://schemas.openxmlformats.org/officeDocument/2006/relationships/image" Target="../media/image77.jpeg"/><Relationship Id="rId10" Type="http://schemas.openxmlformats.org/officeDocument/2006/relationships/image" Target="../media/image82.jpeg"/><Relationship Id="rId4" Type="http://schemas.openxmlformats.org/officeDocument/2006/relationships/image" Target="../media/image76.jpeg"/><Relationship Id="rId9" Type="http://schemas.openxmlformats.org/officeDocument/2006/relationships/image" Target="../media/image81.jpeg"/><Relationship Id="rId14" Type="http://schemas.openxmlformats.org/officeDocument/2006/relationships/image" Target="../media/image86.jpeg"/></Relationships>
</file>

<file path=ppt/slides/_rels/slide10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 Id="rId5" Type="http://schemas.openxmlformats.org/officeDocument/2006/relationships/image" Target="../media/image90.png"/><Relationship Id="rId4" Type="http://schemas.openxmlformats.org/officeDocument/2006/relationships/image" Target="../media/image89.jpeg"/></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1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2.jpeg"/><Relationship Id="rId7" Type="http://schemas.openxmlformats.org/officeDocument/2006/relationships/image" Target="../media/image96.png"/><Relationship Id="rId2" Type="http://schemas.openxmlformats.org/officeDocument/2006/relationships/image" Target="../media/image91.png"/><Relationship Id="rId1" Type="http://schemas.openxmlformats.org/officeDocument/2006/relationships/slideLayout" Target="../slideLayouts/slideLayout1.xml"/><Relationship Id="rId6" Type="http://schemas.openxmlformats.org/officeDocument/2006/relationships/image" Target="../media/image95.jpeg"/><Relationship Id="rId5" Type="http://schemas.openxmlformats.org/officeDocument/2006/relationships/image" Target="../media/image94.png"/><Relationship Id="rId4" Type="http://schemas.openxmlformats.org/officeDocument/2006/relationships/image" Target="../media/image93.png"/><Relationship Id="rId9" Type="http://schemas.openxmlformats.org/officeDocument/2006/relationships/image" Target="../media/image5.jpeg"/></Relationships>
</file>

<file path=ppt/slides/_rels/slide1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chart" Target="../charts/chart12.xml"/><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chart" Target="../charts/chart13.xml"/><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chart" Target="../charts/chart14.xml"/><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mailto:pherrerag@liceotajamar.cl" TargetMode="Externa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5.jpeg"/><Relationship Id="rId4" Type="http://schemas.openxmlformats.org/officeDocument/2006/relationships/image" Target="../media/image14.emf"/></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chart" Target="../charts/chart2.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chart" Target="../charts/chart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hyperlink" Target="83022%20LICEO%20TAJAMAR%202016.xlsx" TargetMode="External"/><Relationship Id="rId2" Type="http://schemas.openxmlformats.org/officeDocument/2006/relationships/hyperlink" Target="../83022%20LICEO%20TAJAMAR%202016.xlsx" TargetMode="Externa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2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GESTION%20RECURSOS%20HASTA%20SEPT2016%20SEP%20(2).xlsx"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GESTION%20RECURSOS%20HASTA%20SEPT2016%20PIE.xlsx" TargetMode="Externa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3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21.jpeg"/></Relationships>
</file>

<file path=ppt/slides/_rels/slide3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3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3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chart" Target="../charts/chart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chart" Target="../charts/chart6.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1.png"/></Relationships>
</file>

<file path=ppt/slides/_rels/slide8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8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8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8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8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52.png"/></Relationships>
</file>

<file path=ppt/slides/_rels/slide8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55.jpeg"/></Relationships>
</file>

<file path=ppt/slides/_rels/slide8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8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8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9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64.jpe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9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66.png"/></Relationships>
</file>

<file path=ppt/slides/_rels/slide95.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64.jpe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96.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image" Target="../media/image64.jpe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97.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image" Target="../media/image64.jpe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69.png"/></Relationships>
</file>

<file path=ppt/slides/_rels/slide98.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image" Target="../media/image64.jpe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70.png"/></Relationships>
</file>

<file path=ppt/slides/_rels/slide9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 Id="rId4" Type="http://schemas.openxmlformats.org/officeDocument/2006/relationships/image" Target="../media/image7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59513" y="2780928"/>
            <a:ext cx="8414691" cy="4708981"/>
          </a:xfrm>
          <a:prstGeom prst="rect">
            <a:avLst/>
          </a:prstGeom>
        </p:spPr>
        <p:txBody>
          <a:bodyPr wrap="square">
            <a:spAutoFit/>
          </a:bodyPr>
          <a:lstStyle/>
          <a:p>
            <a:pPr algn="ctr"/>
            <a:r>
              <a:rPr lang="es-MX" sz="3200" b="1" i="1" dirty="0" smtClean="0">
                <a:solidFill>
                  <a:srgbClr val="002060"/>
                </a:solidFill>
                <a:latin typeface="Arial Black" panose="020B0A04020102020204" pitchFamily="34" charset="0"/>
              </a:rPr>
              <a:t>Liceo Tajamar Providencia </a:t>
            </a:r>
          </a:p>
          <a:p>
            <a:pPr algn="ctr"/>
            <a:r>
              <a:rPr lang="es-MX" sz="3200" b="1" i="1" dirty="0" smtClean="0">
                <a:solidFill>
                  <a:srgbClr val="002060"/>
                </a:solidFill>
                <a:latin typeface="Arial Black" panose="020B0A04020102020204" pitchFamily="34" charset="0"/>
              </a:rPr>
              <a:t>CUENTA </a:t>
            </a:r>
            <a:r>
              <a:rPr lang="es-MX" sz="3200" b="1" i="1" dirty="0">
                <a:solidFill>
                  <a:srgbClr val="002060"/>
                </a:solidFill>
                <a:latin typeface="Arial Black" panose="020B0A04020102020204" pitchFamily="34" charset="0"/>
              </a:rPr>
              <a:t>ANUAL </a:t>
            </a:r>
            <a:r>
              <a:rPr lang="es-MX" sz="3200" b="1" i="1" dirty="0" smtClean="0">
                <a:solidFill>
                  <a:srgbClr val="002060"/>
                </a:solidFill>
                <a:latin typeface="Arial Black" panose="020B0A04020102020204" pitchFamily="34" charset="0"/>
              </a:rPr>
              <a:t>GESTIÓN </a:t>
            </a:r>
            <a:r>
              <a:rPr lang="es-MX" sz="3200" b="1" i="1" dirty="0">
                <a:solidFill>
                  <a:srgbClr val="002060"/>
                </a:solidFill>
                <a:latin typeface="Arial Black" panose="020B0A04020102020204" pitchFamily="34" charset="0"/>
              </a:rPr>
              <a:t> </a:t>
            </a:r>
            <a:r>
              <a:rPr lang="es-MX" sz="3200" b="1" i="1" dirty="0" smtClean="0">
                <a:solidFill>
                  <a:srgbClr val="002060"/>
                </a:solidFill>
                <a:latin typeface="Arial Black" panose="020B0A04020102020204" pitchFamily="34" charset="0"/>
              </a:rPr>
              <a:t>ADMINISTRATIVO - PEDAGOGICA</a:t>
            </a:r>
          </a:p>
          <a:p>
            <a:pPr algn="ctr"/>
            <a:r>
              <a:rPr lang="es-MX" sz="3200" b="1" i="1" dirty="0" smtClean="0">
                <a:solidFill>
                  <a:srgbClr val="002060"/>
                </a:solidFill>
                <a:latin typeface="Arial Black" panose="020B0A04020102020204" pitchFamily="34" charset="0"/>
              </a:rPr>
              <a:t> 2016</a:t>
            </a:r>
          </a:p>
          <a:p>
            <a:pPr algn="ctr"/>
            <a:endParaRPr lang="es-MX" sz="3200" b="1" i="1" dirty="0" smtClean="0">
              <a:solidFill>
                <a:srgbClr val="002060"/>
              </a:solidFill>
              <a:latin typeface="Arial Black" panose="020B0A04020102020204" pitchFamily="34" charset="0"/>
            </a:endParaRPr>
          </a:p>
          <a:p>
            <a:pPr algn="ctr"/>
            <a:r>
              <a:rPr lang="es-MX" sz="3200" b="1" i="1" dirty="0" smtClean="0">
                <a:solidFill>
                  <a:srgbClr val="002060"/>
                </a:solidFill>
                <a:latin typeface="Arial Black" panose="020B0A04020102020204" pitchFamily="34" charset="0"/>
                <a:hlinkClick r:id="rId2"/>
              </a:rPr>
              <a:t>www.liceotajamar.cl</a:t>
            </a:r>
            <a:endParaRPr lang="es-MX" sz="3200" b="1" i="1" dirty="0" smtClean="0">
              <a:solidFill>
                <a:srgbClr val="002060"/>
              </a:solidFill>
              <a:latin typeface="Arial Black" panose="020B0A04020102020204" pitchFamily="34" charset="0"/>
            </a:endParaRPr>
          </a:p>
          <a:p>
            <a:endParaRPr lang="es-MX" sz="3200" b="1" i="1" dirty="0" smtClean="0">
              <a:solidFill>
                <a:srgbClr val="002060"/>
              </a:solidFill>
              <a:latin typeface="Arial Black" panose="020B0A04020102020204" pitchFamily="34" charset="0"/>
            </a:endParaRPr>
          </a:p>
          <a:p>
            <a:r>
              <a:rPr lang="es-MX" sz="3200" b="1" i="1" dirty="0">
                <a:solidFill>
                  <a:srgbClr val="002060"/>
                </a:solidFill>
                <a:latin typeface="Arial Black" panose="020B0A04020102020204" pitchFamily="34" charset="0"/>
              </a:rPr>
              <a:t>	</a:t>
            </a:r>
            <a:r>
              <a:rPr lang="es-MX" sz="3200" b="1" i="1" dirty="0" smtClean="0">
                <a:solidFill>
                  <a:srgbClr val="002060"/>
                </a:solidFill>
                <a:latin typeface="Arial Black" panose="020B0A04020102020204" pitchFamily="34" charset="0"/>
              </a:rPr>
              <a:t>				Marzo de 2017</a:t>
            </a:r>
          </a:p>
          <a:p>
            <a:pPr algn="ctr"/>
            <a:endParaRPr lang="es-MX" sz="4400" dirty="0">
              <a:solidFill>
                <a:schemeClr val="accent5">
                  <a:lumMod val="20000"/>
                  <a:lumOff val="80000"/>
                </a:schemeClr>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3758" y="668400"/>
            <a:ext cx="4510241" cy="2052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5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3648" y="1009274"/>
            <a:ext cx="1190393" cy="1371191"/>
          </a:xfrm>
          <a:prstGeom prst="rect">
            <a:avLst/>
          </a:prstGeom>
        </p:spPr>
      </p:pic>
    </p:spTree>
    <p:extLst>
      <p:ext uri="{BB962C8B-B14F-4D97-AF65-F5344CB8AC3E}">
        <p14:creationId xmlns:p14="http://schemas.microsoft.com/office/powerpoint/2010/main" val="2807156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Pedro Herrera\Desktop\CUENTA PUBLICA 2017\SELECCION FOTOS 2016\SELECCION FOTOS 2016\Fotos anuario\Equipo docent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414604"/>
            <a:ext cx="7831694" cy="5216031"/>
          </a:xfrm>
          <a:prstGeom prst="rect">
            <a:avLst/>
          </a:prstGeom>
          <a:noFill/>
          <a:extLst>
            <a:ext uri="{909E8E84-426E-40DD-AFC4-6F175D3DCCD1}">
              <a14:hiddenFill xmlns:a14="http://schemas.microsoft.com/office/drawing/2010/main">
                <a:solidFill>
                  <a:srgbClr val="FFFFFF"/>
                </a:solidFill>
              </a14:hiddenFill>
            </a:ext>
          </a:extLst>
        </p:spPr>
      </p:pic>
      <p:pic>
        <p:nvPicPr>
          <p:cNvPr id="5" name="4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489" y="98893"/>
            <a:ext cx="955927" cy="1101114"/>
          </a:xfrm>
          <a:prstGeom prst="rect">
            <a:avLst/>
          </a:prstGeom>
        </p:spPr>
      </p:pic>
    </p:spTree>
    <p:extLst>
      <p:ext uri="{BB962C8B-B14F-4D97-AF65-F5344CB8AC3E}">
        <p14:creationId xmlns:p14="http://schemas.microsoft.com/office/powerpoint/2010/main" val="353211871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1979712" y="908844"/>
            <a:ext cx="6022931" cy="461665"/>
          </a:xfrm>
          <a:prstGeom prst="rect">
            <a:avLst/>
          </a:prstGeom>
          <a:noFill/>
        </p:spPr>
        <p:txBody>
          <a:bodyPr wrap="none" rtlCol="0">
            <a:spAutoFit/>
          </a:bodyPr>
          <a:lstStyle/>
          <a:p>
            <a:r>
              <a:rPr lang="es-MX" sz="2400" b="1" dirty="0" smtClean="0"/>
              <a:t>Orientación : Vocación y Estudios Superiores </a:t>
            </a:r>
            <a:endParaRPr lang="es-MX" sz="2400" b="1" dirty="0"/>
          </a:p>
        </p:txBody>
      </p:sp>
      <p:graphicFrame>
        <p:nvGraphicFramePr>
          <p:cNvPr id="2" name="1 Diagrama"/>
          <p:cNvGraphicFramePr/>
          <p:nvPr>
            <p:extLst>
              <p:ext uri="{D42A27DB-BD31-4B8C-83A1-F6EECF244321}">
                <p14:modId xmlns:p14="http://schemas.microsoft.com/office/powerpoint/2010/main" val="697557243"/>
              </p:ext>
            </p:extLst>
          </p:nvPr>
        </p:nvGraphicFramePr>
        <p:xfrm>
          <a:off x="1524000" y="1397000"/>
          <a:ext cx="6936432" cy="50563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5 Imagen"/>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5489" y="116632"/>
            <a:ext cx="955927" cy="1101114"/>
          </a:xfrm>
          <a:prstGeom prst="rect">
            <a:avLst/>
          </a:prstGeom>
        </p:spPr>
      </p:pic>
    </p:spTree>
    <p:extLst>
      <p:ext uri="{BB962C8B-B14F-4D97-AF65-F5344CB8AC3E}">
        <p14:creationId xmlns:p14="http://schemas.microsoft.com/office/powerpoint/2010/main" val="16667149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1979712" y="908844"/>
            <a:ext cx="2167581" cy="461665"/>
          </a:xfrm>
          <a:prstGeom prst="rect">
            <a:avLst/>
          </a:prstGeom>
          <a:noFill/>
        </p:spPr>
        <p:txBody>
          <a:bodyPr wrap="none" rtlCol="0">
            <a:spAutoFit/>
          </a:bodyPr>
          <a:lstStyle/>
          <a:p>
            <a:r>
              <a:rPr lang="es-MX" sz="2400" b="1" dirty="0" smtClean="0"/>
              <a:t>Orientación   </a:t>
            </a:r>
            <a:endParaRPr lang="es-MX" sz="2400" b="1" dirty="0"/>
          </a:p>
        </p:txBody>
      </p:sp>
      <p:graphicFrame>
        <p:nvGraphicFramePr>
          <p:cNvPr id="3" name="2 Diagrama"/>
          <p:cNvGraphicFramePr/>
          <p:nvPr>
            <p:extLst>
              <p:ext uri="{D42A27DB-BD31-4B8C-83A1-F6EECF244321}">
                <p14:modId xmlns:p14="http://schemas.microsoft.com/office/powerpoint/2010/main" val="2914887291"/>
              </p:ext>
            </p:extLst>
          </p:nvPr>
        </p:nvGraphicFramePr>
        <p:xfrm>
          <a:off x="1112838" y="1397000"/>
          <a:ext cx="7707634" cy="5461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5 Imagen"/>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5489" y="98893"/>
            <a:ext cx="955927" cy="1101114"/>
          </a:xfrm>
          <a:prstGeom prst="rect">
            <a:avLst/>
          </a:prstGeom>
        </p:spPr>
      </p:pic>
    </p:spTree>
    <p:extLst>
      <p:ext uri="{BB962C8B-B14F-4D97-AF65-F5344CB8AC3E}">
        <p14:creationId xmlns:p14="http://schemas.microsoft.com/office/powerpoint/2010/main" val="17849573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1979712" y="908844"/>
            <a:ext cx="6122702" cy="461665"/>
          </a:xfrm>
          <a:prstGeom prst="rect">
            <a:avLst/>
          </a:prstGeom>
          <a:noFill/>
        </p:spPr>
        <p:txBody>
          <a:bodyPr wrap="none" rtlCol="0">
            <a:spAutoFit/>
          </a:bodyPr>
          <a:lstStyle/>
          <a:p>
            <a:r>
              <a:rPr lang="es-MX" sz="2400" b="1" dirty="0" smtClean="0"/>
              <a:t>Orientación :  Prevención y Acompañamiento  </a:t>
            </a:r>
            <a:endParaRPr lang="es-MX" sz="2400" b="1" dirty="0"/>
          </a:p>
        </p:txBody>
      </p:sp>
      <p:graphicFrame>
        <p:nvGraphicFramePr>
          <p:cNvPr id="3" name="2 Diagrama"/>
          <p:cNvGraphicFramePr/>
          <p:nvPr>
            <p:extLst>
              <p:ext uri="{D42A27DB-BD31-4B8C-83A1-F6EECF244321}">
                <p14:modId xmlns:p14="http://schemas.microsoft.com/office/powerpoint/2010/main" val="3536696117"/>
              </p:ext>
            </p:extLst>
          </p:nvPr>
        </p:nvGraphicFramePr>
        <p:xfrm>
          <a:off x="1524000" y="1397000"/>
          <a:ext cx="7296472" cy="49123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5 Imagen"/>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5489" y="98893"/>
            <a:ext cx="955927" cy="1101114"/>
          </a:xfrm>
          <a:prstGeom prst="rect">
            <a:avLst/>
          </a:prstGeom>
        </p:spPr>
      </p:pic>
    </p:spTree>
    <p:extLst>
      <p:ext uri="{BB962C8B-B14F-4D97-AF65-F5344CB8AC3E}">
        <p14:creationId xmlns:p14="http://schemas.microsoft.com/office/powerpoint/2010/main" val="17849573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1763688" y="404813"/>
            <a:ext cx="7056784" cy="1200329"/>
          </a:xfrm>
          <a:prstGeom prst="rect">
            <a:avLst/>
          </a:prstGeom>
          <a:noFill/>
        </p:spPr>
        <p:txBody>
          <a:bodyPr wrap="square" rtlCol="0">
            <a:spAutoFit/>
          </a:bodyPr>
          <a:lstStyle/>
          <a:p>
            <a:r>
              <a:rPr lang="es-MX" sz="2400" b="1" dirty="0" smtClean="0"/>
              <a:t>Orientación :  Derivaciones, Trabajo desarrollado en conjunto   con equipo Biopsicosocial.</a:t>
            </a:r>
            <a:endParaRPr lang="es-MX" sz="2400" b="1" dirty="0"/>
          </a:p>
        </p:txBody>
      </p:sp>
      <p:graphicFrame>
        <p:nvGraphicFramePr>
          <p:cNvPr id="3" name="2 Diagrama"/>
          <p:cNvGraphicFramePr/>
          <p:nvPr>
            <p:extLst>
              <p:ext uri="{D42A27DB-BD31-4B8C-83A1-F6EECF244321}">
                <p14:modId xmlns:p14="http://schemas.microsoft.com/office/powerpoint/2010/main" val="2671709196"/>
              </p:ext>
            </p:extLst>
          </p:nvPr>
        </p:nvGraphicFramePr>
        <p:xfrm>
          <a:off x="684213" y="1739841"/>
          <a:ext cx="8111579" cy="48170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5 Imagen"/>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5489" y="98893"/>
            <a:ext cx="955927" cy="1101114"/>
          </a:xfrm>
          <a:prstGeom prst="rect">
            <a:avLst/>
          </a:prstGeom>
        </p:spPr>
      </p:pic>
    </p:spTree>
    <p:extLst>
      <p:ext uri="{BB962C8B-B14F-4D97-AF65-F5344CB8AC3E}">
        <p14:creationId xmlns:p14="http://schemas.microsoft.com/office/powerpoint/2010/main" val="17849573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123728" y="724178"/>
            <a:ext cx="6408712" cy="461665"/>
          </a:xfrm>
          <a:prstGeom prst="rect">
            <a:avLst/>
          </a:prstGeom>
        </p:spPr>
        <p:txBody>
          <a:bodyPr wrap="square">
            <a:spAutoFit/>
          </a:bodyPr>
          <a:lstStyle/>
          <a:p>
            <a:pPr algn="ctr"/>
            <a:r>
              <a:rPr lang="es-ES_tradnl" sz="2400" b="1" dirty="0"/>
              <a:t>CONVIVENCIA ESCOLAR</a:t>
            </a:r>
            <a:endParaRPr lang="es-CL" sz="2400" b="1" dirty="0"/>
          </a:p>
        </p:txBody>
      </p:sp>
      <p:sp>
        <p:nvSpPr>
          <p:cNvPr id="7" name="6 Rectángulo"/>
          <p:cNvSpPr/>
          <p:nvPr/>
        </p:nvSpPr>
        <p:spPr>
          <a:xfrm>
            <a:off x="467544" y="1428750"/>
            <a:ext cx="8496944" cy="10715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s-ES_tradnl" sz="2800" dirty="0"/>
              <a:t>Prevención. Actividades de sensibilización en temáticas de </a:t>
            </a:r>
            <a:r>
              <a:rPr lang="es-ES_tradnl" sz="2800" dirty="0" smtClean="0"/>
              <a:t>convivencia y vida escolar </a:t>
            </a:r>
            <a:endParaRPr lang="es-ES_tradnl" sz="2800" dirty="0"/>
          </a:p>
          <a:p>
            <a:pPr algn="ctr" fontAlgn="auto">
              <a:spcBef>
                <a:spcPts val="0"/>
              </a:spcBef>
              <a:spcAft>
                <a:spcPts val="0"/>
              </a:spcAft>
              <a:defRPr/>
            </a:pPr>
            <a:endParaRPr lang="es-MX" dirty="0"/>
          </a:p>
        </p:txBody>
      </p:sp>
      <p:sp>
        <p:nvSpPr>
          <p:cNvPr id="8" name="7 Rectángulo redondeado"/>
          <p:cNvSpPr/>
          <p:nvPr/>
        </p:nvSpPr>
        <p:spPr>
          <a:xfrm>
            <a:off x="1" y="2786063"/>
            <a:ext cx="2123728" cy="37147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lvl="1" algn="ctr" fontAlgn="auto">
              <a:spcBef>
                <a:spcPts val="0"/>
              </a:spcBef>
              <a:spcAft>
                <a:spcPts val="0"/>
              </a:spcAft>
              <a:defRPr/>
            </a:pPr>
            <a:r>
              <a:rPr lang="es-ES_tradnl" dirty="0"/>
              <a:t>Celebración del DÍA DE LA CONVIVENCIA ESCOLAR el día 28 de abril. El objetivo principal de esta actividad fue la socialización del Manual de Convivencia del establecimiento.</a:t>
            </a:r>
          </a:p>
          <a:p>
            <a:pPr algn="ctr" fontAlgn="auto">
              <a:spcBef>
                <a:spcPts val="0"/>
              </a:spcBef>
              <a:spcAft>
                <a:spcPts val="0"/>
              </a:spcAft>
              <a:defRPr/>
            </a:pPr>
            <a:endParaRPr lang="es-MX" dirty="0"/>
          </a:p>
        </p:txBody>
      </p:sp>
      <p:sp>
        <p:nvSpPr>
          <p:cNvPr id="9" name="8 Rectángulo redondeado"/>
          <p:cNvSpPr/>
          <p:nvPr/>
        </p:nvSpPr>
        <p:spPr>
          <a:xfrm>
            <a:off x="2530042" y="2786063"/>
            <a:ext cx="1970521" cy="37147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lvl="1" algn="ctr" fontAlgn="auto">
              <a:spcBef>
                <a:spcPts val="0"/>
              </a:spcBef>
              <a:spcAft>
                <a:spcPts val="0"/>
              </a:spcAft>
              <a:defRPr/>
            </a:pPr>
            <a:r>
              <a:rPr lang="es-ES_tradnl" dirty="0"/>
              <a:t>Organización de la SEMANA DE LA EDUCACIÓN PÚBLICA en noviembre. Esta actividad se organiza con el objetivo de mostrar nuestro establecimiento a la comunidad.</a:t>
            </a:r>
          </a:p>
          <a:p>
            <a:pPr algn="ctr" fontAlgn="auto">
              <a:spcBef>
                <a:spcPts val="0"/>
              </a:spcBef>
              <a:spcAft>
                <a:spcPts val="0"/>
              </a:spcAft>
              <a:defRPr/>
            </a:pPr>
            <a:endParaRPr lang="es-MX" dirty="0"/>
          </a:p>
        </p:txBody>
      </p:sp>
      <p:sp>
        <p:nvSpPr>
          <p:cNvPr id="10" name="9 Rectángulo redondeado"/>
          <p:cNvSpPr/>
          <p:nvPr/>
        </p:nvSpPr>
        <p:spPr>
          <a:xfrm>
            <a:off x="4860032" y="2786062"/>
            <a:ext cx="1740172" cy="371475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s-ES_tradnl" dirty="0"/>
              <a:t>Anuario </a:t>
            </a:r>
            <a:r>
              <a:rPr lang="es-ES_tradnl" dirty="0" smtClean="0"/>
              <a:t>2016 </a:t>
            </a:r>
            <a:r>
              <a:rPr lang="es-ES_tradnl" dirty="0"/>
              <a:t>Se retoma una antigua tradición y se diseña un ANUARIO, cuyo objetivo fundamental es fortalecer la identidad liceana.</a:t>
            </a:r>
            <a:endParaRPr lang="es-MX" dirty="0"/>
          </a:p>
        </p:txBody>
      </p:sp>
      <p:sp>
        <p:nvSpPr>
          <p:cNvPr id="11" name="10 Rectángulo redondeado"/>
          <p:cNvSpPr/>
          <p:nvPr/>
        </p:nvSpPr>
        <p:spPr>
          <a:xfrm>
            <a:off x="6786563" y="2786063"/>
            <a:ext cx="2357437" cy="37147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lvl="1" algn="ctr" fontAlgn="auto">
              <a:spcBef>
                <a:spcPts val="0"/>
              </a:spcBef>
              <a:spcAft>
                <a:spcPts val="0"/>
              </a:spcAft>
              <a:defRPr/>
            </a:pPr>
            <a:r>
              <a:rPr lang="es-ES_tradnl" dirty="0" smtClean="0"/>
              <a:t>Liderar proceso de revisión y renovación de Manual de Convivencia con Enfoque de Derecho, junto a ACHNU.</a:t>
            </a:r>
            <a:endParaRPr lang="es-ES_tradnl" dirty="0"/>
          </a:p>
          <a:p>
            <a:pPr algn="ctr" fontAlgn="auto">
              <a:spcBef>
                <a:spcPts val="0"/>
              </a:spcBef>
              <a:spcAft>
                <a:spcPts val="0"/>
              </a:spcAft>
              <a:defRPr/>
            </a:pPr>
            <a:endParaRPr lang="es-MX" dirty="0"/>
          </a:p>
        </p:txBody>
      </p:sp>
      <p:pic>
        <p:nvPicPr>
          <p:cNvPr id="12" name="11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489" y="98893"/>
            <a:ext cx="955927" cy="1101114"/>
          </a:xfrm>
          <a:prstGeom prst="rect">
            <a:avLst/>
          </a:prstGeom>
        </p:spPr>
      </p:pic>
    </p:spTree>
    <p:extLst>
      <p:ext uri="{BB962C8B-B14F-4D97-AF65-F5344CB8AC3E}">
        <p14:creationId xmlns:p14="http://schemas.microsoft.com/office/powerpoint/2010/main" val="16258896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123728" y="724178"/>
            <a:ext cx="6408712" cy="400110"/>
          </a:xfrm>
          <a:prstGeom prst="rect">
            <a:avLst/>
          </a:prstGeom>
        </p:spPr>
        <p:txBody>
          <a:bodyPr wrap="square">
            <a:spAutoFit/>
          </a:bodyPr>
          <a:lstStyle/>
          <a:p>
            <a:pPr algn="ctr"/>
            <a:r>
              <a:rPr lang="es-ES_tradnl" sz="2000" b="1" dirty="0" smtClean="0"/>
              <a:t>EQUIPOS SICOSOCIAL Y  </a:t>
            </a:r>
            <a:r>
              <a:rPr lang="es-ES_tradnl" sz="2000" b="1" dirty="0"/>
              <a:t>BIOPSICOSOCIAL</a:t>
            </a:r>
            <a:endParaRPr lang="es-CL" sz="2000" b="1" dirty="0"/>
          </a:p>
        </p:txBody>
      </p:sp>
      <p:sp>
        <p:nvSpPr>
          <p:cNvPr id="5" name="4 Rectángulo"/>
          <p:cNvSpPr/>
          <p:nvPr/>
        </p:nvSpPr>
        <p:spPr>
          <a:xfrm>
            <a:off x="684213" y="1412875"/>
            <a:ext cx="7930235" cy="3087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s-ES_tradnl" sz="2800" dirty="0"/>
              <a:t>Definición</a:t>
            </a:r>
            <a:endParaRPr lang="es-ES_tradnl" dirty="0"/>
          </a:p>
          <a:p>
            <a:pPr algn="just" fontAlgn="auto">
              <a:spcBef>
                <a:spcPts val="0"/>
              </a:spcBef>
              <a:spcAft>
                <a:spcPts val="0"/>
              </a:spcAft>
              <a:defRPr/>
            </a:pPr>
            <a:r>
              <a:rPr lang="es-ES" dirty="0" smtClean="0"/>
              <a:t>Los  EQUIPOS Sicosocial y biopsicosocial, NACEN como un proyecto SEP  </a:t>
            </a:r>
            <a:r>
              <a:rPr lang="es-ES" dirty="0"/>
              <a:t>del Liceo Tajamar </a:t>
            </a:r>
            <a:r>
              <a:rPr lang="es-ES" dirty="0" smtClean="0"/>
              <a:t> y está </a:t>
            </a:r>
            <a:r>
              <a:rPr lang="es-ES" dirty="0"/>
              <a:t>compuesto por </a:t>
            </a:r>
            <a:r>
              <a:rPr lang="es-ES" dirty="0" smtClean="0"/>
              <a:t> Asistente Social , </a:t>
            </a:r>
            <a:r>
              <a:rPr lang="es-ES" dirty="0" err="1" smtClean="0"/>
              <a:t>Psicologa</a:t>
            </a:r>
            <a:r>
              <a:rPr lang="es-ES" dirty="0" smtClean="0"/>
              <a:t>, Convivencia </a:t>
            </a:r>
            <a:r>
              <a:rPr lang="es-ES" dirty="0"/>
              <a:t>Escolar, Orientadores, Enfermera y Psicólogas PIE del establecimiento. A través de la articulación de estos profesionales en un trabajo colaborativo e interdisciplinario, se pretende entregar una mirada complementaria que favorezca la formación integral de las estudiantes. Este trabajo mancomunado, tiene como objetivo ser un apoyo para la labor del profesor jefe y, en ningún caso, reemplaza las acciones que emanan del ejercicio propio de la docencia y de las decisiones que, como profesionales, determinen los educadores. </a:t>
            </a:r>
            <a:endParaRPr lang="es-MX" dirty="0"/>
          </a:p>
          <a:p>
            <a:pPr algn="ctr" fontAlgn="auto">
              <a:spcBef>
                <a:spcPts val="0"/>
              </a:spcBef>
              <a:spcAft>
                <a:spcPts val="0"/>
              </a:spcAft>
              <a:defRPr/>
            </a:pPr>
            <a:endParaRPr lang="es-MX" dirty="0"/>
          </a:p>
        </p:txBody>
      </p:sp>
      <p:sp>
        <p:nvSpPr>
          <p:cNvPr id="6" name="5 Rectángulo redondeado"/>
          <p:cNvSpPr/>
          <p:nvPr/>
        </p:nvSpPr>
        <p:spPr>
          <a:xfrm>
            <a:off x="2571750" y="4823834"/>
            <a:ext cx="6572250" cy="20002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s-ES_tradnl" sz="2800" dirty="0"/>
              <a:t>Acciones </a:t>
            </a:r>
            <a:r>
              <a:rPr lang="es-ES_tradnl" sz="2800" dirty="0" smtClean="0"/>
              <a:t>2016</a:t>
            </a:r>
            <a:endParaRPr lang="es-ES_tradnl" sz="2800" dirty="0"/>
          </a:p>
          <a:p>
            <a:pPr algn="just" fontAlgn="auto">
              <a:spcBef>
                <a:spcPts val="0"/>
              </a:spcBef>
              <a:spcAft>
                <a:spcPts val="0"/>
              </a:spcAft>
              <a:defRPr/>
            </a:pPr>
            <a:r>
              <a:rPr lang="es-ES_tradnl" dirty="0"/>
              <a:t>Seguimiento de </a:t>
            </a:r>
            <a:r>
              <a:rPr lang="es-ES_tradnl" dirty="0" smtClean="0"/>
              <a:t>estudiantes </a:t>
            </a:r>
            <a:r>
              <a:rPr lang="es-ES_tradnl" dirty="0"/>
              <a:t>atendidas en </a:t>
            </a:r>
            <a:r>
              <a:rPr lang="es-ES_tradnl" dirty="0" smtClean="0"/>
              <a:t>2015</a:t>
            </a:r>
            <a:endParaRPr lang="es-ES_tradnl" dirty="0"/>
          </a:p>
          <a:p>
            <a:pPr algn="just" fontAlgn="auto">
              <a:spcBef>
                <a:spcPts val="0"/>
              </a:spcBef>
              <a:spcAft>
                <a:spcPts val="0"/>
              </a:spcAft>
              <a:defRPr/>
            </a:pPr>
            <a:r>
              <a:rPr lang="es-ES_tradnl" dirty="0"/>
              <a:t>Se atiende a 8 estudiantes como casos individuales</a:t>
            </a:r>
          </a:p>
          <a:p>
            <a:pPr algn="just" fontAlgn="auto">
              <a:spcBef>
                <a:spcPts val="0"/>
              </a:spcBef>
              <a:spcAft>
                <a:spcPts val="0"/>
              </a:spcAft>
              <a:defRPr/>
            </a:pPr>
            <a:r>
              <a:rPr lang="es-ES_tradnl" dirty="0"/>
              <a:t>Se interviene y diseña estrategias para 3 cursos</a:t>
            </a:r>
          </a:p>
          <a:p>
            <a:pPr algn="just" fontAlgn="auto">
              <a:spcBef>
                <a:spcPts val="0"/>
              </a:spcBef>
              <a:spcAft>
                <a:spcPts val="0"/>
              </a:spcAft>
              <a:defRPr/>
            </a:pPr>
            <a:r>
              <a:rPr lang="es-ES_tradnl" dirty="0"/>
              <a:t>Organización de Feria de la Salud</a:t>
            </a:r>
            <a:endParaRPr lang="es-MX" dirty="0"/>
          </a:p>
        </p:txBody>
      </p:sp>
      <p:pic>
        <p:nvPicPr>
          <p:cNvPr id="7" name="6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489" y="98893"/>
            <a:ext cx="955927" cy="1101114"/>
          </a:xfrm>
          <a:prstGeom prst="rect">
            <a:avLst/>
          </a:prstGeom>
        </p:spPr>
      </p:pic>
    </p:spTree>
    <p:extLst>
      <p:ext uri="{BB962C8B-B14F-4D97-AF65-F5344CB8AC3E}">
        <p14:creationId xmlns:p14="http://schemas.microsoft.com/office/powerpoint/2010/main" val="16667149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1625631" y="585678"/>
            <a:ext cx="7562261" cy="1200329"/>
          </a:xfrm>
          <a:prstGeom prst="rect">
            <a:avLst/>
          </a:prstGeom>
        </p:spPr>
        <p:txBody>
          <a:bodyPr wrap="square">
            <a:spAutoFit/>
          </a:bodyPr>
          <a:lstStyle/>
          <a:p>
            <a:r>
              <a:rPr lang="es-MX" b="1" dirty="0" smtClean="0"/>
              <a:t>ACCIONES DESARROLLADAS POR EQUIPO PSICOSOCIAL </a:t>
            </a:r>
          </a:p>
          <a:p>
            <a:pPr algn="ctr"/>
            <a:r>
              <a:rPr lang="es-MX" b="1" dirty="0" smtClean="0"/>
              <a:t>Y BIOPSICOSOCIAL </a:t>
            </a:r>
          </a:p>
          <a:p>
            <a:endParaRPr lang="es-MX" dirty="0"/>
          </a:p>
          <a:p>
            <a:pPr algn="just"/>
            <a:r>
              <a:rPr lang="es-MX" b="1" dirty="0"/>
              <a:t>	</a:t>
            </a:r>
          </a:p>
        </p:txBody>
      </p:sp>
      <p:sp>
        <p:nvSpPr>
          <p:cNvPr id="2" name="1 Rectángulo"/>
          <p:cNvSpPr/>
          <p:nvPr/>
        </p:nvSpPr>
        <p:spPr>
          <a:xfrm>
            <a:off x="402072" y="2780928"/>
            <a:ext cx="8521069" cy="3170099"/>
          </a:xfrm>
          <a:prstGeom prst="rect">
            <a:avLst/>
          </a:prstGeom>
        </p:spPr>
        <p:txBody>
          <a:bodyPr wrap="square">
            <a:spAutoFit/>
          </a:bodyPr>
          <a:lstStyle/>
          <a:p>
            <a:pPr marL="342900" lvl="0" indent="-342900">
              <a:buFont typeface="Arial" pitchFamily="34" charset="0"/>
              <a:buChar char="•"/>
            </a:pPr>
            <a:r>
              <a:rPr lang="es-CL" sz="2000" dirty="0" smtClean="0"/>
              <a:t>Seguimiento de  Estudiantes </a:t>
            </a:r>
          </a:p>
          <a:p>
            <a:pPr marL="342900" lvl="0" indent="-342900">
              <a:buFont typeface="Arial" pitchFamily="34" charset="0"/>
              <a:buChar char="•"/>
            </a:pPr>
            <a:r>
              <a:rPr lang="es-CL" sz="2000" dirty="0" smtClean="0"/>
              <a:t>Atención de casos individuales </a:t>
            </a:r>
          </a:p>
          <a:p>
            <a:pPr marL="342900" lvl="0" indent="-342900">
              <a:buFont typeface="Arial" pitchFamily="34" charset="0"/>
              <a:buChar char="•"/>
            </a:pPr>
            <a:r>
              <a:rPr lang="es-CL" sz="2000" dirty="0" smtClean="0"/>
              <a:t>Apoyo multidisciplinario con </a:t>
            </a:r>
            <a:r>
              <a:rPr lang="es-CL" sz="2000" dirty="0" err="1" smtClean="0"/>
              <a:t>Enfermeria</a:t>
            </a:r>
            <a:r>
              <a:rPr lang="es-CL" sz="2000" dirty="0" smtClean="0"/>
              <a:t> </a:t>
            </a:r>
          </a:p>
          <a:p>
            <a:pPr marL="342900" lvl="0" indent="-342900">
              <a:buFont typeface="Arial" pitchFamily="34" charset="0"/>
              <a:buChar char="•"/>
            </a:pPr>
            <a:r>
              <a:rPr lang="es-CL" sz="2000" dirty="0" smtClean="0"/>
              <a:t>50	Visitas Domiciliarias</a:t>
            </a:r>
          </a:p>
          <a:p>
            <a:pPr marL="342900" lvl="0" indent="-342900">
              <a:buFont typeface="Arial" pitchFamily="34" charset="0"/>
              <a:buChar char="•"/>
            </a:pPr>
            <a:r>
              <a:rPr lang="es-CL" sz="2000" dirty="0" smtClean="0"/>
              <a:t>5	Visitas Negadas por las familias </a:t>
            </a:r>
          </a:p>
          <a:p>
            <a:pPr marL="342900" lvl="0" indent="-342900">
              <a:buFont typeface="Arial" pitchFamily="34" charset="0"/>
              <a:buChar char="•"/>
            </a:pPr>
            <a:r>
              <a:rPr lang="es-CL" sz="2000" dirty="0" smtClean="0"/>
              <a:t>70 	Atenciones </a:t>
            </a:r>
            <a:r>
              <a:rPr lang="es-CL" sz="2000" dirty="0" err="1" smtClean="0"/>
              <a:t>Psicologicas</a:t>
            </a:r>
            <a:endParaRPr lang="es-CL" sz="2000" dirty="0" smtClean="0"/>
          </a:p>
          <a:p>
            <a:pPr marL="342900" lvl="0" indent="-342900">
              <a:buFont typeface="Arial" pitchFamily="34" charset="0"/>
              <a:buChar char="•"/>
            </a:pPr>
            <a:r>
              <a:rPr lang="es-CL" sz="2000" dirty="0" smtClean="0"/>
              <a:t>100	Informes sociales </a:t>
            </a:r>
          </a:p>
          <a:p>
            <a:pPr marL="342900" lvl="0" indent="-342900">
              <a:buFont typeface="Arial" pitchFamily="34" charset="0"/>
              <a:buChar char="•"/>
            </a:pPr>
            <a:r>
              <a:rPr lang="es-CL" sz="2000" dirty="0" smtClean="0"/>
              <a:t>10 	Denuncias a Tribunales </a:t>
            </a:r>
          </a:p>
          <a:p>
            <a:pPr marL="342900" lvl="0" indent="-342900">
              <a:buFont typeface="Arial" pitchFamily="34" charset="0"/>
              <a:buChar char="•"/>
            </a:pPr>
            <a:r>
              <a:rPr lang="es-CL" sz="2000" dirty="0" smtClean="0"/>
              <a:t>150	Atenciones Psicosociales ( En el Liceo a Estudiantes y/o Apoderados 	</a:t>
            </a:r>
            <a:endParaRPr lang="es-CL" sz="2000" dirty="0"/>
          </a:p>
          <a:p>
            <a:pPr marL="342900" lvl="0" indent="-342900">
              <a:buFont typeface="Arial" pitchFamily="34" charset="0"/>
              <a:buChar char="•"/>
            </a:pPr>
            <a:endParaRPr lang="es-CL" sz="2000" dirty="0"/>
          </a:p>
        </p:txBody>
      </p:sp>
      <p:pic>
        <p:nvPicPr>
          <p:cNvPr id="7" name="6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489" y="98893"/>
            <a:ext cx="955927" cy="1101114"/>
          </a:xfrm>
          <a:prstGeom prst="rect">
            <a:avLst/>
          </a:prstGeom>
        </p:spPr>
      </p:pic>
    </p:spTree>
    <p:extLst>
      <p:ext uri="{BB962C8B-B14F-4D97-AF65-F5344CB8AC3E}">
        <p14:creationId xmlns:p14="http://schemas.microsoft.com/office/powerpoint/2010/main" val="21225422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123728" y="724178"/>
            <a:ext cx="6408712" cy="461665"/>
          </a:xfrm>
          <a:prstGeom prst="rect">
            <a:avLst/>
          </a:prstGeom>
        </p:spPr>
        <p:txBody>
          <a:bodyPr wrap="square">
            <a:spAutoFit/>
          </a:bodyPr>
          <a:lstStyle/>
          <a:p>
            <a:pPr algn="ctr"/>
            <a:r>
              <a:rPr lang="es-ES_tradnl" sz="2400" b="1" dirty="0"/>
              <a:t>CONVIVENCIA ESCOLAR</a:t>
            </a:r>
            <a:endParaRPr lang="es-CL" sz="2400" b="1" dirty="0"/>
          </a:p>
        </p:txBody>
      </p:sp>
      <p:sp>
        <p:nvSpPr>
          <p:cNvPr id="11" name="10 Rectángulo"/>
          <p:cNvSpPr/>
          <p:nvPr/>
        </p:nvSpPr>
        <p:spPr>
          <a:xfrm>
            <a:off x="785813" y="1357313"/>
            <a:ext cx="7429500" cy="1143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spcBef>
                <a:spcPts val="0"/>
              </a:spcBef>
              <a:spcAft>
                <a:spcPts val="0"/>
              </a:spcAft>
              <a:defRPr/>
            </a:pPr>
            <a:r>
              <a:rPr lang="es-ES_tradnl" sz="2800" dirty="0"/>
              <a:t>Intervención. Aplicación de técnicas alternativas de resolución de conflictos, fundadas principalmente en el diálogo.</a:t>
            </a:r>
            <a:endParaRPr lang="es-MX" dirty="0"/>
          </a:p>
        </p:txBody>
      </p:sp>
      <p:graphicFrame>
        <p:nvGraphicFramePr>
          <p:cNvPr id="12" name="3 Marcador de contenido"/>
          <p:cNvGraphicFramePr>
            <a:graphicFrameLocks/>
          </p:cNvGraphicFramePr>
          <p:nvPr>
            <p:extLst>
              <p:ext uri="{D42A27DB-BD31-4B8C-83A1-F6EECF244321}">
                <p14:modId xmlns:p14="http://schemas.microsoft.com/office/powerpoint/2010/main" val="2611411503"/>
              </p:ext>
            </p:extLst>
          </p:nvPr>
        </p:nvGraphicFramePr>
        <p:xfrm>
          <a:off x="2752740" y="2708920"/>
          <a:ext cx="5779700" cy="40324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5 Imagen"/>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5489" y="98893"/>
            <a:ext cx="955927" cy="1101114"/>
          </a:xfrm>
          <a:prstGeom prst="rect">
            <a:avLst/>
          </a:prstGeom>
        </p:spPr>
      </p:pic>
    </p:spTree>
    <p:extLst>
      <p:ext uri="{BB962C8B-B14F-4D97-AF65-F5344CB8AC3E}">
        <p14:creationId xmlns:p14="http://schemas.microsoft.com/office/powerpoint/2010/main" val="1809041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16 Imagen" descr="IMG_002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3200400"/>
            <a:ext cx="3429000" cy="213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6 Imagen" descr="00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74637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7 Imagen" descr="IMG_000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0"/>
            <a:ext cx="251777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8 Imagen" descr="IMG_0026.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86500" y="0"/>
            <a:ext cx="286067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9 Imagen" descr="IMG_0090.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91200" y="1752600"/>
            <a:ext cx="33528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10 Imagen" descr="IMG_0105.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1828800"/>
            <a:ext cx="3200400" cy="213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12 Imagen" descr="IMG_0114.jp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11825" y="4648200"/>
            <a:ext cx="343217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13 Imagen" descr="IMG_0116.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0" y="5081588"/>
            <a:ext cx="2971800" cy="177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8" name="14 Imagen" descr="IMG_0027.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0" y="3733800"/>
            <a:ext cx="279082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9" name="15 Imagen" descr="IMG_0001.jp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743200" y="1600200"/>
            <a:ext cx="3048000" cy="203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0" name="11 Imagen" descr="IMG_0109.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2590800" y="3429000"/>
            <a:ext cx="3124200" cy="190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1" name="17 Imagen" descr="IMG_0034.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3962400" y="0"/>
            <a:ext cx="2513013"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2" name="18 Imagen" descr="IMG_0001.jp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2971800" y="5257800"/>
            <a:ext cx="2743200" cy="159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42279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43264"/>
            <a:ext cx="5156088" cy="3614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1029" y="0"/>
            <a:ext cx="4876801" cy="3243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6" name="Picture 4" descr="C:\Users\Pedro Herrera\Desktop\CUENTA PUBLICA 2017\SELECCION FOTOS 2016\SELECCION FOTOS 2016\09-01 Semana Edu Publica en la Calle\IMG_004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35" y="-1"/>
            <a:ext cx="4876801" cy="3243263"/>
          </a:xfrm>
          <a:prstGeom prst="rect">
            <a:avLst/>
          </a:prstGeom>
          <a:noFill/>
          <a:extLst>
            <a:ext uri="{909E8E84-426E-40DD-AFC4-6F175D3DCCD1}">
              <a14:hiddenFill xmlns:a14="http://schemas.microsoft.com/office/drawing/2010/main">
                <a:solidFill>
                  <a:srgbClr val="FFFFFF"/>
                </a:solidFill>
              </a14:hiddenFill>
            </a:ext>
          </a:extLst>
        </p:spPr>
      </p:pic>
      <p:pic>
        <p:nvPicPr>
          <p:cNvPr id="3891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13423" y="3243262"/>
            <a:ext cx="5130577" cy="3614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26171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489" y="98893"/>
            <a:ext cx="955927" cy="1101114"/>
          </a:xfrm>
          <a:prstGeom prst="rect">
            <a:avLst/>
          </a:prstGeom>
        </p:spPr>
      </p:pic>
      <p:pic>
        <p:nvPicPr>
          <p:cNvPr id="44034" name="Picture 2" descr="C:\Users\Pedro Herrera\Desktop\CUENTA PUBLICA 2017\SELECCION FOTOS 2016\SELECCION FOTOS 2016\Fotos anuario\Auxiliare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8024" y="3995297"/>
            <a:ext cx="4012704" cy="2672523"/>
          </a:xfrm>
          <a:prstGeom prst="rect">
            <a:avLst/>
          </a:prstGeom>
          <a:noFill/>
          <a:extLst>
            <a:ext uri="{909E8E84-426E-40DD-AFC4-6F175D3DCCD1}">
              <a14:hiddenFill xmlns:a14="http://schemas.microsoft.com/office/drawing/2010/main">
                <a:solidFill>
                  <a:srgbClr val="FFFFFF"/>
                </a:solidFill>
              </a14:hiddenFill>
            </a:ext>
          </a:extLst>
        </p:spPr>
      </p:pic>
      <p:pic>
        <p:nvPicPr>
          <p:cNvPr id="44035" name="Picture 3" descr="C:\Users\Pedro Herrera\Desktop\CUENTA PUBLICA 2017\SELECCION FOTOS 2016\SELECCION FOTOS 2016\Fotos anuario\Bibliotec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3218" y="746738"/>
            <a:ext cx="4146111" cy="2761375"/>
          </a:xfrm>
          <a:prstGeom prst="rect">
            <a:avLst/>
          </a:prstGeom>
          <a:noFill/>
          <a:extLst>
            <a:ext uri="{909E8E84-426E-40DD-AFC4-6F175D3DCCD1}">
              <a14:hiddenFill xmlns:a14="http://schemas.microsoft.com/office/drawing/2010/main">
                <a:solidFill>
                  <a:srgbClr val="FFFFFF"/>
                </a:solidFill>
              </a14:hiddenFill>
            </a:ext>
          </a:extLst>
        </p:spPr>
      </p:pic>
      <p:pic>
        <p:nvPicPr>
          <p:cNvPr id="44036" name="Picture 4" descr="C:\Users\Pedro Herrera\Desktop\CUENTA PUBLICA 2017\SELECCION FOTOS 2016\SELECCION FOTOS 2016\Fotos anuario\Computació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09040" y="-6283"/>
            <a:ext cx="3724251" cy="2480409"/>
          </a:xfrm>
          <a:prstGeom prst="rect">
            <a:avLst/>
          </a:prstGeom>
          <a:noFill/>
          <a:extLst>
            <a:ext uri="{909E8E84-426E-40DD-AFC4-6F175D3DCCD1}">
              <a14:hiddenFill xmlns:a14="http://schemas.microsoft.com/office/drawing/2010/main">
                <a:solidFill>
                  <a:srgbClr val="FFFFFF"/>
                </a:solidFill>
              </a14:hiddenFill>
            </a:ext>
          </a:extLst>
        </p:spPr>
      </p:pic>
      <p:pic>
        <p:nvPicPr>
          <p:cNvPr id="44037" name="Picture 5" descr="C:\Users\Pedro Herrera\Desktop\CUENTA PUBLICA 2017\SELECCION FOTOS 2016\SELECCION FOTOS 2016\Fotos anuario\Inspectoría mañan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3898" y="3851421"/>
            <a:ext cx="4444752" cy="2960274"/>
          </a:xfrm>
          <a:prstGeom prst="rect">
            <a:avLst/>
          </a:prstGeom>
          <a:noFill/>
          <a:extLst>
            <a:ext uri="{909E8E84-426E-40DD-AFC4-6F175D3DCCD1}">
              <a14:hiddenFill xmlns:a14="http://schemas.microsoft.com/office/drawing/2010/main">
                <a:solidFill>
                  <a:srgbClr val="FFFFFF"/>
                </a:solidFill>
              </a14:hiddenFill>
            </a:ext>
          </a:extLst>
        </p:spPr>
      </p:pic>
      <p:pic>
        <p:nvPicPr>
          <p:cNvPr id="44038" name="Picture 6" descr="C:\Users\Pedro Herrera\Desktop\CUENTA PUBLICA 2017\SELECCION FOTOS 2016\SELECCION FOTOS 2016\Fotos anuario\Inspectoría tarde.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35385" y="2127426"/>
            <a:ext cx="3359796" cy="22376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26997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1112838" y="489545"/>
            <a:ext cx="7779642" cy="6370975"/>
          </a:xfrm>
          <a:prstGeom prst="rect">
            <a:avLst/>
          </a:prstGeom>
        </p:spPr>
        <p:txBody>
          <a:bodyPr wrap="square">
            <a:spAutoFit/>
          </a:bodyPr>
          <a:lstStyle/>
          <a:p>
            <a:r>
              <a:rPr lang="es-CL" sz="2400" b="1" dirty="0"/>
              <a:t>PROYECTO EDUCATIVO INSTITUCIONAL </a:t>
            </a:r>
          </a:p>
          <a:p>
            <a:endParaRPr lang="es-CL" sz="2400" b="1" dirty="0"/>
          </a:p>
          <a:p>
            <a:r>
              <a:rPr lang="es-CL" sz="2400" b="1" dirty="0"/>
              <a:t>Perfil del </a:t>
            </a:r>
            <a:r>
              <a:rPr lang="es-CL" sz="2400" b="1" dirty="0" smtClean="0"/>
              <a:t>Apoderado y Apoderada </a:t>
            </a:r>
            <a:r>
              <a:rPr lang="es-CL" sz="2400" b="1" dirty="0" err="1" smtClean="0"/>
              <a:t>Tajamarino</a:t>
            </a:r>
            <a:r>
              <a:rPr lang="es-CL" sz="2400" b="1" dirty="0" smtClean="0"/>
              <a:t>(a)</a:t>
            </a:r>
          </a:p>
          <a:p>
            <a:endParaRPr lang="es-CL" sz="2400" b="1" dirty="0"/>
          </a:p>
          <a:p>
            <a:pPr marL="457200" indent="-457200">
              <a:buFont typeface="Arial" pitchFamily="34" charset="0"/>
              <a:buChar char="•"/>
              <a:defRPr/>
            </a:pPr>
            <a:r>
              <a:rPr lang="es-CL" sz="2400" dirty="0">
                <a:latin typeface="Arial" pitchFamily="34" charset="0"/>
                <a:cs typeface="Arial" pitchFamily="34" charset="0"/>
              </a:rPr>
              <a:t>Comprometidos y responsables con la formación integral de las estudiantes y con el reglamento de Convivencia del Liceo. Acompañan material y afectivamente a las estudiantes</a:t>
            </a:r>
            <a:r>
              <a:rPr lang="es-CL" sz="2400" dirty="0" smtClean="0">
                <a:latin typeface="Arial" pitchFamily="34" charset="0"/>
                <a:cs typeface="Arial" pitchFamily="34" charset="0"/>
              </a:rPr>
              <a:t>.</a:t>
            </a:r>
          </a:p>
          <a:p>
            <a:pPr marL="457200" indent="-457200">
              <a:buFont typeface="Arial" pitchFamily="34" charset="0"/>
              <a:buChar char="•"/>
              <a:defRPr/>
            </a:pPr>
            <a:endParaRPr lang="es-CL" sz="2400" dirty="0">
              <a:latin typeface="Arial" pitchFamily="34" charset="0"/>
              <a:cs typeface="Arial" pitchFamily="34" charset="0"/>
            </a:endParaRPr>
          </a:p>
          <a:p>
            <a:pPr marL="457200" indent="-457200">
              <a:buFont typeface="Arial" pitchFamily="34" charset="0"/>
              <a:buChar char="•"/>
              <a:defRPr/>
            </a:pPr>
            <a:r>
              <a:rPr lang="es-CL" sz="2400" dirty="0">
                <a:latin typeface="Arial" pitchFamily="34" charset="0"/>
                <a:cs typeface="Arial" pitchFamily="34" charset="0"/>
              </a:rPr>
              <a:t>Colaboradores , respetuosos y participativos con las actividades organizadas para toda la comunidad </a:t>
            </a:r>
            <a:r>
              <a:rPr lang="es-CL" sz="2400" dirty="0" smtClean="0">
                <a:latin typeface="Arial" pitchFamily="34" charset="0"/>
                <a:cs typeface="Arial" pitchFamily="34" charset="0"/>
              </a:rPr>
              <a:t>educativa.</a:t>
            </a:r>
          </a:p>
          <a:p>
            <a:pPr marL="457200" indent="-457200">
              <a:buFont typeface="Arial" pitchFamily="34" charset="0"/>
              <a:buChar char="•"/>
              <a:defRPr/>
            </a:pPr>
            <a:endParaRPr lang="es-CL" sz="2400" dirty="0">
              <a:latin typeface="Arial" pitchFamily="34" charset="0"/>
              <a:cs typeface="Arial" pitchFamily="34" charset="0"/>
            </a:endParaRPr>
          </a:p>
          <a:p>
            <a:pPr marL="457200" indent="-457200">
              <a:buFont typeface="Arial" pitchFamily="34" charset="0"/>
              <a:buChar char="•"/>
              <a:defRPr/>
            </a:pPr>
            <a:r>
              <a:rPr lang="es-CL" sz="2400" dirty="0">
                <a:latin typeface="Arial" pitchFamily="34" charset="0"/>
                <a:cs typeface="Arial" pitchFamily="34" charset="0"/>
              </a:rPr>
              <a:t>Informados y conscientes de su rol en base al PEI y los manuelas de convivencia y evaluación del liceo.</a:t>
            </a:r>
          </a:p>
          <a:p>
            <a:pPr>
              <a:defRPr/>
            </a:pPr>
            <a:endParaRPr lang="es-ES_tradnl" sz="2400" dirty="0">
              <a:latin typeface="Arial" pitchFamily="34" charset="0"/>
              <a:cs typeface="Arial" pitchFamily="34" charset="0"/>
            </a:endParaRPr>
          </a:p>
          <a:p>
            <a:endParaRPr lang="es-CL" sz="2400" b="1" dirty="0"/>
          </a:p>
        </p:txBody>
      </p:sp>
      <p:pic>
        <p:nvPicPr>
          <p:cNvPr id="4" name="3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489" y="98893"/>
            <a:ext cx="955927" cy="1101114"/>
          </a:xfrm>
          <a:prstGeom prst="rect">
            <a:avLst/>
          </a:prstGeom>
        </p:spPr>
      </p:pic>
    </p:spTree>
    <p:extLst>
      <p:ext uri="{BB962C8B-B14F-4D97-AF65-F5344CB8AC3E}">
        <p14:creationId xmlns:p14="http://schemas.microsoft.com/office/powerpoint/2010/main" val="42778809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23528" y="1700808"/>
            <a:ext cx="8250832" cy="3785652"/>
          </a:xfrm>
          <a:prstGeom prst="rect">
            <a:avLst/>
          </a:prstGeom>
        </p:spPr>
        <p:txBody>
          <a:bodyPr wrap="square">
            <a:spAutoFit/>
          </a:bodyPr>
          <a:lstStyle/>
          <a:p>
            <a:r>
              <a:rPr lang="es-MX" sz="2400" b="1" dirty="0" smtClean="0"/>
              <a:t>Organizaciones : </a:t>
            </a:r>
          </a:p>
          <a:p>
            <a:r>
              <a:rPr lang="es-MX" sz="2400" b="1" dirty="0" smtClean="0"/>
              <a:t>Centro </a:t>
            </a:r>
            <a:r>
              <a:rPr lang="es-MX" sz="2400" b="1" dirty="0"/>
              <a:t>de Padres </a:t>
            </a:r>
            <a:endParaRPr lang="es-MX" sz="2400" dirty="0"/>
          </a:p>
          <a:p>
            <a:r>
              <a:rPr lang="es-MX" sz="2400" dirty="0"/>
              <a:t>El Centro de Padres y Apoderados es  una institución de carácter autónomo, que busca organizar a los padres y apoderados del Establecimiento, con el fin de ser un aporte y complemento a la gestión de la Dirección del Liceo. Promueve la cohesión de sus miembros, apoya organizadamente las labores educativas del Colegio y estimula el desarrollo y progreso del conjunto de la comunidad escolar.</a:t>
            </a:r>
          </a:p>
          <a:p>
            <a:endParaRPr lang="es-MX" sz="2400" dirty="0"/>
          </a:p>
        </p:txBody>
      </p:sp>
      <p:pic>
        <p:nvPicPr>
          <p:cNvPr id="4" name="3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489" y="98893"/>
            <a:ext cx="955927" cy="1101114"/>
          </a:xfrm>
          <a:prstGeom prst="rect">
            <a:avLst/>
          </a:prstGeom>
        </p:spPr>
      </p:pic>
    </p:spTree>
    <p:extLst>
      <p:ext uri="{BB962C8B-B14F-4D97-AF65-F5344CB8AC3E}">
        <p14:creationId xmlns:p14="http://schemas.microsoft.com/office/powerpoint/2010/main" val="10160612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23528" y="1700808"/>
            <a:ext cx="8250832" cy="7602081"/>
          </a:xfrm>
          <a:prstGeom prst="rect">
            <a:avLst/>
          </a:prstGeom>
        </p:spPr>
        <p:txBody>
          <a:bodyPr wrap="square">
            <a:spAutoFit/>
          </a:bodyPr>
          <a:lstStyle/>
          <a:p>
            <a:r>
              <a:rPr lang="es-MX" sz="2400" b="1" dirty="0"/>
              <a:t>Centro de Padres </a:t>
            </a:r>
            <a:endParaRPr lang="es-MX" sz="2400" dirty="0"/>
          </a:p>
          <a:p>
            <a:endParaRPr lang="es-MX" sz="2400" dirty="0"/>
          </a:p>
          <a:p>
            <a:r>
              <a:rPr lang="es-MX" sz="2000" dirty="0" smtClean="0"/>
              <a:t>Durante el año 2016, participaron en una serie de iniciativas orientadas  a la  mayor participación de los  padres y apoderados a través de los </a:t>
            </a:r>
            <a:r>
              <a:rPr lang="es-MX" sz="2000" dirty="0" err="1" smtClean="0"/>
              <a:t>subcentros</a:t>
            </a:r>
            <a:r>
              <a:rPr lang="es-MX" sz="2000" dirty="0" smtClean="0"/>
              <a:t>.</a:t>
            </a:r>
          </a:p>
          <a:p>
            <a:endParaRPr lang="es-MX" sz="2000" dirty="0" smtClean="0"/>
          </a:p>
          <a:p>
            <a:r>
              <a:rPr lang="es-MX" sz="2000" dirty="0" smtClean="0"/>
              <a:t>  Apoyan  en las siguientes acciones :</a:t>
            </a:r>
          </a:p>
          <a:p>
            <a:r>
              <a:rPr lang="es-MX" sz="2000" b="1" dirty="0"/>
              <a:t>1.- Dispensadores higiénicos para las alumnas </a:t>
            </a:r>
          </a:p>
          <a:p>
            <a:r>
              <a:rPr lang="es-MX" sz="2000" b="1" dirty="0"/>
              <a:t>2.- Venta de Uniformes  deportivos , insignias, libretas de comunicaciones y corbatines.</a:t>
            </a:r>
          </a:p>
          <a:p>
            <a:r>
              <a:rPr lang="es-MX" sz="2000" b="1" dirty="0"/>
              <a:t>3.- Aportes económicos para diversas iniciativas y actividades del Liceo.</a:t>
            </a:r>
          </a:p>
          <a:p>
            <a:r>
              <a:rPr lang="es-MX" sz="2000" b="1" dirty="0"/>
              <a:t>4.- Aporte económico y  solidario  a diversas estudiantes .</a:t>
            </a:r>
          </a:p>
          <a:p>
            <a:r>
              <a:rPr lang="es-MX" sz="2000" b="1" dirty="0"/>
              <a:t>5.- Activa y responsable participación en </a:t>
            </a:r>
            <a:r>
              <a:rPr lang="es-MX" sz="2000" b="1" dirty="0" smtClean="0"/>
              <a:t>la construcción participativa del Proyecto Educativo del Liceo. </a:t>
            </a:r>
            <a:endParaRPr lang="es-MX" sz="2000" b="1" dirty="0"/>
          </a:p>
          <a:p>
            <a:endParaRPr lang="es-MX" sz="2800" b="1" dirty="0"/>
          </a:p>
          <a:p>
            <a:endParaRPr lang="es-MX" sz="2800" dirty="0"/>
          </a:p>
          <a:p>
            <a:endParaRPr lang="es-MX" sz="2800" dirty="0"/>
          </a:p>
          <a:p>
            <a:endParaRPr lang="es-MX" sz="2800" dirty="0"/>
          </a:p>
          <a:p>
            <a:endParaRPr lang="es-MX" sz="2800" dirty="0"/>
          </a:p>
          <a:p>
            <a:endParaRPr lang="es-MX" sz="2000" dirty="0" smtClean="0"/>
          </a:p>
          <a:p>
            <a:endParaRPr lang="es-MX" sz="2000" dirty="0"/>
          </a:p>
          <a:p>
            <a:endParaRPr lang="es-MX" sz="2000" dirty="0"/>
          </a:p>
        </p:txBody>
      </p:sp>
      <p:pic>
        <p:nvPicPr>
          <p:cNvPr id="4" name="3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489" y="98893"/>
            <a:ext cx="955927" cy="1101114"/>
          </a:xfrm>
          <a:prstGeom prst="rect">
            <a:avLst/>
          </a:prstGeom>
        </p:spPr>
      </p:pic>
    </p:spTree>
    <p:extLst>
      <p:ext uri="{BB962C8B-B14F-4D97-AF65-F5344CB8AC3E}">
        <p14:creationId xmlns:p14="http://schemas.microsoft.com/office/powerpoint/2010/main" val="20525636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1541462" y="489545"/>
            <a:ext cx="7134993" cy="5262979"/>
          </a:xfrm>
          <a:prstGeom prst="rect">
            <a:avLst/>
          </a:prstGeom>
        </p:spPr>
        <p:txBody>
          <a:bodyPr wrap="square">
            <a:spAutoFit/>
          </a:bodyPr>
          <a:lstStyle/>
          <a:p>
            <a:r>
              <a:rPr lang="es-CL" sz="2400" b="1" dirty="0"/>
              <a:t>PROYECTO EDUCATIVO INSTITUCIONAL </a:t>
            </a:r>
          </a:p>
          <a:p>
            <a:endParaRPr lang="es-CL" sz="2400" b="1" dirty="0"/>
          </a:p>
          <a:p>
            <a:r>
              <a:rPr lang="es-CL" sz="2400" b="1" dirty="0"/>
              <a:t>Perfil </a:t>
            </a:r>
            <a:r>
              <a:rPr lang="es-CL" sz="2400" b="1" dirty="0" smtClean="0"/>
              <a:t>de la Estudiante Tajamarina.</a:t>
            </a:r>
          </a:p>
          <a:p>
            <a:endParaRPr lang="es-CL" sz="2400" b="1" dirty="0" smtClean="0"/>
          </a:p>
          <a:p>
            <a:pPr marL="457200" lvl="0" indent="-457200">
              <a:buFont typeface="Arial" pitchFamily="34" charset="0"/>
              <a:buChar char="•"/>
            </a:pPr>
            <a:r>
              <a:rPr lang="es-CL" sz="2400" dirty="0">
                <a:latin typeface="Arial" pitchFamily="34" charset="0"/>
                <a:cs typeface="Arial" pitchFamily="34" charset="0"/>
              </a:rPr>
              <a:t>Mujeres protagonistas de su propio proyecto de vida, autónomas, íntegras y capaces de enfrentarse a la vida laboral con liderazgo constructivo y consciencia social</a:t>
            </a:r>
            <a:r>
              <a:rPr lang="es-CL" sz="2400" dirty="0" smtClean="0">
                <a:latin typeface="Arial" pitchFamily="34" charset="0"/>
                <a:cs typeface="Arial" pitchFamily="34" charset="0"/>
              </a:rPr>
              <a:t>.</a:t>
            </a:r>
          </a:p>
          <a:p>
            <a:pPr lvl="0"/>
            <a:endParaRPr lang="es-CL" sz="2400" dirty="0">
              <a:latin typeface="Arial" pitchFamily="34" charset="0"/>
              <a:cs typeface="Arial" pitchFamily="34" charset="0"/>
            </a:endParaRPr>
          </a:p>
          <a:p>
            <a:pPr marL="457200" lvl="0" indent="-457200">
              <a:buFont typeface="Arial" pitchFamily="34" charset="0"/>
              <a:buChar char="•"/>
            </a:pPr>
            <a:r>
              <a:rPr lang="es-CL" sz="2400" dirty="0">
                <a:latin typeface="Arial" pitchFamily="34" charset="0"/>
                <a:cs typeface="Arial" pitchFamily="34" charset="0"/>
              </a:rPr>
              <a:t>Ciudadanas conscientes de sus deberes y derechos democráticos.</a:t>
            </a:r>
          </a:p>
          <a:p>
            <a:pPr marL="457200" lvl="0" indent="-457200">
              <a:buFont typeface="Arial" pitchFamily="34" charset="0"/>
              <a:buChar char="•"/>
              <a:defRPr/>
            </a:pPr>
            <a:endParaRPr lang="es-CL" sz="2400" dirty="0">
              <a:latin typeface="Arial" pitchFamily="34" charset="0"/>
              <a:cs typeface="Arial" pitchFamily="34" charset="0"/>
            </a:endParaRPr>
          </a:p>
          <a:p>
            <a:endParaRPr lang="es-ES_tradnl" sz="2400" dirty="0">
              <a:latin typeface="Arial" pitchFamily="34" charset="0"/>
              <a:cs typeface="Arial" pitchFamily="34" charset="0"/>
            </a:endParaRPr>
          </a:p>
          <a:p>
            <a:endParaRPr lang="es-CL" sz="2400" b="1" dirty="0"/>
          </a:p>
        </p:txBody>
      </p:sp>
      <p:pic>
        <p:nvPicPr>
          <p:cNvPr id="4" name="3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489" y="98893"/>
            <a:ext cx="955927" cy="1101114"/>
          </a:xfrm>
          <a:prstGeom prst="rect">
            <a:avLst/>
          </a:prstGeom>
        </p:spPr>
      </p:pic>
    </p:spTree>
    <p:extLst>
      <p:ext uri="{BB962C8B-B14F-4D97-AF65-F5344CB8AC3E}">
        <p14:creationId xmlns:p14="http://schemas.microsoft.com/office/powerpoint/2010/main" val="7358094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23528" y="1628800"/>
            <a:ext cx="8496944" cy="4093428"/>
          </a:xfrm>
          <a:prstGeom prst="rect">
            <a:avLst/>
          </a:prstGeom>
        </p:spPr>
        <p:txBody>
          <a:bodyPr wrap="square">
            <a:spAutoFit/>
          </a:bodyPr>
          <a:lstStyle/>
          <a:p>
            <a:r>
              <a:rPr lang="es-MX" sz="2000" b="1" dirty="0"/>
              <a:t>Centro de  </a:t>
            </a:r>
            <a:r>
              <a:rPr lang="es-MX" sz="2000" b="1" dirty="0" smtClean="0"/>
              <a:t>Estudiantes del Liceo Tajamar ( CELT</a:t>
            </a:r>
            <a:r>
              <a:rPr lang="es-MX" sz="2000" b="1" dirty="0"/>
              <a:t>) </a:t>
            </a:r>
            <a:endParaRPr lang="es-MX" sz="2000" dirty="0"/>
          </a:p>
          <a:p>
            <a:r>
              <a:rPr lang="es-MX" sz="2000" dirty="0"/>
              <a:t>Organización   elegida democráticamente y que está  </a:t>
            </a:r>
            <a:r>
              <a:rPr lang="es-MX" sz="2000" dirty="0" smtClean="0"/>
              <a:t>orientada </a:t>
            </a:r>
            <a:r>
              <a:rPr lang="es-MX" sz="2000" dirty="0"/>
              <a:t>a   canalizar las inquietudes de las alumnas y </a:t>
            </a:r>
            <a:r>
              <a:rPr lang="es-MX" sz="2000" dirty="0" smtClean="0"/>
              <a:t>representarlas </a:t>
            </a:r>
            <a:r>
              <a:rPr lang="es-MX" sz="2000" dirty="0"/>
              <a:t>ante las autoridades del Liceo. </a:t>
            </a:r>
            <a:endParaRPr lang="es-MX" sz="2000" dirty="0" smtClean="0"/>
          </a:p>
          <a:p>
            <a:endParaRPr lang="es-MX" sz="2000" dirty="0" smtClean="0"/>
          </a:p>
          <a:p>
            <a:r>
              <a:rPr lang="es-MX" sz="2000" dirty="0" smtClean="0"/>
              <a:t>Durante </a:t>
            </a:r>
            <a:r>
              <a:rPr lang="es-MX" sz="2000" dirty="0"/>
              <a:t>el </a:t>
            </a:r>
            <a:r>
              <a:rPr lang="es-MX" sz="2000" dirty="0" smtClean="0"/>
              <a:t>2016 </a:t>
            </a:r>
            <a:r>
              <a:rPr lang="es-MX" sz="2000" dirty="0"/>
              <a:t>tuvieron una activa participación en iniciativas tanto </a:t>
            </a:r>
            <a:endParaRPr lang="es-MX" sz="2000" dirty="0" smtClean="0"/>
          </a:p>
          <a:p>
            <a:r>
              <a:rPr lang="es-MX" sz="2000" dirty="0" smtClean="0"/>
              <a:t>internas </a:t>
            </a:r>
            <a:r>
              <a:rPr lang="es-MX" sz="2000" dirty="0"/>
              <a:t>como externas al establecimiento: </a:t>
            </a:r>
          </a:p>
          <a:p>
            <a:pPr marL="342900" indent="-342900">
              <a:buFont typeface="Arial" pitchFamily="34" charset="0"/>
              <a:buChar char="•"/>
            </a:pPr>
            <a:r>
              <a:rPr lang="es-MX" sz="2000" dirty="0" smtClean="0"/>
              <a:t>Día </a:t>
            </a:r>
            <a:r>
              <a:rPr lang="es-MX" sz="2000" dirty="0"/>
              <a:t>del Alumno	</a:t>
            </a:r>
          </a:p>
          <a:p>
            <a:pPr marL="342900" indent="-342900">
              <a:buFont typeface="Arial" pitchFamily="34" charset="0"/>
              <a:buChar char="•"/>
            </a:pPr>
            <a:r>
              <a:rPr lang="es-MX" sz="2000" dirty="0" smtClean="0"/>
              <a:t>Día </a:t>
            </a:r>
            <a:r>
              <a:rPr lang="es-MX" sz="2000" dirty="0"/>
              <a:t>de la </a:t>
            </a:r>
            <a:r>
              <a:rPr lang="es-MX" sz="2000" dirty="0" smtClean="0"/>
              <a:t>Convivencia </a:t>
            </a:r>
            <a:r>
              <a:rPr lang="es-MX" sz="2000" dirty="0"/>
              <a:t>Escolar</a:t>
            </a:r>
          </a:p>
          <a:p>
            <a:pPr marL="342900" indent="-342900">
              <a:buFont typeface="Arial" pitchFamily="34" charset="0"/>
              <a:buChar char="•"/>
            </a:pPr>
            <a:r>
              <a:rPr lang="es-MX" sz="2000" dirty="0"/>
              <a:t>Aniversario del Liceo</a:t>
            </a:r>
          </a:p>
          <a:p>
            <a:pPr marL="342900" indent="-342900">
              <a:buFont typeface="Arial" pitchFamily="34" charset="0"/>
              <a:buChar char="•"/>
            </a:pPr>
            <a:r>
              <a:rPr lang="es-MX" sz="2000" dirty="0"/>
              <a:t>Semana de la Educación Pública</a:t>
            </a:r>
          </a:p>
          <a:p>
            <a:pPr marL="342900" indent="-342900">
              <a:buFont typeface="Arial" pitchFamily="34" charset="0"/>
              <a:buChar char="•"/>
            </a:pPr>
            <a:r>
              <a:rPr lang="es-MX" sz="2000" dirty="0"/>
              <a:t>Cordones de Organizaciones estudiantiles </a:t>
            </a:r>
          </a:p>
          <a:p>
            <a:pPr marL="342900" indent="-342900">
              <a:buFont typeface="Arial" pitchFamily="34" charset="0"/>
              <a:buChar char="•"/>
            </a:pPr>
            <a:r>
              <a:rPr lang="es-MX" sz="2000" dirty="0"/>
              <a:t>Participación activa en </a:t>
            </a:r>
            <a:r>
              <a:rPr lang="es-MX" sz="2000" dirty="0" smtClean="0"/>
              <a:t>Proyecto Educativo Institucional </a:t>
            </a:r>
          </a:p>
          <a:p>
            <a:pPr marL="342900" indent="-342900">
              <a:buFont typeface="Arial" pitchFamily="34" charset="0"/>
              <a:buChar char="•"/>
            </a:pPr>
            <a:r>
              <a:rPr lang="es-MX" sz="2000" dirty="0" smtClean="0"/>
              <a:t>Abrir espacios de participación estudiantil </a:t>
            </a:r>
            <a:r>
              <a:rPr lang="es-MX" sz="2000" dirty="0"/>
              <a:t> </a:t>
            </a:r>
            <a:r>
              <a:rPr lang="es-MX" sz="2000" dirty="0" smtClean="0"/>
              <a:t> y vida estudiantil</a:t>
            </a:r>
            <a:endParaRPr lang="es-MX" sz="2000" dirty="0"/>
          </a:p>
        </p:txBody>
      </p:sp>
      <p:pic>
        <p:nvPicPr>
          <p:cNvPr id="4" name="3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489" y="98893"/>
            <a:ext cx="955927" cy="1101114"/>
          </a:xfrm>
          <a:prstGeom prst="rect">
            <a:avLst/>
          </a:prstGeom>
        </p:spPr>
      </p:pic>
    </p:spTree>
    <p:extLst>
      <p:ext uri="{BB962C8B-B14F-4D97-AF65-F5344CB8AC3E}">
        <p14:creationId xmlns:p14="http://schemas.microsoft.com/office/powerpoint/2010/main" val="12717560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601725" y="1412875"/>
            <a:ext cx="7972635" cy="1200329"/>
          </a:xfrm>
          <a:prstGeom prst="rect">
            <a:avLst/>
          </a:prstGeom>
          <a:noFill/>
        </p:spPr>
        <p:txBody>
          <a:bodyPr wrap="square" rtlCol="0">
            <a:spAutoFit/>
          </a:bodyPr>
          <a:lstStyle/>
          <a:p>
            <a:pPr algn="just"/>
            <a:r>
              <a:rPr lang="es-ES" dirty="0" smtClean="0"/>
              <a:t>.</a:t>
            </a:r>
            <a:endParaRPr lang="es-CL" dirty="0"/>
          </a:p>
          <a:p>
            <a:pPr algn="just"/>
            <a:r>
              <a:rPr lang="es-ES" dirty="0"/>
              <a:t> </a:t>
            </a:r>
            <a:endParaRPr lang="es-CL" dirty="0"/>
          </a:p>
          <a:p>
            <a:pPr algn="just"/>
            <a:r>
              <a:rPr lang="es-ES" dirty="0"/>
              <a:t> </a:t>
            </a:r>
            <a:endParaRPr lang="es-CL" dirty="0"/>
          </a:p>
          <a:p>
            <a:endParaRPr lang="es-CL" dirty="0"/>
          </a:p>
        </p:txBody>
      </p:sp>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64088" y="391407"/>
            <a:ext cx="3508649" cy="2333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8834" y="188640"/>
            <a:ext cx="3469208" cy="2307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75" y="2239416"/>
            <a:ext cx="4443695" cy="2955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22148" y="4725144"/>
            <a:ext cx="2650589" cy="1762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4"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09887" y="2239416"/>
            <a:ext cx="2729872" cy="1815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5"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61710" y="4083594"/>
            <a:ext cx="3652664" cy="2429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6"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75856" y="2395649"/>
            <a:ext cx="2972249" cy="1979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15 Imagen"/>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5489" y="98893"/>
            <a:ext cx="955927" cy="1101114"/>
          </a:xfrm>
          <a:prstGeom prst="rect">
            <a:avLst/>
          </a:prstGeom>
        </p:spPr>
      </p:pic>
    </p:spTree>
    <p:extLst>
      <p:ext uri="{BB962C8B-B14F-4D97-AF65-F5344CB8AC3E}">
        <p14:creationId xmlns:p14="http://schemas.microsoft.com/office/powerpoint/2010/main" val="16931206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601725" y="1412875"/>
            <a:ext cx="7972635" cy="1200329"/>
          </a:xfrm>
          <a:prstGeom prst="rect">
            <a:avLst/>
          </a:prstGeom>
          <a:noFill/>
        </p:spPr>
        <p:txBody>
          <a:bodyPr wrap="square" rtlCol="0">
            <a:spAutoFit/>
          </a:bodyPr>
          <a:lstStyle/>
          <a:p>
            <a:pPr algn="just"/>
            <a:r>
              <a:rPr lang="es-ES" dirty="0" smtClean="0"/>
              <a:t>.</a:t>
            </a:r>
            <a:endParaRPr lang="es-CL" dirty="0"/>
          </a:p>
          <a:p>
            <a:pPr algn="just"/>
            <a:r>
              <a:rPr lang="es-ES" dirty="0"/>
              <a:t> </a:t>
            </a:r>
            <a:endParaRPr lang="es-CL" dirty="0"/>
          </a:p>
          <a:p>
            <a:pPr algn="just"/>
            <a:r>
              <a:rPr lang="es-ES" dirty="0"/>
              <a:t> </a:t>
            </a:r>
            <a:endParaRPr lang="es-CL" dirty="0"/>
          </a:p>
          <a:p>
            <a:endParaRPr lang="es-CL" dirty="0"/>
          </a:p>
        </p:txBody>
      </p:sp>
      <p:sp>
        <p:nvSpPr>
          <p:cNvPr id="2" name="1 Rectángulo"/>
          <p:cNvSpPr/>
          <p:nvPr/>
        </p:nvSpPr>
        <p:spPr>
          <a:xfrm>
            <a:off x="411578" y="1412875"/>
            <a:ext cx="8352928" cy="4832092"/>
          </a:xfrm>
          <a:prstGeom prst="rect">
            <a:avLst/>
          </a:prstGeom>
        </p:spPr>
        <p:txBody>
          <a:bodyPr wrap="square">
            <a:spAutoFit/>
          </a:bodyPr>
          <a:lstStyle/>
          <a:p>
            <a:r>
              <a:rPr lang="es-MX" sz="2400" b="1" dirty="0"/>
              <a:t>Aportes de La Corporación de Desarrollo Social </a:t>
            </a:r>
          </a:p>
          <a:p>
            <a:endParaRPr lang="es-MX" sz="2400" dirty="0"/>
          </a:p>
          <a:p>
            <a:pPr marL="342900" indent="-342900">
              <a:buFont typeface="Arial" pitchFamily="34" charset="0"/>
              <a:buChar char="•"/>
            </a:pPr>
            <a:r>
              <a:rPr lang="es-MX" sz="2000" b="1" dirty="0"/>
              <a:t>Infraestructura y </a:t>
            </a:r>
            <a:r>
              <a:rPr lang="es-MX" sz="2000" b="1" dirty="0" smtClean="0"/>
              <a:t>equipamiento: Proyectos de Mejoramiento de Infraestructura y Pintura </a:t>
            </a:r>
            <a:endParaRPr lang="es-MX" sz="2000" b="1" dirty="0"/>
          </a:p>
          <a:p>
            <a:pPr marL="342900" indent="-342900">
              <a:buFont typeface="Arial" pitchFamily="34" charset="0"/>
              <a:buChar char="•"/>
            </a:pPr>
            <a:r>
              <a:rPr lang="es-MX" sz="2000" b="1" dirty="0" smtClean="0"/>
              <a:t>Organización </a:t>
            </a:r>
            <a:r>
              <a:rPr lang="es-MX" sz="2000" b="1" dirty="0"/>
              <a:t>de Anillos de Coordinación </a:t>
            </a:r>
            <a:r>
              <a:rPr lang="es-MX" sz="2000" b="1" dirty="0" smtClean="0"/>
              <a:t>.</a:t>
            </a:r>
            <a:endParaRPr lang="es-MX" sz="2000" b="1" dirty="0"/>
          </a:p>
          <a:p>
            <a:pPr marL="342900" indent="-342900">
              <a:buFont typeface="Arial" pitchFamily="34" charset="0"/>
              <a:buChar char="•"/>
            </a:pPr>
            <a:r>
              <a:rPr lang="es-MX" sz="2000" b="1" dirty="0" smtClean="0"/>
              <a:t>Bono </a:t>
            </a:r>
            <a:r>
              <a:rPr lang="es-MX" sz="2000" b="1" dirty="0"/>
              <a:t>de vestuario a todo el personal del Liceo.</a:t>
            </a:r>
          </a:p>
          <a:p>
            <a:pPr marL="342900" indent="-342900">
              <a:buFont typeface="Arial" pitchFamily="34" charset="0"/>
              <a:buChar char="•"/>
            </a:pPr>
            <a:r>
              <a:rPr lang="es-MX" sz="2000" b="1" dirty="0"/>
              <a:t>Seminarios de perfeccionamiento y conocimiento.</a:t>
            </a:r>
          </a:p>
          <a:p>
            <a:pPr marL="342900" indent="-342900">
              <a:buFont typeface="Arial" pitchFamily="34" charset="0"/>
              <a:buChar char="•"/>
            </a:pPr>
            <a:r>
              <a:rPr lang="es-MX" sz="2000" b="1" dirty="0"/>
              <a:t>Cursos de perfeccionamiento para funcionarios del establecimiento.</a:t>
            </a:r>
          </a:p>
          <a:p>
            <a:pPr marL="342900" indent="-342900">
              <a:buFont typeface="Arial" pitchFamily="34" charset="0"/>
              <a:buChar char="•"/>
            </a:pPr>
            <a:r>
              <a:rPr lang="es-MX" sz="2000" b="1" dirty="0" smtClean="0"/>
              <a:t>Programa de Salud Escolar  : PES </a:t>
            </a:r>
          </a:p>
          <a:p>
            <a:pPr marL="342900" indent="-342900">
              <a:buFont typeface="Arial" pitchFamily="34" charset="0"/>
              <a:buChar char="•"/>
            </a:pPr>
            <a:r>
              <a:rPr lang="es-MX" sz="2000" b="1" dirty="0" smtClean="0"/>
              <a:t>DESARROLLO PROYECTO MANUAL DE CONVIVENCIA CON ENFOQUE DE DERECHO – ACHNU </a:t>
            </a:r>
          </a:p>
          <a:p>
            <a:pPr marL="342900" indent="-342900">
              <a:buFont typeface="Arial" pitchFamily="34" charset="0"/>
              <a:buChar char="•"/>
            </a:pPr>
            <a:r>
              <a:rPr lang="es-MX" sz="2000" b="1" dirty="0" smtClean="0"/>
              <a:t>ANALISIS ESTADO COMUNICACIONAL – FOCUS </a:t>
            </a:r>
          </a:p>
          <a:p>
            <a:pPr marL="342900" indent="-342900">
              <a:buFont typeface="Arial" pitchFamily="34" charset="0"/>
              <a:buChar char="•"/>
            </a:pPr>
            <a:r>
              <a:rPr lang="es-MX" sz="2000" b="1" dirty="0" smtClean="0"/>
              <a:t>PROYECTOS MOVAMONOS POR LA EDUCACION PUBLICA</a:t>
            </a:r>
          </a:p>
          <a:p>
            <a:pPr marL="342900" indent="-342900">
              <a:buFont typeface="Arial" pitchFamily="34" charset="0"/>
              <a:buChar char="•"/>
            </a:pPr>
            <a:r>
              <a:rPr lang="es-MX" sz="2000" b="1" dirty="0" smtClean="0"/>
              <a:t>ENCUESTAS ISTAS RIESGO PSICO-LABORAL  </a:t>
            </a:r>
            <a:endParaRPr lang="es-MX" sz="2000" b="1" dirty="0"/>
          </a:p>
        </p:txBody>
      </p:sp>
      <p:pic>
        <p:nvPicPr>
          <p:cNvPr id="5" name="4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489" y="98893"/>
            <a:ext cx="955927" cy="1101114"/>
          </a:xfrm>
          <a:prstGeom prst="rect">
            <a:avLst/>
          </a:prstGeom>
        </p:spPr>
      </p:pic>
    </p:spTree>
    <p:extLst>
      <p:ext uri="{BB962C8B-B14F-4D97-AF65-F5344CB8AC3E}">
        <p14:creationId xmlns:p14="http://schemas.microsoft.com/office/powerpoint/2010/main" val="31141487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601725" y="1412875"/>
            <a:ext cx="7972635" cy="1200329"/>
          </a:xfrm>
          <a:prstGeom prst="rect">
            <a:avLst/>
          </a:prstGeom>
          <a:noFill/>
        </p:spPr>
        <p:txBody>
          <a:bodyPr wrap="square" rtlCol="0">
            <a:spAutoFit/>
          </a:bodyPr>
          <a:lstStyle/>
          <a:p>
            <a:pPr algn="just"/>
            <a:r>
              <a:rPr lang="es-ES" dirty="0" smtClean="0"/>
              <a:t>.</a:t>
            </a:r>
            <a:endParaRPr lang="es-CL" dirty="0"/>
          </a:p>
          <a:p>
            <a:pPr algn="just"/>
            <a:r>
              <a:rPr lang="es-ES" dirty="0"/>
              <a:t> </a:t>
            </a:r>
            <a:endParaRPr lang="es-CL" dirty="0"/>
          </a:p>
          <a:p>
            <a:pPr algn="just"/>
            <a:r>
              <a:rPr lang="es-ES" dirty="0"/>
              <a:t> </a:t>
            </a:r>
            <a:endParaRPr lang="es-CL" dirty="0"/>
          </a:p>
          <a:p>
            <a:endParaRPr lang="es-CL" dirty="0"/>
          </a:p>
        </p:txBody>
      </p:sp>
      <p:sp>
        <p:nvSpPr>
          <p:cNvPr id="2" name="1 Rectángulo"/>
          <p:cNvSpPr/>
          <p:nvPr/>
        </p:nvSpPr>
        <p:spPr>
          <a:xfrm>
            <a:off x="1541463" y="185569"/>
            <a:ext cx="8352928" cy="1446550"/>
          </a:xfrm>
          <a:prstGeom prst="rect">
            <a:avLst/>
          </a:prstGeom>
        </p:spPr>
        <p:txBody>
          <a:bodyPr wrap="square">
            <a:spAutoFit/>
          </a:bodyPr>
          <a:lstStyle/>
          <a:p>
            <a:r>
              <a:rPr lang="es-MX" sz="2400" b="1" dirty="0"/>
              <a:t>Aportes de La Corporación de Desarrollo Social </a:t>
            </a:r>
            <a:endParaRPr lang="es-MX" sz="2400" b="1" dirty="0" smtClean="0"/>
          </a:p>
          <a:p>
            <a:endParaRPr lang="es-MX" sz="2400" dirty="0" smtClean="0"/>
          </a:p>
          <a:p>
            <a:r>
              <a:rPr lang="es-MX" sz="2000" b="1" dirty="0" smtClean="0"/>
              <a:t>Programa de Salud Escolar  : PES : ATENCION ENFERMERA </a:t>
            </a:r>
          </a:p>
          <a:p>
            <a:endParaRPr lang="es-MX" sz="2000" b="1" dirty="0"/>
          </a:p>
        </p:txBody>
      </p:sp>
      <p:graphicFrame>
        <p:nvGraphicFramePr>
          <p:cNvPr id="6" name="5 Gráfico"/>
          <p:cNvGraphicFramePr/>
          <p:nvPr>
            <p:extLst>
              <p:ext uri="{D42A27DB-BD31-4B8C-83A1-F6EECF244321}">
                <p14:modId xmlns:p14="http://schemas.microsoft.com/office/powerpoint/2010/main" val="3827951791"/>
              </p:ext>
            </p:extLst>
          </p:nvPr>
        </p:nvGraphicFramePr>
        <p:xfrm>
          <a:off x="179947" y="1412876"/>
          <a:ext cx="8887380" cy="5277520"/>
        </p:xfrm>
        <a:graphic>
          <a:graphicData uri="http://schemas.openxmlformats.org/drawingml/2006/chart">
            <c:chart xmlns:c="http://schemas.openxmlformats.org/drawingml/2006/chart" xmlns:r="http://schemas.openxmlformats.org/officeDocument/2006/relationships" r:id="rId2"/>
          </a:graphicData>
        </a:graphic>
      </p:graphicFrame>
      <p:pic>
        <p:nvPicPr>
          <p:cNvPr id="7" name="6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489" y="98893"/>
            <a:ext cx="955927" cy="1101114"/>
          </a:xfrm>
          <a:prstGeom prst="rect">
            <a:avLst/>
          </a:prstGeom>
        </p:spPr>
      </p:pic>
    </p:spTree>
    <p:extLst>
      <p:ext uri="{BB962C8B-B14F-4D97-AF65-F5344CB8AC3E}">
        <p14:creationId xmlns:p14="http://schemas.microsoft.com/office/powerpoint/2010/main" val="30626108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601725" y="1412875"/>
            <a:ext cx="7972635" cy="1200329"/>
          </a:xfrm>
          <a:prstGeom prst="rect">
            <a:avLst/>
          </a:prstGeom>
          <a:noFill/>
        </p:spPr>
        <p:txBody>
          <a:bodyPr wrap="square" rtlCol="0">
            <a:spAutoFit/>
          </a:bodyPr>
          <a:lstStyle/>
          <a:p>
            <a:pPr algn="just"/>
            <a:r>
              <a:rPr lang="es-ES" dirty="0" smtClean="0"/>
              <a:t>.</a:t>
            </a:r>
            <a:endParaRPr lang="es-CL" dirty="0"/>
          </a:p>
          <a:p>
            <a:pPr algn="just"/>
            <a:r>
              <a:rPr lang="es-ES" dirty="0"/>
              <a:t> </a:t>
            </a:r>
            <a:endParaRPr lang="es-CL" dirty="0"/>
          </a:p>
          <a:p>
            <a:pPr algn="just"/>
            <a:r>
              <a:rPr lang="es-ES" dirty="0"/>
              <a:t> </a:t>
            </a:r>
            <a:endParaRPr lang="es-CL" dirty="0"/>
          </a:p>
          <a:p>
            <a:endParaRPr lang="es-CL" dirty="0"/>
          </a:p>
        </p:txBody>
      </p:sp>
      <p:sp>
        <p:nvSpPr>
          <p:cNvPr id="2" name="1 Rectángulo"/>
          <p:cNvSpPr/>
          <p:nvPr/>
        </p:nvSpPr>
        <p:spPr>
          <a:xfrm>
            <a:off x="1541463" y="185569"/>
            <a:ext cx="8352928" cy="1446550"/>
          </a:xfrm>
          <a:prstGeom prst="rect">
            <a:avLst/>
          </a:prstGeom>
        </p:spPr>
        <p:txBody>
          <a:bodyPr wrap="square">
            <a:spAutoFit/>
          </a:bodyPr>
          <a:lstStyle/>
          <a:p>
            <a:r>
              <a:rPr lang="es-MX" sz="2400" b="1" dirty="0"/>
              <a:t>Aportes de La Corporación de Desarrollo Social </a:t>
            </a:r>
            <a:endParaRPr lang="es-MX" sz="2400" b="1" dirty="0" smtClean="0"/>
          </a:p>
          <a:p>
            <a:endParaRPr lang="es-MX" sz="2400" dirty="0" smtClean="0"/>
          </a:p>
          <a:p>
            <a:r>
              <a:rPr lang="es-MX" sz="2000" b="1" dirty="0" smtClean="0"/>
              <a:t>Programa de Salud Escolar  : PES : ATENCION ENFERMERA </a:t>
            </a:r>
          </a:p>
          <a:p>
            <a:endParaRPr lang="es-MX" sz="2000" b="1" dirty="0"/>
          </a:p>
        </p:txBody>
      </p:sp>
      <p:graphicFrame>
        <p:nvGraphicFramePr>
          <p:cNvPr id="7" name="3 Marcador de contenido"/>
          <p:cNvGraphicFramePr>
            <a:graphicFrameLocks/>
          </p:cNvGraphicFramePr>
          <p:nvPr>
            <p:extLst>
              <p:ext uri="{D42A27DB-BD31-4B8C-83A1-F6EECF244321}">
                <p14:modId xmlns:p14="http://schemas.microsoft.com/office/powerpoint/2010/main" val="3802218257"/>
              </p:ext>
            </p:extLst>
          </p:nvPr>
        </p:nvGraphicFramePr>
        <p:xfrm>
          <a:off x="344760" y="1564110"/>
          <a:ext cx="8475712" cy="4745210"/>
        </p:xfrm>
        <a:graphic>
          <a:graphicData uri="http://schemas.openxmlformats.org/drawingml/2006/chart">
            <c:chart xmlns:c="http://schemas.openxmlformats.org/drawingml/2006/chart" xmlns:r="http://schemas.openxmlformats.org/officeDocument/2006/relationships" r:id="rId2"/>
          </a:graphicData>
        </a:graphic>
      </p:graphicFrame>
      <p:pic>
        <p:nvPicPr>
          <p:cNvPr id="6" name="5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489" y="98893"/>
            <a:ext cx="955927" cy="1101114"/>
          </a:xfrm>
          <a:prstGeom prst="rect">
            <a:avLst/>
          </a:prstGeom>
        </p:spPr>
      </p:pic>
    </p:spTree>
    <p:extLst>
      <p:ext uri="{BB962C8B-B14F-4D97-AF65-F5344CB8AC3E}">
        <p14:creationId xmlns:p14="http://schemas.microsoft.com/office/powerpoint/2010/main" val="3829988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601725" y="1412875"/>
            <a:ext cx="7972635" cy="1200329"/>
          </a:xfrm>
          <a:prstGeom prst="rect">
            <a:avLst/>
          </a:prstGeom>
          <a:noFill/>
        </p:spPr>
        <p:txBody>
          <a:bodyPr wrap="square" rtlCol="0">
            <a:spAutoFit/>
          </a:bodyPr>
          <a:lstStyle/>
          <a:p>
            <a:pPr algn="just"/>
            <a:r>
              <a:rPr lang="es-ES" dirty="0" smtClean="0"/>
              <a:t>.</a:t>
            </a:r>
            <a:endParaRPr lang="es-CL" dirty="0"/>
          </a:p>
          <a:p>
            <a:pPr algn="just"/>
            <a:r>
              <a:rPr lang="es-ES" dirty="0"/>
              <a:t> </a:t>
            </a:r>
            <a:endParaRPr lang="es-CL" dirty="0"/>
          </a:p>
          <a:p>
            <a:pPr algn="just"/>
            <a:r>
              <a:rPr lang="es-ES" dirty="0"/>
              <a:t> </a:t>
            </a:r>
            <a:endParaRPr lang="es-CL" dirty="0"/>
          </a:p>
          <a:p>
            <a:endParaRPr lang="es-CL" dirty="0"/>
          </a:p>
        </p:txBody>
      </p:sp>
      <p:sp>
        <p:nvSpPr>
          <p:cNvPr id="2" name="1 Rectángulo"/>
          <p:cNvSpPr/>
          <p:nvPr/>
        </p:nvSpPr>
        <p:spPr>
          <a:xfrm>
            <a:off x="1541463" y="185569"/>
            <a:ext cx="8352928" cy="1446550"/>
          </a:xfrm>
          <a:prstGeom prst="rect">
            <a:avLst/>
          </a:prstGeom>
        </p:spPr>
        <p:txBody>
          <a:bodyPr wrap="square">
            <a:spAutoFit/>
          </a:bodyPr>
          <a:lstStyle/>
          <a:p>
            <a:r>
              <a:rPr lang="es-MX" sz="2400" b="1" dirty="0"/>
              <a:t>Aportes de La Corporación de Desarrollo Social </a:t>
            </a:r>
            <a:endParaRPr lang="es-MX" sz="2400" b="1" dirty="0" smtClean="0"/>
          </a:p>
          <a:p>
            <a:endParaRPr lang="es-MX" sz="2400" dirty="0" smtClean="0"/>
          </a:p>
          <a:p>
            <a:r>
              <a:rPr lang="es-MX" sz="2000" b="1" dirty="0" smtClean="0"/>
              <a:t>Programa de Salud Escolar  : PES : ATENCION ENFERMERA </a:t>
            </a:r>
          </a:p>
          <a:p>
            <a:endParaRPr lang="es-MX" sz="2000" b="1" dirty="0"/>
          </a:p>
        </p:txBody>
      </p:sp>
      <p:sp>
        <p:nvSpPr>
          <p:cNvPr id="4" name="3 Rectángulo"/>
          <p:cNvSpPr/>
          <p:nvPr/>
        </p:nvSpPr>
        <p:spPr>
          <a:xfrm>
            <a:off x="1037197" y="1443841"/>
            <a:ext cx="7351227" cy="3970318"/>
          </a:xfrm>
          <a:prstGeom prst="rect">
            <a:avLst/>
          </a:prstGeom>
        </p:spPr>
        <p:txBody>
          <a:bodyPr wrap="square">
            <a:spAutoFit/>
          </a:bodyPr>
          <a:lstStyle/>
          <a:p>
            <a:r>
              <a:rPr lang="es-ES_tradnl" b="1" dirty="0"/>
              <a:t>Derivaciones Generales </a:t>
            </a:r>
            <a:endParaRPr lang="es-ES_tradnl" dirty="0"/>
          </a:p>
          <a:p>
            <a:pPr>
              <a:buFont typeface="Wingdings" panose="05000000000000000000" pitchFamily="2" charset="2"/>
              <a:buChar char="ü"/>
            </a:pPr>
            <a:r>
              <a:rPr lang="es-ES_tradnl" dirty="0" err="1"/>
              <a:t>Cesfam</a:t>
            </a:r>
            <a:r>
              <a:rPr lang="es-ES_tradnl" dirty="0"/>
              <a:t> El Aguilucho</a:t>
            </a:r>
          </a:p>
          <a:p>
            <a:pPr>
              <a:buFont typeface="Wingdings" panose="05000000000000000000" pitchFamily="2" charset="2"/>
              <a:buChar char="ü"/>
            </a:pPr>
            <a:r>
              <a:rPr lang="es-ES_tradnl" dirty="0" err="1"/>
              <a:t>Cesfam</a:t>
            </a:r>
            <a:r>
              <a:rPr lang="es-ES_tradnl" dirty="0"/>
              <a:t> externo</a:t>
            </a:r>
          </a:p>
          <a:p>
            <a:pPr>
              <a:buFont typeface="Wingdings" panose="05000000000000000000" pitchFamily="2" charset="2"/>
              <a:buChar char="ü"/>
            </a:pPr>
            <a:r>
              <a:rPr lang="es-ES_tradnl" dirty="0"/>
              <a:t>Convenio </a:t>
            </a:r>
            <a:r>
              <a:rPr lang="es-ES_tradnl" dirty="0" err="1"/>
              <a:t>Isapres</a:t>
            </a:r>
            <a:endParaRPr lang="es-ES_tradnl" dirty="0"/>
          </a:p>
          <a:p>
            <a:pPr>
              <a:buFont typeface="Wingdings" panose="05000000000000000000" pitchFamily="2" charset="2"/>
              <a:buChar char="ü"/>
            </a:pPr>
            <a:r>
              <a:rPr lang="es-ES_tradnl" dirty="0" err="1"/>
              <a:t>Junaeb</a:t>
            </a:r>
            <a:endParaRPr lang="es-ES_tradnl" dirty="0"/>
          </a:p>
          <a:p>
            <a:endParaRPr lang="es-ES_tradnl" dirty="0"/>
          </a:p>
          <a:p>
            <a:r>
              <a:rPr lang="es-ES_tradnl" b="1" dirty="0"/>
              <a:t>Derivaciones de Salud Mental </a:t>
            </a:r>
          </a:p>
          <a:p>
            <a:pPr>
              <a:buFont typeface="Wingdings" panose="05000000000000000000" pitchFamily="2" charset="2"/>
              <a:buChar char="ü"/>
            </a:pPr>
            <a:r>
              <a:rPr lang="es-ES_tradnl" dirty="0" err="1"/>
              <a:t>Cesfam</a:t>
            </a:r>
            <a:r>
              <a:rPr lang="es-ES_tradnl" dirty="0"/>
              <a:t> El Aguilucho-</a:t>
            </a:r>
            <a:r>
              <a:rPr lang="es-ES_tradnl" dirty="0" err="1"/>
              <a:t>Provisam</a:t>
            </a:r>
            <a:endParaRPr lang="es-ES_tradnl" dirty="0"/>
          </a:p>
          <a:p>
            <a:pPr>
              <a:buFont typeface="Wingdings" panose="05000000000000000000" pitchFamily="2" charset="2"/>
              <a:buChar char="ü"/>
            </a:pPr>
            <a:r>
              <a:rPr lang="es-ES_tradnl" dirty="0" err="1"/>
              <a:t>Cesfam</a:t>
            </a:r>
            <a:r>
              <a:rPr lang="es-ES_tradnl" dirty="0"/>
              <a:t> externo</a:t>
            </a:r>
          </a:p>
          <a:p>
            <a:pPr>
              <a:buFont typeface="Wingdings" panose="05000000000000000000" pitchFamily="2" charset="2"/>
              <a:buChar char="ü"/>
            </a:pPr>
            <a:r>
              <a:rPr lang="es-ES_tradnl" dirty="0" err="1"/>
              <a:t>Caps</a:t>
            </a:r>
            <a:endParaRPr lang="es-ES_tradnl" dirty="0"/>
          </a:p>
          <a:p>
            <a:pPr>
              <a:buFont typeface="Wingdings" panose="05000000000000000000" pitchFamily="2" charset="2"/>
              <a:buChar char="ü"/>
            </a:pPr>
            <a:r>
              <a:rPr lang="es-ES_tradnl" dirty="0"/>
              <a:t>Convenio Liceo Tajamar para </a:t>
            </a:r>
            <a:r>
              <a:rPr lang="es-ES_tradnl" dirty="0" err="1"/>
              <a:t>Isapres</a:t>
            </a:r>
            <a:endParaRPr lang="es-ES_tradnl" dirty="0"/>
          </a:p>
          <a:p>
            <a:endParaRPr lang="es-ES_tradnl" dirty="0"/>
          </a:p>
          <a:p>
            <a:r>
              <a:rPr lang="es-ES_tradnl" b="1" dirty="0"/>
              <a:t>Instrumento</a:t>
            </a:r>
          </a:p>
          <a:p>
            <a:pPr>
              <a:buFont typeface="Wingdings" panose="05000000000000000000" pitchFamily="2" charset="2"/>
              <a:buChar char="ü"/>
            </a:pPr>
            <a:r>
              <a:rPr lang="es-ES_tradnl" dirty="0"/>
              <a:t>Reporte </a:t>
            </a:r>
            <a:r>
              <a:rPr lang="es-ES_tradnl" dirty="0" err="1"/>
              <a:t>clap</a:t>
            </a:r>
            <a:r>
              <a:rPr lang="es-ES_tradnl" dirty="0"/>
              <a:t> – Ficha </a:t>
            </a:r>
            <a:r>
              <a:rPr lang="es-ES_tradnl" dirty="0" err="1"/>
              <a:t>Comse</a:t>
            </a:r>
            <a:endParaRPr lang="es-CL" b="1" dirty="0"/>
          </a:p>
        </p:txBody>
      </p:sp>
      <p:pic>
        <p:nvPicPr>
          <p:cNvPr id="6" name="5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489" y="98893"/>
            <a:ext cx="955927" cy="1101114"/>
          </a:xfrm>
          <a:prstGeom prst="rect">
            <a:avLst/>
          </a:prstGeom>
        </p:spPr>
      </p:pic>
    </p:spTree>
    <p:extLst>
      <p:ext uri="{BB962C8B-B14F-4D97-AF65-F5344CB8AC3E}">
        <p14:creationId xmlns:p14="http://schemas.microsoft.com/office/powerpoint/2010/main" val="3829988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475656" y="1124744"/>
            <a:ext cx="7498080" cy="1143000"/>
          </a:xfrm>
        </p:spPr>
        <p:txBody>
          <a:bodyPr>
            <a:noAutofit/>
          </a:bodyPr>
          <a:lstStyle/>
          <a:p>
            <a:pPr>
              <a:defRPr/>
            </a:pPr>
            <a:r>
              <a:rPr lang="es-ES_tradnl" sz="3200" b="1" dirty="0">
                <a:solidFill>
                  <a:schemeClr val="tx1"/>
                </a:solidFill>
              </a:rPr>
              <a:t>PROCESOS ADMINISTRATIVOS</a:t>
            </a:r>
            <a:br>
              <a:rPr lang="es-ES_tradnl" sz="3200" b="1" dirty="0">
                <a:solidFill>
                  <a:schemeClr val="tx1"/>
                </a:solidFill>
              </a:rPr>
            </a:br>
            <a:r>
              <a:rPr lang="es-ES_tradnl" sz="3600" dirty="0" smtClean="0"/>
              <a:t>Actividades  Especificas</a:t>
            </a:r>
            <a:br>
              <a:rPr lang="es-ES_tradnl" sz="3600" dirty="0" smtClean="0"/>
            </a:br>
            <a:r>
              <a:rPr lang="es-ES_tradnl" sz="3600" dirty="0" smtClean="0"/>
              <a:t>Inspectoría General </a:t>
            </a:r>
            <a:endParaRPr lang="es-CL" sz="3600" dirty="0"/>
          </a:p>
        </p:txBody>
      </p:sp>
      <p:sp>
        <p:nvSpPr>
          <p:cNvPr id="3" name="2 Marcador de contenido"/>
          <p:cNvSpPr>
            <a:spLocks noGrp="1"/>
          </p:cNvSpPr>
          <p:nvPr>
            <p:ph idx="1"/>
          </p:nvPr>
        </p:nvSpPr>
        <p:spPr>
          <a:xfrm>
            <a:off x="1475656" y="2057400"/>
            <a:ext cx="7498080" cy="4800600"/>
          </a:xfrm>
        </p:spPr>
        <p:txBody>
          <a:bodyPr rtlCol="0">
            <a:normAutofit/>
          </a:bodyPr>
          <a:lstStyle/>
          <a:p>
            <a:pPr marL="0" indent="0" eaLnBrk="1" fontAlgn="auto" hangingPunct="1">
              <a:spcAft>
                <a:spcPts val="0"/>
              </a:spcAft>
              <a:buFont typeface="Arial" pitchFamily="34" charset="0"/>
              <a:buNone/>
              <a:defRPr/>
            </a:pPr>
            <a:endParaRPr lang="es-ES_tradnl" b="1" dirty="0" smtClean="0">
              <a:solidFill>
                <a:schemeClr val="tx1"/>
              </a:solidFill>
            </a:endParaRPr>
          </a:p>
          <a:p>
            <a:pPr eaLnBrk="1" fontAlgn="auto" hangingPunct="1">
              <a:spcAft>
                <a:spcPts val="0"/>
              </a:spcAft>
              <a:buFont typeface="Arial" pitchFamily="34" charset="0"/>
              <a:buChar char="•"/>
              <a:defRPr/>
            </a:pPr>
            <a:r>
              <a:rPr lang="es-ES_tradnl" sz="2200" dirty="0" smtClean="0">
                <a:solidFill>
                  <a:schemeClr val="tx1"/>
                </a:solidFill>
              </a:rPr>
              <a:t>Coordinación del Proceso de admisión.</a:t>
            </a:r>
          </a:p>
          <a:p>
            <a:pPr eaLnBrk="1" fontAlgn="auto" hangingPunct="1">
              <a:spcAft>
                <a:spcPts val="0"/>
              </a:spcAft>
              <a:buFont typeface="Arial" pitchFamily="34" charset="0"/>
              <a:buChar char="•"/>
              <a:defRPr/>
            </a:pPr>
            <a:r>
              <a:rPr lang="es-ES_tradnl" sz="2200" dirty="0" smtClean="0">
                <a:solidFill>
                  <a:schemeClr val="tx1"/>
                </a:solidFill>
              </a:rPr>
              <a:t>Proceso de matricula</a:t>
            </a:r>
          </a:p>
          <a:p>
            <a:pPr eaLnBrk="1" fontAlgn="auto" hangingPunct="1">
              <a:spcAft>
                <a:spcPts val="0"/>
              </a:spcAft>
              <a:buFont typeface="Arial" pitchFamily="34" charset="0"/>
              <a:buChar char="•"/>
              <a:defRPr/>
            </a:pPr>
            <a:r>
              <a:rPr lang="es-ES_tradnl" sz="2200" dirty="0" smtClean="0">
                <a:solidFill>
                  <a:schemeClr val="tx1"/>
                </a:solidFill>
              </a:rPr>
              <a:t>Elaboración y cuadratura de carga horaria docente.</a:t>
            </a:r>
          </a:p>
          <a:p>
            <a:pPr eaLnBrk="1" fontAlgn="auto" hangingPunct="1">
              <a:spcAft>
                <a:spcPts val="0"/>
              </a:spcAft>
              <a:buFont typeface="Arial" pitchFamily="34" charset="0"/>
              <a:buChar char="•"/>
              <a:defRPr/>
            </a:pPr>
            <a:r>
              <a:rPr lang="es-ES_tradnl" sz="2200" dirty="0" smtClean="0">
                <a:solidFill>
                  <a:schemeClr val="tx1"/>
                </a:solidFill>
              </a:rPr>
              <a:t>Confeccionar horarios docentes y de aula.</a:t>
            </a:r>
          </a:p>
          <a:p>
            <a:pPr eaLnBrk="1" fontAlgn="auto" hangingPunct="1">
              <a:spcAft>
                <a:spcPts val="0"/>
              </a:spcAft>
              <a:buFont typeface="Arial" pitchFamily="34" charset="0"/>
              <a:buChar char="•"/>
              <a:defRPr/>
            </a:pPr>
            <a:r>
              <a:rPr lang="es-ES_tradnl" sz="2200" dirty="0" smtClean="0">
                <a:solidFill>
                  <a:schemeClr val="tx1"/>
                </a:solidFill>
              </a:rPr>
              <a:t>Formación de cursos.</a:t>
            </a:r>
          </a:p>
          <a:p>
            <a:pPr eaLnBrk="1" fontAlgn="auto" hangingPunct="1">
              <a:spcAft>
                <a:spcPts val="0"/>
              </a:spcAft>
              <a:buFont typeface="Arial" pitchFamily="34" charset="0"/>
              <a:buChar char="•"/>
              <a:defRPr/>
            </a:pPr>
            <a:r>
              <a:rPr lang="es-ES_tradnl" sz="2200" dirty="0" smtClean="0">
                <a:solidFill>
                  <a:schemeClr val="tx1"/>
                </a:solidFill>
              </a:rPr>
              <a:t>Asignar y supervisar el trabajo de asistentes de la Educación(Paradocentes, secretarias)</a:t>
            </a:r>
          </a:p>
          <a:p>
            <a:pPr eaLnBrk="1" fontAlgn="auto" hangingPunct="1">
              <a:spcAft>
                <a:spcPts val="0"/>
              </a:spcAft>
              <a:buFont typeface="Arial" pitchFamily="34" charset="0"/>
              <a:buChar char="•"/>
              <a:defRPr/>
            </a:pPr>
            <a:r>
              <a:rPr lang="es-ES_tradnl" sz="2200" dirty="0" smtClean="0">
                <a:solidFill>
                  <a:schemeClr val="tx1"/>
                </a:solidFill>
              </a:rPr>
              <a:t>Mantener y resguardar la documentación oficial  del Liceo</a:t>
            </a:r>
          </a:p>
          <a:p>
            <a:pPr eaLnBrk="1" fontAlgn="auto" hangingPunct="1">
              <a:spcAft>
                <a:spcPts val="0"/>
              </a:spcAft>
              <a:buFont typeface="Arial" pitchFamily="34" charset="0"/>
              <a:buChar char="•"/>
              <a:defRPr/>
            </a:pPr>
            <a:endParaRPr lang="es-ES_tradnl" dirty="0" smtClean="0">
              <a:solidFill>
                <a:schemeClr val="tx1">
                  <a:lumMod val="50000"/>
                  <a:lumOff val="50000"/>
                </a:schemeClr>
              </a:solidFill>
            </a:endParaRPr>
          </a:p>
          <a:p>
            <a:pPr marL="0" indent="0" eaLnBrk="1" fontAlgn="auto" hangingPunct="1">
              <a:spcAft>
                <a:spcPts val="0"/>
              </a:spcAft>
              <a:buFont typeface="Arial" pitchFamily="34" charset="0"/>
              <a:buNone/>
              <a:defRPr/>
            </a:pPr>
            <a:endParaRPr lang="es-CL" dirty="0">
              <a:solidFill>
                <a:schemeClr val="tx1">
                  <a:lumMod val="50000"/>
                  <a:lumOff val="50000"/>
                </a:schemeClr>
              </a:solidFill>
            </a:endParaRPr>
          </a:p>
        </p:txBody>
      </p:sp>
      <p:pic>
        <p:nvPicPr>
          <p:cNvPr id="4" name="3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489" y="98893"/>
            <a:ext cx="955927" cy="1101114"/>
          </a:xfrm>
          <a:prstGeom prst="rect">
            <a:avLst/>
          </a:prstGeom>
        </p:spPr>
      </p:pic>
    </p:spTree>
    <p:extLst>
      <p:ext uri="{BB962C8B-B14F-4D97-AF65-F5344CB8AC3E}">
        <p14:creationId xmlns:p14="http://schemas.microsoft.com/office/powerpoint/2010/main" val="22274146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595055" y="411891"/>
            <a:ext cx="4345097" cy="1143000"/>
          </a:xfrm>
        </p:spPr>
        <p:txBody>
          <a:bodyPr>
            <a:normAutofit/>
          </a:bodyPr>
          <a:lstStyle/>
          <a:p>
            <a:pPr algn="l"/>
            <a:r>
              <a:rPr lang="es-ES_tradnl" dirty="0" smtClean="0">
                <a:solidFill>
                  <a:srgbClr val="92D050"/>
                </a:solidFill>
              </a:rPr>
              <a:t>Derivaciones</a:t>
            </a:r>
            <a:endParaRPr lang="es-CL" dirty="0">
              <a:solidFill>
                <a:srgbClr val="92D050"/>
              </a:solidFill>
            </a:endParaRPr>
          </a:p>
        </p:txBody>
      </p:sp>
      <p:graphicFrame>
        <p:nvGraphicFramePr>
          <p:cNvPr id="4" name="3 Marcador de contenido"/>
          <p:cNvGraphicFramePr>
            <a:graphicFrameLocks noGrp="1"/>
          </p:cNvGraphicFramePr>
          <p:nvPr>
            <p:ph sz="half" idx="1"/>
            <p:extLst>
              <p:ext uri="{D42A27DB-BD31-4B8C-83A1-F6EECF244321}">
                <p14:modId xmlns:p14="http://schemas.microsoft.com/office/powerpoint/2010/main" val="92847429"/>
              </p:ext>
            </p:extLst>
          </p:nvPr>
        </p:nvGraphicFramePr>
        <p:xfrm>
          <a:off x="899592" y="1412876"/>
          <a:ext cx="4752528" cy="5289352"/>
        </p:xfrm>
        <a:graphic>
          <a:graphicData uri="http://schemas.openxmlformats.org/drawingml/2006/chart">
            <c:chart xmlns:c="http://schemas.openxmlformats.org/drawingml/2006/chart" xmlns:r="http://schemas.openxmlformats.org/officeDocument/2006/relationships" r:id="rId2"/>
          </a:graphicData>
        </a:graphic>
      </p:graphicFrame>
      <p:sp>
        <p:nvSpPr>
          <p:cNvPr id="5" name="4 Marcador de contenido"/>
          <p:cNvSpPr>
            <a:spLocks noGrp="1"/>
          </p:cNvSpPr>
          <p:nvPr>
            <p:ph sz="half" idx="2"/>
          </p:nvPr>
        </p:nvSpPr>
        <p:spPr>
          <a:xfrm>
            <a:off x="6084168" y="3449779"/>
            <a:ext cx="2962672" cy="3401219"/>
          </a:xfrm>
        </p:spPr>
        <p:txBody>
          <a:bodyPr>
            <a:normAutofit/>
          </a:bodyPr>
          <a:lstStyle/>
          <a:p>
            <a:r>
              <a:rPr lang="es-ES_tradnl" sz="2000" dirty="0" smtClean="0"/>
              <a:t>Oftalmología 62</a:t>
            </a:r>
          </a:p>
          <a:p>
            <a:r>
              <a:rPr lang="es-ES_tradnl" sz="2000" dirty="0" smtClean="0"/>
              <a:t>Médico 41</a:t>
            </a:r>
          </a:p>
          <a:p>
            <a:r>
              <a:rPr lang="es-ES_tradnl" sz="2000" dirty="0" smtClean="0"/>
              <a:t>Nutrición 54</a:t>
            </a:r>
          </a:p>
          <a:p>
            <a:r>
              <a:rPr lang="es-ES_tradnl" sz="2000" dirty="0" smtClean="0"/>
              <a:t>Odontología 39</a:t>
            </a:r>
          </a:p>
          <a:p>
            <a:r>
              <a:rPr lang="es-ES_tradnl" sz="2000" dirty="0" smtClean="0"/>
              <a:t>Ginecología 17</a:t>
            </a:r>
          </a:p>
          <a:p>
            <a:r>
              <a:rPr lang="es-ES_tradnl" sz="2000" dirty="0" smtClean="0"/>
              <a:t>Salud Mental </a:t>
            </a:r>
          </a:p>
          <a:p>
            <a:pPr>
              <a:buFont typeface="Wingdings" panose="05000000000000000000" pitchFamily="2" charset="2"/>
              <a:buChar char="ü"/>
            </a:pPr>
            <a:r>
              <a:rPr lang="es-ES_tradnl" sz="2000" dirty="0" smtClean="0"/>
              <a:t>Por Pes 5</a:t>
            </a:r>
          </a:p>
          <a:p>
            <a:pPr>
              <a:buFont typeface="Wingdings" panose="05000000000000000000" pitchFamily="2" charset="2"/>
              <a:buChar char="ü"/>
            </a:pPr>
            <a:r>
              <a:rPr lang="es-ES_tradnl" sz="2000" dirty="0" smtClean="0"/>
              <a:t>Otras derivaciones</a:t>
            </a:r>
            <a:endParaRPr lang="es-CL" sz="2000" dirty="0"/>
          </a:p>
        </p:txBody>
      </p:sp>
      <p:pic>
        <p:nvPicPr>
          <p:cNvPr id="7" name="6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489" y="98893"/>
            <a:ext cx="955927" cy="1101114"/>
          </a:xfrm>
          <a:prstGeom prst="rect">
            <a:avLst/>
          </a:prstGeom>
        </p:spPr>
      </p:pic>
    </p:spTree>
    <p:extLst>
      <p:ext uri="{BB962C8B-B14F-4D97-AF65-F5344CB8AC3E}">
        <p14:creationId xmlns:p14="http://schemas.microsoft.com/office/powerpoint/2010/main" val="750099296"/>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CL" dirty="0" smtClean="0"/>
              <a:t/>
            </a:r>
            <a:br>
              <a:rPr lang="es-CL" dirty="0" smtClean="0"/>
            </a:br>
            <a:r>
              <a:rPr lang="es-CL" dirty="0" smtClean="0"/>
              <a:t>  Liceo Tajamar  2016 -2017 </a:t>
            </a:r>
            <a:endParaRPr lang="es-CL" dirty="0"/>
          </a:p>
        </p:txBody>
      </p:sp>
      <p:sp>
        <p:nvSpPr>
          <p:cNvPr id="9" name="8 CuadroTexto"/>
          <p:cNvSpPr txBox="1"/>
          <p:nvPr/>
        </p:nvSpPr>
        <p:spPr>
          <a:xfrm>
            <a:off x="3485577" y="4581128"/>
            <a:ext cx="588623" cy="369332"/>
          </a:xfrm>
          <a:prstGeom prst="rect">
            <a:avLst/>
          </a:prstGeom>
          <a:noFill/>
        </p:spPr>
        <p:txBody>
          <a:bodyPr wrap="none" rtlCol="0">
            <a:spAutoFit/>
          </a:bodyPr>
          <a:lstStyle/>
          <a:p>
            <a:r>
              <a:rPr lang="es-MX" b="1" dirty="0" smtClean="0"/>
              <a:t>       </a:t>
            </a:r>
            <a:endParaRPr lang="es-MX" b="1" dirty="0"/>
          </a:p>
        </p:txBody>
      </p:sp>
      <p:sp>
        <p:nvSpPr>
          <p:cNvPr id="10" name="9 CuadroTexto"/>
          <p:cNvSpPr txBox="1"/>
          <p:nvPr/>
        </p:nvSpPr>
        <p:spPr>
          <a:xfrm>
            <a:off x="3203848" y="1314871"/>
            <a:ext cx="3302428" cy="369332"/>
          </a:xfrm>
          <a:prstGeom prst="rect">
            <a:avLst/>
          </a:prstGeom>
          <a:noFill/>
        </p:spPr>
        <p:txBody>
          <a:bodyPr wrap="square" rtlCol="0">
            <a:spAutoFit/>
          </a:bodyPr>
          <a:lstStyle/>
          <a:p>
            <a:r>
              <a:rPr lang="es-MX" dirty="0" smtClean="0"/>
              <a:t>            </a:t>
            </a:r>
            <a:endParaRPr lang="es-MX" b="1" dirty="0"/>
          </a:p>
        </p:txBody>
      </p:sp>
      <p:pic>
        <p:nvPicPr>
          <p:cNvPr id="14338" name="Picture 2" descr="C:\Users\PEDRO HERRERA\Desktop\LICEO 2014\descarg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090" y="2636912"/>
            <a:ext cx="2608758" cy="2597164"/>
          </a:xfrm>
          <a:prstGeom prst="rect">
            <a:avLst/>
          </a:prstGeom>
          <a:noFill/>
          <a:extLst>
            <a:ext uri="{909E8E84-426E-40DD-AFC4-6F175D3DCCD1}">
              <a14:hiddenFill xmlns:a14="http://schemas.microsoft.com/office/drawing/2010/main">
                <a:solidFill>
                  <a:srgbClr val="FFFFFF"/>
                </a:solidFill>
              </a14:hiddenFill>
            </a:ext>
          </a:extLst>
        </p:spPr>
      </p:pic>
      <p:sp>
        <p:nvSpPr>
          <p:cNvPr id="3" name="2 CuadroTexto"/>
          <p:cNvSpPr txBox="1"/>
          <p:nvPr/>
        </p:nvSpPr>
        <p:spPr>
          <a:xfrm>
            <a:off x="771056" y="1844824"/>
            <a:ext cx="6959341" cy="646331"/>
          </a:xfrm>
          <a:prstGeom prst="rect">
            <a:avLst/>
          </a:prstGeom>
          <a:noFill/>
        </p:spPr>
        <p:txBody>
          <a:bodyPr wrap="none" rtlCol="0">
            <a:spAutoFit/>
          </a:bodyPr>
          <a:lstStyle/>
          <a:p>
            <a:r>
              <a:rPr lang="es-MX" sz="3600" b="1" dirty="0" smtClean="0"/>
              <a:t>www. liceotajamar.cl,  pagina web</a:t>
            </a:r>
            <a:endParaRPr lang="es-MX" sz="3600" b="1" dirty="0"/>
          </a:p>
        </p:txBody>
      </p:sp>
      <p:sp>
        <p:nvSpPr>
          <p:cNvPr id="5" name="4 CuadroTexto"/>
          <p:cNvSpPr txBox="1"/>
          <p:nvPr/>
        </p:nvSpPr>
        <p:spPr>
          <a:xfrm>
            <a:off x="2843808" y="3140968"/>
            <a:ext cx="6048672" cy="1938992"/>
          </a:xfrm>
          <a:prstGeom prst="rect">
            <a:avLst/>
          </a:prstGeom>
          <a:noFill/>
        </p:spPr>
        <p:txBody>
          <a:bodyPr wrap="square" rtlCol="0">
            <a:spAutoFit/>
          </a:bodyPr>
          <a:lstStyle/>
          <a:p>
            <a:pPr algn="ctr"/>
            <a:r>
              <a:rPr lang="es-MX" sz="2400" b="1" dirty="0" smtClean="0"/>
              <a:t>El Liceo Tajamar obtuvo este año el reconocimiento de Excelencia Académica por su gestión por segunda vez consecutiva para  el periodo    </a:t>
            </a:r>
          </a:p>
          <a:p>
            <a:pPr algn="ctr"/>
            <a:r>
              <a:rPr lang="es-MX" sz="2400" b="1" dirty="0" smtClean="0"/>
              <a:t>2016 – 2017 </a:t>
            </a:r>
            <a:endParaRPr lang="es-MX" sz="2400" b="1" dirty="0"/>
          </a:p>
        </p:txBody>
      </p:sp>
      <p:pic>
        <p:nvPicPr>
          <p:cNvPr id="11" name="10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489" y="98893"/>
            <a:ext cx="955927" cy="1101114"/>
          </a:xfrm>
          <a:prstGeom prst="rect">
            <a:avLst/>
          </a:prstGeom>
        </p:spPr>
      </p:pic>
    </p:spTree>
    <p:extLst>
      <p:ext uri="{BB962C8B-B14F-4D97-AF65-F5344CB8AC3E}">
        <p14:creationId xmlns:p14="http://schemas.microsoft.com/office/powerpoint/2010/main" val="3422332253"/>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689970" y="692696"/>
            <a:ext cx="7972635" cy="6093976"/>
          </a:xfrm>
          <a:prstGeom prst="rect">
            <a:avLst/>
          </a:prstGeom>
          <a:noFill/>
        </p:spPr>
        <p:txBody>
          <a:bodyPr wrap="square" rtlCol="0">
            <a:spAutoFit/>
          </a:bodyPr>
          <a:lstStyle/>
          <a:p>
            <a:pPr algn="ctr"/>
            <a:r>
              <a:rPr lang="es-CL" sz="2400" b="1" dirty="0" smtClean="0"/>
              <a:t>DESAFIOS  </a:t>
            </a:r>
            <a:r>
              <a:rPr lang="es-CL" sz="2400" b="1" smtClean="0"/>
              <a:t>GESTION 2017</a:t>
            </a:r>
            <a:endParaRPr lang="es-CL" sz="2400" b="1" dirty="0" smtClean="0"/>
          </a:p>
          <a:p>
            <a:pPr algn="ctr"/>
            <a:endParaRPr lang="es-CL" sz="2400" b="1" dirty="0" smtClean="0"/>
          </a:p>
          <a:p>
            <a:pPr algn="just"/>
            <a:endParaRPr lang="es-CL" dirty="0"/>
          </a:p>
          <a:p>
            <a:pPr marL="285750" indent="-285750" algn="just">
              <a:buFont typeface="Arial" pitchFamily="34" charset="0"/>
              <a:buChar char="•"/>
            </a:pPr>
            <a:r>
              <a:rPr lang="es-CL" dirty="0" smtClean="0"/>
              <a:t>Finalización del Manual de Convivencia.</a:t>
            </a:r>
          </a:p>
          <a:p>
            <a:pPr algn="just"/>
            <a:endParaRPr lang="es-CL" dirty="0" smtClean="0"/>
          </a:p>
          <a:p>
            <a:pPr marL="285750" indent="-285750" algn="just">
              <a:buFont typeface="Arial" pitchFamily="34" charset="0"/>
              <a:buChar char="•"/>
            </a:pPr>
            <a:r>
              <a:rPr lang="es-CL" dirty="0" smtClean="0"/>
              <a:t>Avanzar en Proyecto de  </a:t>
            </a:r>
            <a:r>
              <a:rPr lang="es-CL" dirty="0"/>
              <a:t>ACOMPAÑAMIENTO AL AULA  </a:t>
            </a:r>
            <a:r>
              <a:rPr lang="es-CL" dirty="0" smtClean="0"/>
              <a:t>,  Estudio de Clases y fortalecer el desarrollo de practicas pedagógicas conjuntas e interdepartamentales  </a:t>
            </a:r>
          </a:p>
          <a:p>
            <a:pPr marL="285750" indent="-285750" algn="just">
              <a:buFont typeface="Arial" pitchFamily="34" charset="0"/>
              <a:buChar char="•"/>
            </a:pPr>
            <a:endParaRPr lang="es-CL" dirty="0"/>
          </a:p>
          <a:p>
            <a:pPr marL="285750" indent="-285750" algn="just">
              <a:buFont typeface="Arial" pitchFamily="34" charset="0"/>
              <a:buChar char="•"/>
            </a:pPr>
            <a:r>
              <a:rPr lang="es-CL" dirty="0" smtClean="0"/>
              <a:t>Construcción Manual de Evaluación </a:t>
            </a:r>
          </a:p>
          <a:p>
            <a:pPr algn="just"/>
            <a:endParaRPr lang="es-CL" dirty="0"/>
          </a:p>
          <a:p>
            <a:pPr marL="285750" indent="-285750" algn="just">
              <a:buFont typeface="Arial" pitchFamily="34" charset="0"/>
              <a:buChar char="•"/>
            </a:pPr>
            <a:r>
              <a:rPr lang="es-CL" dirty="0" smtClean="0"/>
              <a:t>Consolidación del proyecto de Fortalecimiento del Rol del  </a:t>
            </a:r>
            <a:r>
              <a:rPr lang="es-CL" dirty="0"/>
              <a:t>PROFESOR </a:t>
            </a:r>
            <a:r>
              <a:rPr lang="es-CL" dirty="0" smtClean="0"/>
              <a:t>JEFE</a:t>
            </a:r>
          </a:p>
          <a:p>
            <a:pPr algn="just"/>
            <a:endParaRPr lang="es-CL" dirty="0" smtClean="0"/>
          </a:p>
          <a:p>
            <a:pPr marL="285750" indent="-285750" algn="just">
              <a:buFont typeface="Arial" pitchFamily="34" charset="0"/>
              <a:buChar char="•"/>
            </a:pPr>
            <a:r>
              <a:rPr lang="es-CL" dirty="0" smtClean="0"/>
              <a:t>Fortalecer el Rol y apoyo de la familia </a:t>
            </a:r>
            <a:endParaRPr lang="es-CL" dirty="0"/>
          </a:p>
          <a:p>
            <a:pPr marL="285750" indent="-285750" algn="just">
              <a:buFont typeface="Arial" pitchFamily="34" charset="0"/>
              <a:buChar char="•"/>
            </a:pPr>
            <a:endParaRPr lang="es-CL" dirty="0"/>
          </a:p>
          <a:p>
            <a:pPr marL="285750" indent="-285750" algn="just">
              <a:buFont typeface="Arial" pitchFamily="34" charset="0"/>
              <a:buChar char="•"/>
            </a:pPr>
            <a:r>
              <a:rPr lang="es-CL" dirty="0" smtClean="0"/>
              <a:t>Mejorar indicadores internos de calidad : Resultados PSU, Nivel  de Atrasos e Inasistencias </a:t>
            </a:r>
          </a:p>
          <a:p>
            <a:pPr marL="285750" indent="-285750" algn="just">
              <a:buFont typeface="Arial" pitchFamily="34" charset="0"/>
              <a:buChar char="•"/>
            </a:pPr>
            <a:endParaRPr lang="es-CL" dirty="0"/>
          </a:p>
          <a:p>
            <a:pPr marL="285750" indent="-285750" algn="just">
              <a:buFont typeface="Arial" pitchFamily="34" charset="0"/>
              <a:buChar char="•"/>
            </a:pPr>
            <a:r>
              <a:rPr lang="es-CL" dirty="0" smtClean="0"/>
              <a:t>Consolidar un Plan de Estudio  en Ética, Derechos Humanos y Ciudadanía</a:t>
            </a:r>
          </a:p>
          <a:p>
            <a:pPr marL="285750" indent="-285750" algn="just">
              <a:buFont typeface="Arial" pitchFamily="34" charset="0"/>
              <a:buChar char="•"/>
            </a:pPr>
            <a:endParaRPr lang="es-CL" dirty="0"/>
          </a:p>
          <a:p>
            <a:pPr marL="285750" indent="-285750" algn="just">
              <a:buFont typeface="Arial" pitchFamily="34" charset="0"/>
              <a:buChar char="•"/>
            </a:pPr>
            <a:endParaRPr lang="es-CL" dirty="0" smtClean="0"/>
          </a:p>
        </p:txBody>
      </p:sp>
      <p:pic>
        <p:nvPicPr>
          <p:cNvPr id="6" name="5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489" y="98893"/>
            <a:ext cx="955927" cy="1101114"/>
          </a:xfrm>
          <a:prstGeom prst="rect">
            <a:avLst/>
          </a:prstGeom>
        </p:spPr>
      </p:pic>
    </p:spTree>
    <p:extLst>
      <p:ext uri="{BB962C8B-B14F-4D97-AF65-F5344CB8AC3E}">
        <p14:creationId xmlns:p14="http://schemas.microsoft.com/office/powerpoint/2010/main" val="39545456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601725" y="1412875"/>
            <a:ext cx="7972635" cy="1200329"/>
          </a:xfrm>
          <a:prstGeom prst="rect">
            <a:avLst/>
          </a:prstGeom>
          <a:noFill/>
        </p:spPr>
        <p:txBody>
          <a:bodyPr wrap="square" rtlCol="0">
            <a:spAutoFit/>
          </a:bodyPr>
          <a:lstStyle/>
          <a:p>
            <a:pPr algn="just"/>
            <a:r>
              <a:rPr lang="es-ES" dirty="0" smtClean="0"/>
              <a:t>.</a:t>
            </a:r>
            <a:endParaRPr lang="es-CL" dirty="0"/>
          </a:p>
          <a:p>
            <a:pPr algn="just"/>
            <a:r>
              <a:rPr lang="es-ES" dirty="0"/>
              <a:t> </a:t>
            </a:r>
            <a:endParaRPr lang="es-CL" dirty="0"/>
          </a:p>
          <a:p>
            <a:pPr algn="just"/>
            <a:r>
              <a:rPr lang="es-ES" dirty="0"/>
              <a:t> </a:t>
            </a:r>
            <a:endParaRPr lang="es-CL" dirty="0"/>
          </a:p>
          <a:p>
            <a:endParaRPr lang="es-CL"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189" y="332656"/>
            <a:ext cx="8795706" cy="6153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22043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601725" y="1412875"/>
            <a:ext cx="7972635" cy="1200329"/>
          </a:xfrm>
          <a:prstGeom prst="rect">
            <a:avLst/>
          </a:prstGeom>
          <a:noFill/>
        </p:spPr>
        <p:txBody>
          <a:bodyPr wrap="square" rtlCol="0">
            <a:spAutoFit/>
          </a:bodyPr>
          <a:lstStyle/>
          <a:p>
            <a:pPr algn="just"/>
            <a:r>
              <a:rPr lang="es-ES" dirty="0" smtClean="0"/>
              <a:t>.</a:t>
            </a:r>
            <a:endParaRPr lang="es-CL" dirty="0"/>
          </a:p>
          <a:p>
            <a:pPr algn="just"/>
            <a:r>
              <a:rPr lang="es-ES" dirty="0"/>
              <a:t> </a:t>
            </a:r>
            <a:endParaRPr lang="es-CL" dirty="0"/>
          </a:p>
          <a:p>
            <a:pPr algn="just"/>
            <a:r>
              <a:rPr lang="es-ES" dirty="0"/>
              <a:t> </a:t>
            </a:r>
            <a:endParaRPr lang="es-CL" dirty="0"/>
          </a:p>
          <a:p>
            <a:endParaRPr lang="es-CL" dirty="0"/>
          </a:p>
        </p:txBody>
      </p:sp>
      <p:sp>
        <p:nvSpPr>
          <p:cNvPr id="2" name="1 Rectángulo"/>
          <p:cNvSpPr/>
          <p:nvPr/>
        </p:nvSpPr>
        <p:spPr>
          <a:xfrm>
            <a:off x="601725" y="2013040"/>
            <a:ext cx="7972635" cy="3539430"/>
          </a:xfrm>
          <a:prstGeom prst="rect">
            <a:avLst/>
          </a:prstGeom>
        </p:spPr>
        <p:txBody>
          <a:bodyPr wrap="square">
            <a:spAutoFit/>
          </a:bodyPr>
          <a:lstStyle/>
          <a:p>
            <a:pPr algn="ctr"/>
            <a:endParaRPr lang="es-MX" sz="3200" b="1" dirty="0" smtClean="0"/>
          </a:p>
          <a:p>
            <a:pPr algn="ctr"/>
            <a:endParaRPr lang="es-MX" sz="3200" b="1" dirty="0"/>
          </a:p>
          <a:p>
            <a:pPr algn="ctr"/>
            <a:r>
              <a:rPr lang="es-MX" sz="3200" b="1" dirty="0" smtClean="0"/>
              <a:t>MUCHAS GRACIAS</a:t>
            </a:r>
          </a:p>
          <a:p>
            <a:pPr algn="ctr"/>
            <a:r>
              <a:rPr lang="es-MX" sz="3200" b="1" dirty="0" smtClean="0"/>
              <a:t> </a:t>
            </a:r>
          </a:p>
          <a:p>
            <a:pPr algn="ctr"/>
            <a:r>
              <a:rPr lang="es-MX" sz="3200" b="1" dirty="0" smtClean="0"/>
              <a:t>“ Trabajemos juntos, para ser mejores”</a:t>
            </a:r>
          </a:p>
          <a:p>
            <a:pPr algn="ctr"/>
            <a:endParaRPr lang="es-MX" sz="3200" b="1" dirty="0" smtClean="0"/>
          </a:p>
          <a:p>
            <a:pPr algn="ctr"/>
            <a:r>
              <a:rPr lang="es-MX" sz="3200" b="1" dirty="0" smtClean="0">
                <a:hlinkClick r:id="rId2"/>
              </a:rPr>
              <a:t>pherrerag@liceotajamar.cl</a:t>
            </a:r>
            <a:r>
              <a:rPr lang="es-MX" sz="3200" b="1" dirty="0" smtClean="0"/>
              <a:t> </a:t>
            </a:r>
            <a:endParaRPr lang="es-MX" sz="3200" dirty="0"/>
          </a:p>
        </p:txBody>
      </p:sp>
      <p:pic>
        <p:nvPicPr>
          <p:cNvPr id="7" name="6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51919" y="649449"/>
            <a:ext cx="1704825" cy="1963755"/>
          </a:xfrm>
          <a:prstGeom prst="rect">
            <a:avLst/>
          </a:prstGeom>
        </p:spPr>
      </p:pic>
    </p:spTree>
    <p:extLst>
      <p:ext uri="{BB962C8B-B14F-4D97-AF65-F5344CB8AC3E}">
        <p14:creationId xmlns:p14="http://schemas.microsoft.com/office/powerpoint/2010/main" val="22782833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755576" y="1200007"/>
            <a:ext cx="7931224" cy="4926156"/>
          </a:xfrm>
        </p:spPr>
        <p:txBody>
          <a:bodyPr rtlCol="0">
            <a:normAutofit lnSpcReduction="10000"/>
          </a:bodyPr>
          <a:lstStyle/>
          <a:p>
            <a:pPr eaLnBrk="1" fontAlgn="auto" hangingPunct="1">
              <a:spcAft>
                <a:spcPts val="0"/>
              </a:spcAft>
              <a:buFont typeface="Arial" pitchFamily="34" charset="0"/>
              <a:buChar char="•"/>
              <a:defRPr/>
            </a:pPr>
            <a:r>
              <a:rPr lang="es-ES_tradnl" sz="2200" dirty="0" smtClean="0">
                <a:solidFill>
                  <a:schemeClr val="tx1"/>
                </a:solidFill>
              </a:rPr>
              <a:t>Mantener al día registro de asistencia y atrasos de funcionarios y alumnas.</a:t>
            </a:r>
          </a:p>
          <a:p>
            <a:pPr eaLnBrk="1" fontAlgn="auto" hangingPunct="1">
              <a:spcAft>
                <a:spcPts val="0"/>
              </a:spcAft>
              <a:buFont typeface="Arial" pitchFamily="34" charset="0"/>
              <a:buChar char="•"/>
              <a:defRPr/>
            </a:pPr>
            <a:r>
              <a:rPr lang="es-ES_tradnl" sz="2200" dirty="0" smtClean="0">
                <a:solidFill>
                  <a:schemeClr val="tx1"/>
                </a:solidFill>
              </a:rPr>
              <a:t>Operacionalizar el Manual de Convivencia.</a:t>
            </a:r>
          </a:p>
          <a:p>
            <a:pPr eaLnBrk="1" fontAlgn="auto" hangingPunct="1">
              <a:spcAft>
                <a:spcPts val="0"/>
              </a:spcAft>
              <a:buFont typeface="Arial" pitchFamily="34" charset="0"/>
              <a:buChar char="•"/>
              <a:defRPr/>
            </a:pPr>
            <a:r>
              <a:rPr lang="es-ES_tradnl" sz="2200" dirty="0" smtClean="0">
                <a:solidFill>
                  <a:schemeClr val="tx1"/>
                </a:solidFill>
              </a:rPr>
              <a:t> Plan de Seguridad Escolar: revisión, actualización y operacionalización</a:t>
            </a:r>
            <a:r>
              <a:rPr lang="es-ES_tradnl" sz="2200" dirty="0">
                <a:solidFill>
                  <a:schemeClr val="tx1"/>
                </a:solidFill>
              </a:rPr>
              <a:t>.</a:t>
            </a:r>
            <a:r>
              <a:rPr lang="es-ES_tradnl" sz="2200" dirty="0" smtClean="0">
                <a:solidFill>
                  <a:schemeClr val="tx1"/>
                </a:solidFill>
              </a:rPr>
              <a:t> </a:t>
            </a:r>
          </a:p>
          <a:p>
            <a:pPr eaLnBrk="1" fontAlgn="auto" hangingPunct="1">
              <a:spcAft>
                <a:spcPts val="0"/>
              </a:spcAft>
              <a:buFont typeface="Arial" pitchFamily="34" charset="0"/>
              <a:buChar char="•"/>
              <a:defRPr/>
            </a:pPr>
            <a:r>
              <a:rPr lang="es-ES_tradnl" sz="2200" dirty="0" smtClean="0">
                <a:solidFill>
                  <a:schemeClr val="tx1"/>
                </a:solidFill>
              </a:rPr>
              <a:t>Generar base de datos de alumnas y apoderados y su mantención actualizada.</a:t>
            </a:r>
          </a:p>
          <a:p>
            <a:pPr eaLnBrk="1" fontAlgn="auto" hangingPunct="1">
              <a:spcAft>
                <a:spcPts val="0"/>
              </a:spcAft>
              <a:buFont typeface="Arial" pitchFamily="34" charset="0"/>
              <a:buChar char="•"/>
              <a:defRPr/>
            </a:pPr>
            <a:r>
              <a:rPr lang="es-ES_tradnl" sz="2200" dirty="0" smtClean="0">
                <a:solidFill>
                  <a:schemeClr val="tx1"/>
                </a:solidFill>
              </a:rPr>
              <a:t>Supervisar el adecuado uso del tiempo de actividades en el aula y  extracurriculares.</a:t>
            </a:r>
          </a:p>
          <a:p>
            <a:pPr eaLnBrk="1" fontAlgn="auto" hangingPunct="1">
              <a:spcAft>
                <a:spcPts val="0"/>
              </a:spcAft>
              <a:buFont typeface="Arial" pitchFamily="34" charset="0"/>
              <a:buChar char="•"/>
              <a:defRPr/>
            </a:pPr>
            <a:r>
              <a:rPr lang="es-ES_tradnl" sz="2200" dirty="0" smtClean="0">
                <a:solidFill>
                  <a:schemeClr val="tx1"/>
                </a:solidFill>
              </a:rPr>
              <a:t>Programar y dirigir las actividades de las paradocentes y alinearlas con las directrices institucionales.</a:t>
            </a:r>
          </a:p>
          <a:p>
            <a:pPr eaLnBrk="1" fontAlgn="auto" hangingPunct="1">
              <a:spcAft>
                <a:spcPts val="0"/>
              </a:spcAft>
              <a:buFont typeface="Arial" pitchFamily="34" charset="0"/>
              <a:buChar char="•"/>
              <a:defRPr/>
            </a:pPr>
            <a:r>
              <a:rPr lang="es-ES_tradnl" sz="2200" dirty="0" smtClean="0">
                <a:solidFill>
                  <a:schemeClr val="tx1"/>
                </a:solidFill>
              </a:rPr>
              <a:t>Controlar y evaluar constantemente el cumplimiento de las normas administrativas, promoviendo la responsabilidad del personal</a:t>
            </a:r>
            <a:r>
              <a:rPr lang="es-ES_tradnl" sz="2200" dirty="0" smtClean="0">
                <a:solidFill>
                  <a:schemeClr val="tx1">
                    <a:lumMod val="50000"/>
                    <a:lumOff val="50000"/>
                  </a:schemeClr>
                </a:solidFill>
              </a:rPr>
              <a:t>.</a:t>
            </a:r>
          </a:p>
          <a:p>
            <a:pPr eaLnBrk="1" fontAlgn="auto" hangingPunct="1">
              <a:spcAft>
                <a:spcPts val="0"/>
              </a:spcAft>
              <a:buFont typeface="Arial" pitchFamily="34" charset="0"/>
              <a:buChar char="•"/>
              <a:defRPr/>
            </a:pPr>
            <a:endParaRPr lang="es-ES_tradnl" sz="2200" dirty="0">
              <a:solidFill>
                <a:schemeClr val="tx1">
                  <a:lumMod val="50000"/>
                  <a:lumOff val="50000"/>
                </a:schemeClr>
              </a:solidFill>
            </a:endParaRPr>
          </a:p>
          <a:p>
            <a:pPr eaLnBrk="1" fontAlgn="auto" hangingPunct="1">
              <a:spcAft>
                <a:spcPts val="0"/>
              </a:spcAft>
              <a:buFont typeface="Arial" pitchFamily="34" charset="0"/>
              <a:buChar char="•"/>
              <a:defRPr/>
            </a:pPr>
            <a:endParaRPr lang="es-ES_tradnl" dirty="0">
              <a:solidFill>
                <a:schemeClr val="tx1">
                  <a:lumMod val="50000"/>
                  <a:lumOff val="50000"/>
                </a:schemeClr>
              </a:solidFill>
            </a:endParaRPr>
          </a:p>
          <a:p>
            <a:pPr eaLnBrk="1" fontAlgn="auto" hangingPunct="1">
              <a:spcAft>
                <a:spcPts val="0"/>
              </a:spcAft>
              <a:buFont typeface="Arial" pitchFamily="34" charset="0"/>
              <a:buChar char="•"/>
              <a:defRPr/>
            </a:pPr>
            <a:endParaRPr lang="es-ES_tradnl" dirty="0" smtClean="0">
              <a:solidFill>
                <a:schemeClr val="tx1">
                  <a:lumMod val="50000"/>
                  <a:lumOff val="50000"/>
                </a:schemeClr>
              </a:solidFill>
            </a:endParaRPr>
          </a:p>
          <a:p>
            <a:pPr eaLnBrk="1" fontAlgn="auto" hangingPunct="1">
              <a:spcAft>
                <a:spcPts val="0"/>
              </a:spcAft>
              <a:buFont typeface="Arial" pitchFamily="34" charset="0"/>
              <a:buChar char="•"/>
              <a:defRPr/>
            </a:pPr>
            <a:endParaRPr lang="es-ES_tradnl" dirty="0">
              <a:solidFill>
                <a:schemeClr val="tx1">
                  <a:lumMod val="50000"/>
                  <a:lumOff val="50000"/>
                </a:schemeClr>
              </a:solidFill>
            </a:endParaRPr>
          </a:p>
          <a:p>
            <a:pPr eaLnBrk="1" fontAlgn="auto" hangingPunct="1">
              <a:spcAft>
                <a:spcPts val="0"/>
              </a:spcAft>
              <a:buFont typeface="Arial" pitchFamily="34" charset="0"/>
              <a:buChar char="•"/>
              <a:defRPr/>
            </a:pPr>
            <a:endParaRPr lang="es-ES_tradnl" dirty="0" smtClean="0">
              <a:solidFill>
                <a:schemeClr val="tx1">
                  <a:lumMod val="50000"/>
                  <a:lumOff val="50000"/>
                </a:schemeClr>
              </a:solidFill>
            </a:endParaRPr>
          </a:p>
          <a:p>
            <a:pPr eaLnBrk="1" fontAlgn="auto" hangingPunct="1">
              <a:spcAft>
                <a:spcPts val="0"/>
              </a:spcAft>
              <a:buFont typeface="Arial" pitchFamily="34" charset="0"/>
              <a:buChar char="•"/>
              <a:defRPr/>
            </a:pPr>
            <a:endParaRPr lang="es-ES_tradnl" dirty="0">
              <a:solidFill>
                <a:schemeClr val="tx1">
                  <a:lumMod val="50000"/>
                  <a:lumOff val="50000"/>
                </a:schemeClr>
              </a:solidFill>
            </a:endParaRPr>
          </a:p>
          <a:p>
            <a:pPr eaLnBrk="1" fontAlgn="auto" hangingPunct="1">
              <a:spcAft>
                <a:spcPts val="0"/>
              </a:spcAft>
              <a:buFont typeface="Arial" pitchFamily="34" charset="0"/>
              <a:buChar char="•"/>
              <a:defRPr/>
            </a:pPr>
            <a:endParaRPr lang="es-ES_tradnl" dirty="0" smtClean="0">
              <a:solidFill>
                <a:schemeClr val="tx1">
                  <a:lumMod val="50000"/>
                  <a:lumOff val="50000"/>
                </a:schemeClr>
              </a:solidFill>
            </a:endParaRPr>
          </a:p>
          <a:p>
            <a:pPr eaLnBrk="1" fontAlgn="auto" hangingPunct="1">
              <a:spcAft>
                <a:spcPts val="0"/>
              </a:spcAft>
              <a:buFont typeface="Arial" pitchFamily="34" charset="0"/>
              <a:buChar char="•"/>
              <a:defRPr/>
            </a:pPr>
            <a:endParaRPr lang="es-ES_tradnl" dirty="0">
              <a:solidFill>
                <a:schemeClr val="tx1">
                  <a:lumMod val="50000"/>
                  <a:lumOff val="50000"/>
                </a:schemeClr>
              </a:solidFill>
            </a:endParaRPr>
          </a:p>
          <a:p>
            <a:pPr eaLnBrk="1" fontAlgn="auto" hangingPunct="1">
              <a:spcAft>
                <a:spcPts val="0"/>
              </a:spcAft>
              <a:buFont typeface="Arial" pitchFamily="34" charset="0"/>
              <a:buChar char="•"/>
              <a:defRPr/>
            </a:pPr>
            <a:endParaRPr lang="es-ES_tradnl" dirty="0" smtClean="0">
              <a:solidFill>
                <a:schemeClr val="tx1">
                  <a:lumMod val="50000"/>
                  <a:lumOff val="50000"/>
                </a:schemeClr>
              </a:solidFill>
            </a:endParaRPr>
          </a:p>
          <a:p>
            <a:pPr marL="0" indent="0" eaLnBrk="1" fontAlgn="auto" hangingPunct="1">
              <a:spcAft>
                <a:spcPts val="0"/>
              </a:spcAft>
              <a:buFont typeface="Arial" pitchFamily="34" charset="0"/>
              <a:buNone/>
              <a:defRPr/>
            </a:pPr>
            <a:endParaRPr lang="es-ES_tradnl" dirty="0" smtClean="0">
              <a:solidFill>
                <a:schemeClr val="tx1">
                  <a:lumMod val="50000"/>
                  <a:lumOff val="50000"/>
                </a:schemeClr>
              </a:solidFill>
            </a:endParaRPr>
          </a:p>
          <a:p>
            <a:pPr eaLnBrk="1" fontAlgn="auto" hangingPunct="1">
              <a:spcAft>
                <a:spcPts val="0"/>
              </a:spcAft>
              <a:buFont typeface="Arial" pitchFamily="34" charset="0"/>
              <a:buChar char="•"/>
              <a:defRPr/>
            </a:pPr>
            <a:endParaRPr lang="es-CL" dirty="0">
              <a:solidFill>
                <a:schemeClr val="tx1">
                  <a:lumMod val="50000"/>
                  <a:lumOff val="50000"/>
                </a:schemeClr>
              </a:solidFill>
            </a:endParaRPr>
          </a:p>
        </p:txBody>
      </p:sp>
      <p:pic>
        <p:nvPicPr>
          <p:cNvPr id="4" name="3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489" y="98893"/>
            <a:ext cx="955927" cy="1101114"/>
          </a:xfrm>
          <a:prstGeom prst="rect">
            <a:avLst/>
          </a:prstGeom>
        </p:spPr>
      </p:pic>
    </p:spTree>
    <p:extLst>
      <p:ext uri="{BB962C8B-B14F-4D97-AF65-F5344CB8AC3E}">
        <p14:creationId xmlns:p14="http://schemas.microsoft.com/office/powerpoint/2010/main" val="30027638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403648" y="533400"/>
            <a:ext cx="7560840" cy="5562600"/>
          </a:xfrm>
        </p:spPr>
        <p:txBody>
          <a:bodyPr rtlCol="0">
            <a:normAutofit/>
          </a:bodyPr>
          <a:lstStyle/>
          <a:p>
            <a:pPr marL="0" indent="0" eaLnBrk="1" fontAlgn="auto" hangingPunct="1">
              <a:spcAft>
                <a:spcPts val="0"/>
              </a:spcAft>
              <a:buFont typeface="Arial" pitchFamily="34" charset="0"/>
              <a:buNone/>
              <a:defRPr/>
            </a:pPr>
            <a:r>
              <a:rPr lang="es-ES_tradnl" b="1" dirty="0" smtClean="0">
                <a:solidFill>
                  <a:schemeClr val="tx1"/>
                </a:solidFill>
              </a:rPr>
              <a:t>PROCESOS INTERNOS</a:t>
            </a:r>
          </a:p>
          <a:p>
            <a:pPr marL="0" indent="0" eaLnBrk="1" fontAlgn="auto" hangingPunct="1">
              <a:spcAft>
                <a:spcPts val="0"/>
              </a:spcAft>
              <a:buFont typeface="Arial" pitchFamily="34" charset="0"/>
              <a:buNone/>
              <a:defRPr/>
            </a:pPr>
            <a:endParaRPr lang="es-ES_tradnl" dirty="0" smtClean="0">
              <a:solidFill>
                <a:schemeClr val="tx1"/>
              </a:solidFill>
            </a:endParaRPr>
          </a:p>
          <a:p>
            <a:pPr eaLnBrk="1" fontAlgn="auto" hangingPunct="1">
              <a:spcAft>
                <a:spcPts val="0"/>
              </a:spcAft>
              <a:buFont typeface="Arial" pitchFamily="34" charset="0"/>
              <a:buChar char="•"/>
              <a:defRPr/>
            </a:pPr>
            <a:r>
              <a:rPr lang="es-ES_tradnl" sz="2200" dirty="0" smtClean="0">
                <a:solidFill>
                  <a:schemeClr val="tx1"/>
                </a:solidFill>
              </a:rPr>
              <a:t>Motivar y facilitar la participación de asistentes de la Educación en cursos de capacitación.</a:t>
            </a:r>
          </a:p>
          <a:p>
            <a:pPr eaLnBrk="1" fontAlgn="auto" hangingPunct="1">
              <a:spcAft>
                <a:spcPts val="0"/>
              </a:spcAft>
              <a:buFont typeface="Arial" pitchFamily="34" charset="0"/>
              <a:buChar char="•"/>
              <a:defRPr/>
            </a:pPr>
            <a:r>
              <a:rPr lang="es-ES_tradnl" sz="2200" dirty="0" smtClean="0">
                <a:solidFill>
                  <a:schemeClr val="tx1"/>
                </a:solidFill>
              </a:rPr>
              <a:t>Supervisar el cumplimiento de tareas según  perfil de cargo de Asistente de la Educación.</a:t>
            </a:r>
          </a:p>
          <a:p>
            <a:pPr eaLnBrk="1" fontAlgn="auto" hangingPunct="1">
              <a:spcAft>
                <a:spcPts val="0"/>
              </a:spcAft>
              <a:buFont typeface="Arial" pitchFamily="34" charset="0"/>
              <a:buChar char="•"/>
              <a:defRPr/>
            </a:pPr>
            <a:r>
              <a:rPr lang="es-ES_tradnl" sz="2200" dirty="0" smtClean="0">
                <a:solidFill>
                  <a:schemeClr val="tx1"/>
                </a:solidFill>
              </a:rPr>
              <a:t>Trabajo de reflexión con Profesores Jefes para que las alumnas reconozcan la importancia de las clases presenciales.</a:t>
            </a:r>
          </a:p>
          <a:p>
            <a:pPr eaLnBrk="1" fontAlgn="auto" hangingPunct="1">
              <a:spcAft>
                <a:spcPts val="0"/>
              </a:spcAft>
              <a:buFont typeface="Arial" pitchFamily="34" charset="0"/>
              <a:buChar char="•"/>
              <a:defRPr/>
            </a:pPr>
            <a:r>
              <a:rPr lang="es-ES_tradnl" sz="2200" dirty="0" smtClean="0">
                <a:solidFill>
                  <a:schemeClr val="tx1"/>
                </a:solidFill>
              </a:rPr>
              <a:t>Entrevistar a alumnas, apoderados y profesores para en conjunto encontrar remediales </a:t>
            </a:r>
            <a:r>
              <a:rPr lang="es-ES_tradnl" sz="2200" dirty="0">
                <a:solidFill>
                  <a:schemeClr val="tx1"/>
                </a:solidFill>
              </a:rPr>
              <a:t> </a:t>
            </a:r>
            <a:r>
              <a:rPr lang="es-ES_tradnl" sz="2200" dirty="0" smtClean="0">
                <a:solidFill>
                  <a:schemeClr val="tx1"/>
                </a:solidFill>
              </a:rPr>
              <a:t>de la baja asistencia a clases.</a:t>
            </a:r>
            <a:endParaRPr lang="es-ES_tradnl" sz="2200" dirty="0">
              <a:solidFill>
                <a:schemeClr val="tx1"/>
              </a:solidFill>
            </a:endParaRPr>
          </a:p>
          <a:p>
            <a:pPr eaLnBrk="1" fontAlgn="auto" hangingPunct="1">
              <a:spcAft>
                <a:spcPts val="0"/>
              </a:spcAft>
              <a:buFont typeface="Arial" pitchFamily="34" charset="0"/>
              <a:buChar char="•"/>
              <a:defRPr/>
            </a:pPr>
            <a:r>
              <a:rPr lang="es-ES_tradnl" sz="2200" dirty="0">
                <a:solidFill>
                  <a:schemeClr val="tx1"/>
                </a:solidFill>
              </a:rPr>
              <a:t>Derivar a Asistente Social y/o sicóloga aquellos casos con problemáticas  graves de asistencia</a:t>
            </a:r>
            <a:r>
              <a:rPr lang="es-ES_tradnl" sz="2000" dirty="0">
                <a:solidFill>
                  <a:schemeClr val="tx1"/>
                </a:solidFill>
              </a:rPr>
              <a:t>.</a:t>
            </a:r>
          </a:p>
          <a:p>
            <a:pPr eaLnBrk="1" fontAlgn="auto" hangingPunct="1">
              <a:spcAft>
                <a:spcPts val="0"/>
              </a:spcAft>
              <a:buFont typeface="Arial" pitchFamily="34" charset="0"/>
              <a:buChar char="•"/>
              <a:defRPr/>
            </a:pPr>
            <a:endParaRPr lang="es-ES_tradnl" sz="2200" dirty="0" smtClean="0">
              <a:solidFill>
                <a:schemeClr val="tx1">
                  <a:lumMod val="50000"/>
                  <a:lumOff val="50000"/>
                </a:schemeClr>
              </a:solidFill>
            </a:endParaRPr>
          </a:p>
          <a:p>
            <a:pPr eaLnBrk="1" fontAlgn="auto" hangingPunct="1">
              <a:spcAft>
                <a:spcPts val="0"/>
              </a:spcAft>
              <a:buFont typeface="Arial" pitchFamily="34" charset="0"/>
              <a:buChar char="•"/>
              <a:defRPr/>
            </a:pPr>
            <a:endParaRPr lang="es-ES_tradnl" sz="2200" dirty="0" smtClean="0">
              <a:solidFill>
                <a:schemeClr val="tx1">
                  <a:lumMod val="50000"/>
                  <a:lumOff val="50000"/>
                </a:schemeClr>
              </a:solidFill>
            </a:endParaRPr>
          </a:p>
          <a:p>
            <a:pPr eaLnBrk="1" fontAlgn="auto" hangingPunct="1">
              <a:spcAft>
                <a:spcPts val="0"/>
              </a:spcAft>
              <a:buFont typeface="Arial" pitchFamily="34" charset="0"/>
              <a:buChar char="•"/>
              <a:defRPr/>
            </a:pPr>
            <a:endParaRPr lang="es-CL" sz="2200" dirty="0">
              <a:solidFill>
                <a:schemeClr val="tx1">
                  <a:lumMod val="50000"/>
                  <a:lumOff val="50000"/>
                </a:schemeClr>
              </a:solidFill>
            </a:endParaRPr>
          </a:p>
        </p:txBody>
      </p:sp>
      <p:pic>
        <p:nvPicPr>
          <p:cNvPr id="4" name="3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489" y="98893"/>
            <a:ext cx="955927" cy="1101114"/>
          </a:xfrm>
          <a:prstGeom prst="rect">
            <a:avLst/>
          </a:prstGeom>
        </p:spPr>
      </p:pic>
    </p:spTree>
    <p:extLst>
      <p:ext uri="{BB962C8B-B14F-4D97-AF65-F5344CB8AC3E}">
        <p14:creationId xmlns:p14="http://schemas.microsoft.com/office/powerpoint/2010/main" val="39193802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331640" y="980728"/>
            <a:ext cx="7355160" cy="5145435"/>
          </a:xfrm>
        </p:spPr>
        <p:txBody>
          <a:bodyPr rtlCol="0">
            <a:normAutofit/>
          </a:bodyPr>
          <a:lstStyle/>
          <a:p>
            <a:pPr marL="0" indent="0" eaLnBrk="1" fontAlgn="auto" hangingPunct="1">
              <a:spcAft>
                <a:spcPts val="0"/>
              </a:spcAft>
              <a:buFont typeface="Arial" pitchFamily="34" charset="0"/>
              <a:buNone/>
              <a:defRPr/>
            </a:pPr>
            <a:r>
              <a:rPr lang="es-CL" sz="3000" b="1" dirty="0" smtClean="0">
                <a:solidFill>
                  <a:schemeClr val="tx1"/>
                </a:solidFill>
              </a:rPr>
              <a:t>Actividades Organizadas y/o Coordinadas Año 2016</a:t>
            </a:r>
          </a:p>
          <a:p>
            <a:pPr marL="0" indent="0" eaLnBrk="1" fontAlgn="auto" hangingPunct="1">
              <a:spcAft>
                <a:spcPts val="0"/>
              </a:spcAft>
              <a:buFont typeface="Arial" pitchFamily="34" charset="0"/>
              <a:buNone/>
              <a:defRPr/>
            </a:pPr>
            <a:endParaRPr lang="es-CL" sz="1800" dirty="0" smtClean="0">
              <a:solidFill>
                <a:schemeClr val="tx1"/>
              </a:solidFill>
            </a:endParaRPr>
          </a:p>
          <a:p>
            <a:pPr eaLnBrk="1" fontAlgn="auto" hangingPunct="1">
              <a:spcAft>
                <a:spcPts val="0"/>
              </a:spcAft>
              <a:buFont typeface="Arial" pitchFamily="34" charset="0"/>
              <a:buChar char="•"/>
              <a:defRPr/>
            </a:pPr>
            <a:r>
              <a:rPr lang="es-CL" sz="2200" dirty="0" smtClean="0">
                <a:solidFill>
                  <a:schemeClr val="tx1"/>
                </a:solidFill>
              </a:rPr>
              <a:t>Acto de inicio año escolar.</a:t>
            </a:r>
          </a:p>
          <a:p>
            <a:pPr eaLnBrk="1" fontAlgn="auto" hangingPunct="1">
              <a:spcAft>
                <a:spcPts val="0"/>
              </a:spcAft>
              <a:buFont typeface="Arial" pitchFamily="34" charset="0"/>
              <a:buChar char="•"/>
              <a:defRPr/>
            </a:pPr>
            <a:r>
              <a:rPr lang="es-CL" sz="2200" dirty="0" smtClean="0">
                <a:solidFill>
                  <a:schemeClr val="tx1"/>
                </a:solidFill>
              </a:rPr>
              <a:t>Conmemoración día de la Mujer.</a:t>
            </a:r>
          </a:p>
          <a:p>
            <a:pPr eaLnBrk="1" fontAlgn="auto" hangingPunct="1">
              <a:spcAft>
                <a:spcPts val="0"/>
              </a:spcAft>
              <a:buFont typeface="Arial" pitchFamily="34" charset="0"/>
              <a:buChar char="•"/>
              <a:defRPr/>
            </a:pPr>
            <a:r>
              <a:rPr lang="es-CL" sz="2200" dirty="0" smtClean="0">
                <a:solidFill>
                  <a:schemeClr val="tx1"/>
                </a:solidFill>
              </a:rPr>
              <a:t>Coordinación salidas pedagógicas:  Villa Grimaldi, Teatro, Treacking, Casa de Pablo Neruda, Feria Científica, entre otros.</a:t>
            </a:r>
          </a:p>
          <a:p>
            <a:pPr eaLnBrk="1" fontAlgn="auto" hangingPunct="1">
              <a:spcAft>
                <a:spcPts val="0"/>
              </a:spcAft>
              <a:buFont typeface="Arial" pitchFamily="34" charset="0"/>
              <a:buChar char="•"/>
              <a:defRPr/>
            </a:pPr>
            <a:r>
              <a:rPr lang="es-CL" sz="2200" dirty="0" smtClean="0">
                <a:solidFill>
                  <a:schemeClr val="tx1"/>
                </a:solidFill>
              </a:rPr>
              <a:t>Coordinación viaje SERNATUR de alumnas de 2º Medios</a:t>
            </a:r>
          </a:p>
          <a:p>
            <a:pPr eaLnBrk="1" fontAlgn="auto" hangingPunct="1">
              <a:spcAft>
                <a:spcPts val="0"/>
              </a:spcAft>
              <a:buFont typeface="Arial" pitchFamily="34" charset="0"/>
              <a:buChar char="•"/>
              <a:defRPr/>
            </a:pPr>
            <a:r>
              <a:rPr lang="es-CL" sz="2200" dirty="0" smtClean="0">
                <a:solidFill>
                  <a:schemeClr val="tx1"/>
                </a:solidFill>
              </a:rPr>
              <a:t>2 Simulacros  de evacuación en el  año.</a:t>
            </a:r>
          </a:p>
          <a:p>
            <a:pPr eaLnBrk="1" fontAlgn="auto" hangingPunct="1">
              <a:spcAft>
                <a:spcPts val="0"/>
              </a:spcAft>
              <a:buFont typeface="Arial" pitchFamily="34" charset="0"/>
              <a:buChar char="•"/>
              <a:defRPr/>
            </a:pPr>
            <a:r>
              <a:rPr lang="es-CL" sz="2200" dirty="0" smtClean="0">
                <a:solidFill>
                  <a:schemeClr val="tx1"/>
                </a:solidFill>
              </a:rPr>
              <a:t>Coordinación de simulacro nacional.</a:t>
            </a:r>
          </a:p>
          <a:p>
            <a:pPr eaLnBrk="1" fontAlgn="auto" hangingPunct="1">
              <a:spcAft>
                <a:spcPts val="0"/>
              </a:spcAft>
              <a:buFont typeface="Arial" pitchFamily="34" charset="0"/>
              <a:buChar char="•"/>
              <a:defRPr/>
            </a:pPr>
            <a:r>
              <a:rPr lang="es-CL" sz="2200" dirty="0" smtClean="0">
                <a:solidFill>
                  <a:schemeClr val="tx1"/>
                </a:solidFill>
              </a:rPr>
              <a:t>Aniversario del Liceo.</a:t>
            </a:r>
          </a:p>
        </p:txBody>
      </p:sp>
      <p:pic>
        <p:nvPicPr>
          <p:cNvPr id="4" name="3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489" y="98893"/>
            <a:ext cx="955927" cy="1101114"/>
          </a:xfrm>
          <a:prstGeom prst="rect">
            <a:avLst/>
          </a:prstGeom>
        </p:spPr>
      </p:pic>
    </p:spTree>
    <p:extLst>
      <p:ext uri="{BB962C8B-B14F-4D97-AF65-F5344CB8AC3E}">
        <p14:creationId xmlns:p14="http://schemas.microsoft.com/office/powerpoint/2010/main" val="5530825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2 Marcador de contenido"/>
          <p:cNvSpPr>
            <a:spLocks noGrp="1"/>
          </p:cNvSpPr>
          <p:nvPr>
            <p:ph idx="1"/>
          </p:nvPr>
        </p:nvSpPr>
        <p:spPr>
          <a:xfrm>
            <a:off x="1475656" y="1484784"/>
            <a:ext cx="7211144" cy="4641379"/>
          </a:xfrm>
        </p:spPr>
        <p:txBody>
          <a:bodyPr/>
          <a:lstStyle/>
          <a:p>
            <a:pPr eaLnBrk="1" hangingPunct="1"/>
            <a:r>
              <a:rPr lang="es-CL" altLang="es-CL" sz="2200" dirty="0" smtClean="0">
                <a:solidFill>
                  <a:schemeClr val="tx1"/>
                </a:solidFill>
              </a:rPr>
              <a:t>Coordinación  de actividad de inducción a padres y  alumnas nuevas.</a:t>
            </a:r>
          </a:p>
          <a:p>
            <a:pPr eaLnBrk="1" hangingPunct="1"/>
            <a:r>
              <a:rPr lang="es-CL" altLang="es-CL" sz="2200" dirty="0" smtClean="0">
                <a:solidFill>
                  <a:schemeClr val="tx1"/>
                </a:solidFill>
              </a:rPr>
              <a:t>Proceso de Admisión 2017.</a:t>
            </a:r>
          </a:p>
          <a:p>
            <a:pPr eaLnBrk="1" hangingPunct="1"/>
            <a:r>
              <a:rPr lang="es-CL" altLang="es-CL" sz="2200" dirty="0" smtClean="0">
                <a:solidFill>
                  <a:schemeClr val="tx1"/>
                </a:solidFill>
              </a:rPr>
              <a:t>Actividad de despedida de alumnas de Cuarto medio.</a:t>
            </a:r>
          </a:p>
          <a:p>
            <a:pPr eaLnBrk="1" hangingPunct="1"/>
            <a:r>
              <a:rPr lang="es-CL" altLang="es-CL" sz="2200" dirty="0" smtClean="0">
                <a:solidFill>
                  <a:schemeClr val="tx1"/>
                </a:solidFill>
              </a:rPr>
              <a:t>Licenciatura de Cuartos Medios.</a:t>
            </a:r>
          </a:p>
          <a:p>
            <a:pPr eaLnBrk="1" hangingPunct="1"/>
            <a:r>
              <a:rPr lang="es-CL" altLang="es-CL" sz="2200" dirty="0" smtClean="0">
                <a:solidFill>
                  <a:schemeClr val="tx1"/>
                </a:solidFill>
              </a:rPr>
              <a:t>Estructuración Propedéutico, conformación de  grupos y sus respectivos horarios.</a:t>
            </a:r>
          </a:p>
          <a:p>
            <a:pPr eaLnBrk="1" hangingPunct="1"/>
            <a:r>
              <a:rPr lang="es-CL" altLang="es-CL" sz="2200" dirty="0" smtClean="0">
                <a:solidFill>
                  <a:schemeClr val="tx1"/>
                </a:solidFill>
              </a:rPr>
              <a:t>Organización y supervisión reuniones de Padres y Apoderados.</a:t>
            </a:r>
            <a:br>
              <a:rPr lang="es-CL" altLang="es-CL" sz="2200" dirty="0" smtClean="0">
                <a:solidFill>
                  <a:schemeClr val="tx1"/>
                </a:solidFill>
              </a:rPr>
            </a:br>
            <a:endParaRPr lang="es-CL" altLang="es-CL" sz="2200" dirty="0" smtClean="0">
              <a:solidFill>
                <a:schemeClr val="tx1"/>
              </a:solidFill>
            </a:endParaRPr>
          </a:p>
          <a:p>
            <a:endParaRPr lang="es-CL" altLang="es-CL" sz="2200" dirty="0" smtClean="0"/>
          </a:p>
        </p:txBody>
      </p:sp>
      <p:pic>
        <p:nvPicPr>
          <p:cNvPr id="3" name="2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489" y="98893"/>
            <a:ext cx="955927" cy="1101114"/>
          </a:xfrm>
          <a:prstGeom prst="rect">
            <a:avLst/>
          </a:prstGeom>
        </p:spPr>
      </p:pic>
    </p:spTree>
    <p:extLst>
      <p:ext uri="{BB962C8B-B14F-4D97-AF65-F5344CB8AC3E}">
        <p14:creationId xmlns:p14="http://schemas.microsoft.com/office/powerpoint/2010/main" val="38556396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 name="5 Título"/>
          <p:cNvSpPr>
            <a:spLocks noGrp="1"/>
          </p:cNvSpPr>
          <p:nvPr>
            <p:ph type="title"/>
          </p:nvPr>
        </p:nvSpPr>
        <p:spPr>
          <a:xfrm>
            <a:off x="381000" y="228600"/>
            <a:ext cx="8229600" cy="1143000"/>
          </a:xfrm>
        </p:spPr>
        <p:txBody>
          <a:bodyPr>
            <a:normAutofit/>
          </a:bodyPr>
          <a:lstStyle/>
          <a:p>
            <a:pPr algn="ctr" eaLnBrk="1" fontAlgn="auto" hangingPunct="1">
              <a:spcAft>
                <a:spcPts val="0"/>
              </a:spcAft>
              <a:defRPr/>
            </a:pPr>
            <a:r>
              <a:rPr lang="es-ES_tradnl" sz="3200" dirty="0" smtClean="0">
                <a:solidFill>
                  <a:srgbClr val="080F1A"/>
                </a:solidFill>
                <a:latin typeface="+mj-lt"/>
              </a:rPr>
              <a:t>DATOS GENERALES</a:t>
            </a:r>
            <a:endParaRPr lang="es-CL" sz="3200" dirty="0" smtClean="0">
              <a:solidFill>
                <a:srgbClr val="080F1A"/>
              </a:solidFill>
              <a:latin typeface="+mj-lt"/>
            </a:endParaRPr>
          </a:p>
        </p:txBody>
      </p:sp>
      <p:graphicFrame>
        <p:nvGraphicFramePr>
          <p:cNvPr id="5" name="4 Marcador de contenido"/>
          <p:cNvGraphicFramePr>
            <a:graphicFrameLocks noGrp="1"/>
          </p:cNvGraphicFramePr>
          <p:nvPr>
            <p:ph idx="1"/>
            <p:extLst>
              <p:ext uri="{D42A27DB-BD31-4B8C-83A1-F6EECF244321}">
                <p14:modId xmlns:p14="http://schemas.microsoft.com/office/powerpoint/2010/main" val="870338179"/>
              </p:ext>
            </p:extLst>
          </p:nvPr>
        </p:nvGraphicFramePr>
        <p:xfrm>
          <a:off x="457200" y="2295525"/>
          <a:ext cx="8229600" cy="1098549"/>
        </p:xfrm>
        <a:graphic>
          <a:graphicData uri="http://schemas.openxmlformats.org/drawingml/2006/table">
            <a:tbl>
              <a:tblPr firstRow="1" bandRow="1">
                <a:tableStyleId>{5C22544A-7EE6-4342-B048-85BDC9FD1C3A}</a:tableStyleId>
              </a:tblPr>
              <a:tblGrid>
                <a:gridCol w="2674640">
                  <a:extLst>
                    <a:ext uri="{9D8B030D-6E8A-4147-A177-3AD203B41FA5}">
                      <a16:colId xmlns:a16="http://schemas.microsoft.com/office/drawing/2014/main" val="20000"/>
                    </a:ext>
                  </a:extLst>
                </a:gridCol>
                <a:gridCol w="2592288">
                  <a:extLst>
                    <a:ext uri="{9D8B030D-6E8A-4147-A177-3AD203B41FA5}">
                      <a16:colId xmlns:a16="http://schemas.microsoft.com/office/drawing/2014/main" val="20001"/>
                    </a:ext>
                  </a:extLst>
                </a:gridCol>
                <a:gridCol w="2962672">
                  <a:extLst>
                    <a:ext uri="{9D8B030D-6E8A-4147-A177-3AD203B41FA5}">
                      <a16:colId xmlns:a16="http://schemas.microsoft.com/office/drawing/2014/main" val="20002"/>
                    </a:ext>
                  </a:extLst>
                </a:gridCol>
              </a:tblGrid>
              <a:tr h="366183">
                <a:tc>
                  <a:txBody>
                    <a:bodyPr/>
                    <a:lstStyle/>
                    <a:p>
                      <a:r>
                        <a:rPr lang="es-ES_tradnl" sz="1800" b="1" dirty="0" smtClean="0">
                          <a:solidFill>
                            <a:schemeClr val="tx1"/>
                          </a:solidFill>
                          <a:latin typeface="+mj-lt"/>
                        </a:rPr>
                        <a:t>MARZO</a:t>
                      </a:r>
                      <a:endParaRPr lang="es-CL" sz="1800" b="1" dirty="0">
                        <a:solidFill>
                          <a:schemeClr val="tx1"/>
                        </a:solidFill>
                        <a:latin typeface="+mj-lt"/>
                      </a:endParaRPr>
                    </a:p>
                  </a:txBody>
                  <a:tcPr marT="45773" marB="45773"/>
                </a:tc>
                <a:tc>
                  <a:txBody>
                    <a:bodyPr/>
                    <a:lstStyle/>
                    <a:p>
                      <a:r>
                        <a:rPr lang="es-ES_tradnl" sz="1800" dirty="0" smtClean="0">
                          <a:solidFill>
                            <a:schemeClr val="tx1"/>
                          </a:solidFill>
                          <a:latin typeface="+mj-lt"/>
                        </a:rPr>
                        <a:t>JULIO</a:t>
                      </a:r>
                      <a:endParaRPr lang="es-CL" sz="1800" dirty="0">
                        <a:solidFill>
                          <a:schemeClr val="tx1"/>
                        </a:solidFill>
                        <a:latin typeface="+mj-lt"/>
                      </a:endParaRPr>
                    </a:p>
                  </a:txBody>
                  <a:tcPr marT="45773" marB="45773"/>
                </a:tc>
                <a:tc>
                  <a:txBody>
                    <a:bodyPr/>
                    <a:lstStyle/>
                    <a:p>
                      <a:r>
                        <a:rPr lang="es-ES_tradnl" sz="1800" dirty="0" smtClean="0">
                          <a:solidFill>
                            <a:schemeClr val="tx1"/>
                          </a:solidFill>
                          <a:latin typeface="+mj-lt"/>
                        </a:rPr>
                        <a:t>NOVIEMBRE</a:t>
                      </a:r>
                      <a:endParaRPr lang="es-CL" sz="1800" dirty="0">
                        <a:solidFill>
                          <a:schemeClr val="tx1"/>
                        </a:solidFill>
                        <a:latin typeface="+mj-lt"/>
                      </a:endParaRPr>
                    </a:p>
                  </a:txBody>
                  <a:tcPr marT="45773" marB="45773"/>
                </a:tc>
                <a:extLst>
                  <a:ext uri="{0D108BD9-81ED-4DB2-BD59-A6C34878D82A}">
                    <a16:rowId xmlns:a16="http://schemas.microsoft.com/office/drawing/2014/main" val="10000"/>
                  </a:ext>
                </a:extLst>
              </a:tr>
              <a:tr h="366183">
                <a:tc>
                  <a:txBody>
                    <a:bodyPr/>
                    <a:lstStyle/>
                    <a:p>
                      <a:r>
                        <a:rPr lang="es-ES_tradnl" sz="1800" dirty="0" smtClean="0">
                          <a:solidFill>
                            <a:schemeClr val="tx1"/>
                          </a:solidFill>
                          <a:latin typeface="+mj-lt"/>
                        </a:rPr>
                        <a:t>31  MARZO      1088</a:t>
                      </a:r>
                      <a:endParaRPr lang="es-CL" sz="1800" dirty="0">
                        <a:solidFill>
                          <a:schemeClr val="tx1"/>
                        </a:solidFill>
                        <a:latin typeface="+mj-lt"/>
                      </a:endParaRPr>
                    </a:p>
                  </a:txBody>
                  <a:tcPr marT="45773" marB="45773"/>
                </a:tc>
                <a:tc>
                  <a:txBody>
                    <a:bodyPr/>
                    <a:lstStyle/>
                    <a:p>
                      <a:r>
                        <a:rPr lang="es-ES_tradnl" sz="1800" dirty="0" smtClean="0">
                          <a:solidFill>
                            <a:schemeClr val="tx1"/>
                          </a:solidFill>
                          <a:latin typeface="+mj-lt"/>
                        </a:rPr>
                        <a:t>31 JULIO         1072</a:t>
                      </a:r>
                      <a:endParaRPr lang="es-CL" sz="1800" dirty="0">
                        <a:solidFill>
                          <a:schemeClr val="tx1"/>
                        </a:solidFill>
                        <a:latin typeface="+mj-lt"/>
                      </a:endParaRPr>
                    </a:p>
                  </a:txBody>
                  <a:tcPr marT="45773" marB="45773"/>
                </a:tc>
                <a:tc>
                  <a:txBody>
                    <a:bodyPr/>
                    <a:lstStyle/>
                    <a:p>
                      <a:r>
                        <a:rPr lang="es-ES_tradnl" sz="1800" dirty="0" smtClean="0">
                          <a:solidFill>
                            <a:schemeClr val="tx1"/>
                          </a:solidFill>
                          <a:latin typeface="+mj-lt"/>
                        </a:rPr>
                        <a:t>24 NOVIEMBRE      1057</a:t>
                      </a:r>
                      <a:endParaRPr lang="es-CL" sz="1800" dirty="0">
                        <a:solidFill>
                          <a:schemeClr val="tx1"/>
                        </a:solidFill>
                        <a:latin typeface="+mj-lt"/>
                      </a:endParaRPr>
                    </a:p>
                  </a:txBody>
                  <a:tcPr marT="45773" marB="45773"/>
                </a:tc>
                <a:extLst>
                  <a:ext uri="{0D108BD9-81ED-4DB2-BD59-A6C34878D82A}">
                    <a16:rowId xmlns:a16="http://schemas.microsoft.com/office/drawing/2014/main" val="10001"/>
                  </a:ext>
                </a:extLst>
              </a:tr>
              <a:tr h="366183">
                <a:tc>
                  <a:txBody>
                    <a:bodyPr/>
                    <a:lstStyle/>
                    <a:p>
                      <a:r>
                        <a:rPr lang="es-ES_tradnl" sz="1800" dirty="0" smtClean="0">
                          <a:solidFill>
                            <a:schemeClr val="tx1"/>
                          </a:solidFill>
                          <a:latin typeface="+mj-lt"/>
                        </a:rPr>
                        <a:t>ASISTENCIA     87,7 %</a:t>
                      </a:r>
                      <a:endParaRPr lang="es-CL" sz="1800" dirty="0">
                        <a:solidFill>
                          <a:schemeClr val="tx1"/>
                        </a:solidFill>
                        <a:latin typeface="+mj-lt"/>
                      </a:endParaRPr>
                    </a:p>
                  </a:txBody>
                  <a:tcPr marT="45773" marB="45773"/>
                </a:tc>
                <a:tc>
                  <a:txBody>
                    <a:bodyPr/>
                    <a:lstStyle/>
                    <a:p>
                      <a:r>
                        <a:rPr lang="es-ES_tradnl" sz="1800" dirty="0" smtClean="0">
                          <a:solidFill>
                            <a:schemeClr val="tx1"/>
                          </a:solidFill>
                          <a:latin typeface="+mj-lt"/>
                        </a:rPr>
                        <a:t>ASISTENCIA</a:t>
                      </a:r>
                      <a:r>
                        <a:rPr lang="es-ES_tradnl" sz="1800" baseline="0" dirty="0" smtClean="0">
                          <a:solidFill>
                            <a:schemeClr val="tx1"/>
                          </a:solidFill>
                          <a:latin typeface="+mj-lt"/>
                        </a:rPr>
                        <a:t>    78%</a:t>
                      </a:r>
                      <a:endParaRPr lang="es-CL" sz="1800" dirty="0">
                        <a:solidFill>
                          <a:schemeClr val="tx1"/>
                        </a:solidFill>
                        <a:latin typeface="+mj-lt"/>
                      </a:endParaRPr>
                    </a:p>
                  </a:txBody>
                  <a:tcPr marT="45773" marB="45773"/>
                </a:tc>
                <a:tc>
                  <a:txBody>
                    <a:bodyPr/>
                    <a:lstStyle/>
                    <a:p>
                      <a:r>
                        <a:rPr lang="es-ES_tradnl" sz="1800" dirty="0" smtClean="0">
                          <a:solidFill>
                            <a:schemeClr val="tx1"/>
                          </a:solidFill>
                          <a:latin typeface="+mj-lt"/>
                        </a:rPr>
                        <a:t>ASISTENCIA</a:t>
                      </a:r>
                      <a:r>
                        <a:rPr lang="es-ES_tradnl" sz="1800" baseline="0" dirty="0" smtClean="0">
                          <a:solidFill>
                            <a:schemeClr val="tx1"/>
                          </a:solidFill>
                          <a:latin typeface="+mj-lt"/>
                        </a:rPr>
                        <a:t>         81,5%</a:t>
                      </a:r>
                      <a:endParaRPr lang="es-CL" sz="1800" dirty="0">
                        <a:solidFill>
                          <a:schemeClr val="tx1"/>
                        </a:solidFill>
                        <a:latin typeface="+mj-lt"/>
                      </a:endParaRPr>
                    </a:p>
                  </a:txBody>
                  <a:tcPr marT="45773" marB="45773"/>
                </a:tc>
                <a:extLst>
                  <a:ext uri="{0D108BD9-81ED-4DB2-BD59-A6C34878D82A}">
                    <a16:rowId xmlns:a16="http://schemas.microsoft.com/office/drawing/2014/main" val="10002"/>
                  </a:ext>
                </a:extLst>
              </a:tr>
            </a:tbl>
          </a:graphicData>
        </a:graphic>
      </p:graphicFrame>
      <p:graphicFrame>
        <p:nvGraphicFramePr>
          <p:cNvPr id="7" name="6 Tabla"/>
          <p:cNvGraphicFramePr>
            <a:graphicFrameLocks noGrp="1"/>
          </p:cNvGraphicFramePr>
          <p:nvPr>
            <p:extLst>
              <p:ext uri="{D42A27DB-BD31-4B8C-83A1-F6EECF244321}">
                <p14:modId xmlns:p14="http://schemas.microsoft.com/office/powerpoint/2010/main" val="4129045478"/>
              </p:ext>
            </p:extLst>
          </p:nvPr>
        </p:nvGraphicFramePr>
        <p:xfrm>
          <a:off x="533400" y="1412776"/>
          <a:ext cx="4191000" cy="371475"/>
        </p:xfrm>
        <a:graphic>
          <a:graphicData uri="http://schemas.openxmlformats.org/drawingml/2006/table">
            <a:tbl>
              <a:tblPr firstRow="1" bandRow="1">
                <a:tableStyleId>{5C22544A-7EE6-4342-B048-85BDC9FD1C3A}</a:tableStyleId>
              </a:tblPr>
              <a:tblGrid>
                <a:gridCol w="4191000">
                  <a:extLst>
                    <a:ext uri="{9D8B030D-6E8A-4147-A177-3AD203B41FA5}">
                      <a16:colId xmlns:a16="http://schemas.microsoft.com/office/drawing/2014/main" val="20000"/>
                    </a:ext>
                  </a:extLst>
                </a:gridCol>
              </a:tblGrid>
              <a:tr h="371475">
                <a:tc>
                  <a:txBody>
                    <a:bodyPr/>
                    <a:lstStyle/>
                    <a:p>
                      <a:r>
                        <a:rPr lang="es-ES_tradnl" sz="1800" b="1" dirty="0" smtClean="0">
                          <a:solidFill>
                            <a:schemeClr val="tx1"/>
                          </a:solidFill>
                          <a:latin typeface="+mj-lt"/>
                        </a:rPr>
                        <a:t>MATRICULA</a:t>
                      </a:r>
                      <a:r>
                        <a:rPr lang="es-ES_tradnl" sz="1800" b="1" baseline="0" dirty="0" smtClean="0">
                          <a:solidFill>
                            <a:schemeClr val="tx1"/>
                          </a:solidFill>
                          <a:latin typeface="+mj-lt"/>
                        </a:rPr>
                        <a:t> Y  ASISTENCIA  2016</a:t>
                      </a:r>
                      <a:endParaRPr lang="es-CL" sz="1800" b="1" dirty="0">
                        <a:solidFill>
                          <a:schemeClr val="tx1"/>
                        </a:solidFill>
                        <a:latin typeface="+mj-lt"/>
                      </a:endParaRPr>
                    </a:p>
                  </a:txBody>
                  <a:tcPr marT="45798" marB="45798"/>
                </a:tc>
                <a:extLst>
                  <a:ext uri="{0D108BD9-81ED-4DB2-BD59-A6C34878D82A}">
                    <a16:rowId xmlns:a16="http://schemas.microsoft.com/office/drawing/2014/main" val="10000"/>
                  </a:ext>
                </a:extLst>
              </a:tr>
            </a:tbl>
          </a:graphicData>
        </a:graphic>
      </p:graphicFrame>
      <p:graphicFrame>
        <p:nvGraphicFramePr>
          <p:cNvPr id="8" name="7 Tabla"/>
          <p:cNvGraphicFramePr>
            <a:graphicFrameLocks noGrp="1"/>
          </p:cNvGraphicFramePr>
          <p:nvPr>
            <p:extLst>
              <p:ext uri="{D42A27DB-BD31-4B8C-83A1-F6EECF244321}">
                <p14:modId xmlns:p14="http://schemas.microsoft.com/office/powerpoint/2010/main" val="328835450"/>
              </p:ext>
            </p:extLst>
          </p:nvPr>
        </p:nvGraphicFramePr>
        <p:xfrm>
          <a:off x="533400" y="3717034"/>
          <a:ext cx="3606552" cy="3048956"/>
        </p:xfrm>
        <a:graphic>
          <a:graphicData uri="http://schemas.openxmlformats.org/drawingml/2006/table">
            <a:tbl>
              <a:tblPr firstRow="1" bandRow="1">
                <a:tableStyleId>{5C22544A-7EE6-4342-B048-85BDC9FD1C3A}</a:tableStyleId>
              </a:tblPr>
              <a:tblGrid>
                <a:gridCol w="1713112">
                  <a:extLst>
                    <a:ext uri="{9D8B030D-6E8A-4147-A177-3AD203B41FA5}">
                      <a16:colId xmlns:a16="http://schemas.microsoft.com/office/drawing/2014/main" val="20000"/>
                    </a:ext>
                  </a:extLst>
                </a:gridCol>
                <a:gridCol w="1893440">
                  <a:extLst>
                    <a:ext uri="{9D8B030D-6E8A-4147-A177-3AD203B41FA5}">
                      <a16:colId xmlns:a16="http://schemas.microsoft.com/office/drawing/2014/main" val="20001"/>
                    </a:ext>
                  </a:extLst>
                </a:gridCol>
              </a:tblGrid>
              <a:tr h="474253">
                <a:tc>
                  <a:txBody>
                    <a:bodyPr/>
                    <a:lstStyle/>
                    <a:p>
                      <a:r>
                        <a:rPr lang="es-ES_tradnl" sz="1800" dirty="0" smtClean="0">
                          <a:solidFill>
                            <a:schemeClr val="tx1"/>
                          </a:solidFill>
                          <a:latin typeface="+mj-lt"/>
                        </a:rPr>
                        <a:t>NIVEL</a:t>
                      </a:r>
                      <a:endParaRPr lang="es-CL" sz="1800" dirty="0">
                        <a:solidFill>
                          <a:schemeClr val="tx1"/>
                        </a:solidFill>
                        <a:latin typeface="+mj-lt"/>
                      </a:endParaRPr>
                    </a:p>
                  </a:txBody>
                  <a:tcPr marT="45725" marB="45725"/>
                </a:tc>
                <a:tc>
                  <a:txBody>
                    <a:bodyPr/>
                    <a:lstStyle/>
                    <a:p>
                      <a:r>
                        <a:rPr lang="es-ES_tradnl" sz="1800" dirty="0" smtClean="0">
                          <a:solidFill>
                            <a:schemeClr val="tx1"/>
                          </a:solidFill>
                          <a:latin typeface="+mj-lt"/>
                        </a:rPr>
                        <a:t>Nº CURSOS</a:t>
                      </a:r>
                      <a:endParaRPr lang="es-CL" sz="1800" dirty="0">
                        <a:solidFill>
                          <a:schemeClr val="tx1"/>
                        </a:solidFill>
                        <a:latin typeface="+mj-lt"/>
                      </a:endParaRPr>
                    </a:p>
                  </a:txBody>
                  <a:tcPr marT="45725" marB="45725"/>
                </a:tc>
                <a:extLst>
                  <a:ext uri="{0D108BD9-81ED-4DB2-BD59-A6C34878D82A}">
                    <a16:rowId xmlns:a16="http://schemas.microsoft.com/office/drawing/2014/main" val="10000"/>
                  </a:ext>
                </a:extLst>
              </a:tr>
              <a:tr h="677691">
                <a:tc>
                  <a:txBody>
                    <a:bodyPr/>
                    <a:lstStyle/>
                    <a:p>
                      <a:r>
                        <a:rPr lang="es-ES_tradnl" sz="1800" baseline="0" dirty="0" smtClean="0">
                          <a:solidFill>
                            <a:schemeClr val="tx1"/>
                          </a:solidFill>
                          <a:latin typeface="+mj-lt"/>
                        </a:rPr>
                        <a:t>7º BÁSICOS</a:t>
                      </a:r>
                      <a:endParaRPr lang="es-CL" sz="1800" dirty="0">
                        <a:solidFill>
                          <a:schemeClr val="tx1"/>
                        </a:solidFill>
                        <a:latin typeface="+mj-lt"/>
                      </a:endParaRPr>
                    </a:p>
                  </a:txBody>
                  <a:tcPr marT="45725" marB="45725"/>
                </a:tc>
                <a:tc>
                  <a:txBody>
                    <a:bodyPr/>
                    <a:lstStyle/>
                    <a:p>
                      <a:pPr algn="ctr"/>
                      <a:r>
                        <a:rPr lang="es-ES_tradnl" sz="1800" dirty="0" smtClean="0">
                          <a:solidFill>
                            <a:schemeClr val="tx1"/>
                          </a:solidFill>
                          <a:latin typeface="+mj-lt"/>
                        </a:rPr>
                        <a:t> 2</a:t>
                      </a:r>
                      <a:endParaRPr lang="es-CL" sz="1800" dirty="0">
                        <a:solidFill>
                          <a:schemeClr val="tx1"/>
                        </a:solidFill>
                        <a:latin typeface="+mj-lt"/>
                      </a:endParaRPr>
                    </a:p>
                  </a:txBody>
                  <a:tcPr marT="45725" marB="45725"/>
                </a:tc>
                <a:extLst>
                  <a:ext uri="{0D108BD9-81ED-4DB2-BD59-A6C34878D82A}">
                    <a16:rowId xmlns:a16="http://schemas.microsoft.com/office/drawing/2014/main" val="10001"/>
                  </a:ext>
                </a:extLst>
              </a:tr>
              <a:tr h="474253">
                <a:tc>
                  <a:txBody>
                    <a:bodyPr/>
                    <a:lstStyle/>
                    <a:p>
                      <a:r>
                        <a:rPr lang="es-ES_tradnl" sz="1800" dirty="0" smtClean="0">
                          <a:solidFill>
                            <a:schemeClr val="tx1"/>
                          </a:solidFill>
                          <a:latin typeface="+mj-lt"/>
                        </a:rPr>
                        <a:t>1º MEDIOS</a:t>
                      </a:r>
                      <a:endParaRPr lang="es-CL" sz="1800" dirty="0">
                        <a:solidFill>
                          <a:schemeClr val="tx1"/>
                        </a:solidFill>
                        <a:latin typeface="+mj-lt"/>
                      </a:endParaRPr>
                    </a:p>
                  </a:txBody>
                  <a:tcPr marT="45725" marB="45725"/>
                </a:tc>
                <a:tc>
                  <a:txBody>
                    <a:bodyPr/>
                    <a:lstStyle/>
                    <a:p>
                      <a:pPr algn="ctr"/>
                      <a:r>
                        <a:rPr lang="es-ES_tradnl" sz="1800" dirty="0" smtClean="0">
                          <a:solidFill>
                            <a:schemeClr val="tx1"/>
                          </a:solidFill>
                          <a:latin typeface="+mj-lt"/>
                        </a:rPr>
                        <a:t>6</a:t>
                      </a:r>
                      <a:endParaRPr lang="es-CL" sz="1800" dirty="0">
                        <a:solidFill>
                          <a:schemeClr val="tx1"/>
                        </a:solidFill>
                        <a:latin typeface="+mj-lt"/>
                      </a:endParaRPr>
                    </a:p>
                  </a:txBody>
                  <a:tcPr marT="45725" marB="45725"/>
                </a:tc>
                <a:extLst>
                  <a:ext uri="{0D108BD9-81ED-4DB2-BD59-A6C34878D82A}">
                    <a16:rowId xmlns:a16="http://schemas.microsoft.com/office/drawing/2014/main" val="10002"/>
                  </a:ext>
                </a:extLst>
              </a:tr>
              <a:tr h="474253">
                <a:tc>
                  <a:txBody>
                    <a:bodyPr/>
                    <a:lstStyle/>
                    <a:p>
                      <a:r>
                        <a:rPr lang="es-ES_tradnl" sz="1800" dirty="0" smtClean="0">
                          <a:solidFill>
                            <a:schemeClr val="tx1"/>
                          </a:solidFill>
                          <a:latin typeface="+mj-lt"/>
                        </a:rPr>
                        <a:t>2º MEDIOS</a:t>
                      </a:r>
                      <a:endParaRPr lang="es-CL" sz="1800" dirty="0">
                        <a:solidFill>
                          <a:schemeClr val="tx1"/>
                        </a:solidFill>
                        <a:latin typeface="+mj-lt"/>
                      </a:endParaRPr>
                    </a:p>
                  </a:txBody>
                  <a:tcPr marT="45725" marB="45725"/>
                </a:tc>
                <a:tc>
                  <a:txBody>
                    <a:bodyPr/>
                    <a:lstStyle/>
                    <a:p>
                      <a:pPr algn="ctr"/>
                      <a:r>
                        <a:rPr lang="es-ES_tradnl" sz="1800" dirty="0" smtClean="0">
                          <a:solidFill>
                            <a:schemeClr val="tx1"/>
                          </a:solidFill>
                          <a:latin typeface="+mj-lt"/>
                        </a:rPr>
                        <a:t>6</a:t>
                      </a:r>
                      <a:endParaRPr lang="es-CL" sz="1800" dirty="0">
                        <a:solidFill>
                          <a:schemeClr val="tx1"/>
                        </a:solidFill>
                        <a:latin typeface="+mj-lt"/>
                      </a:endParaRPr>
                    </a:p>
                  </a:txBody>
                  <a:tcPr marT="45725" marB="45725"/>
                </a:tc>
                <a:extLst>
                  <a:ext uri="{0D108BD9-81ED-4DB2-BD59-A6C34878D82A}">
                    <a16:rowId xmlns:a16="http://schemas.microsoft.com/office/drawing/2014/main" val="10003"/>
                  </a:ext>
                </a:extLst>
              </a:tr>
              <a:tr h="474253">
                <a:tc>
                  <a:txBody>
                    <a:bodyPr/>
                    <a:lstStyle/>
                    <a:p>
                      <a:r>
                        <a:rPr lang="es-ES_tradnl" sz="1800" dirty="0" smtClean="0">
                          <a:solidFill>
                            <a:schemeClr val="tx1"/>
                          </a:solidFill>
                          <a:latin typeface="+mj-lt"/>
                        </a:rPr>
                        <a:t>3º MEDIOS</a:t>
                      </a:r>
                      <a:endParaRPr lang="es-CL" sz="1800" dirty="0">
                        <a:solidFill>
                          <a:schemeClr val="tx1"/>
                        </a:solidFill>
                        <a:latin typeface="+mj-lt"/>
                      </a:endParaRPr>
                    </a:p>
                  </a:txBody>
                  <a:tcPr marT="45725" marB="45725"/>
                </a:tc>
                <a:tc>
                  <a:txBody>
                    <a:bodyPr/>
                    <a:lstStyle/>
                    <a:p>
                      <a:pPr algn="ctr"/>
                      <a:r>
                        <a:rPr lang="es-ES_tradnl" sz="1800" dirty="0" smtClean="0">
                          <a:solidFill>
                            <a:schemeClr val="tx1"/>
                          </a:solidFill>
                          <a:latin typeface="+mj-lt"/>
                        </a:rPr>
                        <a:t>6</a:t>
                      </a:r>
                      <a:endParaRPr lang="es-CL" sz="1800" dirty="0">
                        <a:solidFill>
                          <a:schemeClr val="tx1"/>
                        </a:solidFill>
                        <a:latin typeface="+mj-lt"/>
                      </a:endParaRPr>
                    </a:p>
                  </a:txBody>
                  <a:tcPr marT="45725" marB="45725"/>
                </a:tc>
                <a:extLst>
                  <a:ext uri="{0D108BD9-81ED-4DB2-BD59-A6C34878D82A}">
                    <a16:rowId xmlns:a16="http://schemas.microsoft.com/office/drawing/2014/main" val="10004"/>
                  </a:ext>
                </a:extLst>
              </a:tr>
              <a:tr h="474253">
                <a:tc>
                  <a:txBody>
                    <a:bodyPr/>
                    <a:lstStyle/>
                    <a:p>
                      <a:r>
                        <a:rPr lang="es-ES_tradnl" sz="1800" dirty="0" smtClean="0">
                          <a:solidFill>
                            <a:schemeClr val="tx1"/>
                          </a:solidFill>
                          <a:latin typeface="+mj-lt"/>
                        </a:rPr>
                        <a:t>4º MEDIOS</a:t>
                      </a:r>
                      <a:endParaRPr lang="es-CL" sz="1800" dirty="0">
                        <a:solidFill>
                          <a:schemeClr val="tx1"/>
                        </a:solidFill>
                        <a:latin typeface="+mj-lt"/>
                      </a:endParaRPr>
                    </a:p>
                  </a:txBody>
                  <a:tcPr marT="45725" marB="45725"/>
                </a:tc>
                <a:tc>
                  <a:txBody>
                    <a:bodyPr/>
                    <a:lstStyle/>
                    <a:p>
                      <a:pPr algn="ctr"/>
                      <a:r>
                        <a:rPr lang="es-ES_tradnl" sz="1800" dirty="0" smtClean="0">
                          <a:solidFill>
                            <a:schemeClr val="tx1"/>
                          </a:solidFill>
                          <a:latin typeface="+mj-lt"/>
                        </a:rPr>
                        <a:t>8</a:t>
                      </a:r>
                      <a:endParaRPr lang="es-CL" sz="1800" dirty="0">
                        <a:solidFill>
                          <a:schemeClr val="tx1"/>
                        </a:solidFill>
                        <a:latin typeface="+mj-lt"/>
                      </a:endParaRPr>
                    </a:p>
                  </a:txBody>
                  <a:tcPr marT="45725" marB="45725"/>
                </a:tc>
                <a:extLst>
                  <a:ext uri="{0D108BD9-81ED-4DB2-BD59-A6C34878D82A}">
                    <a16:rowId xmlns:a16="http://schemas.microsoft.com/office/drawing/2014/main" val="10005"/>
                  </a:ext>
                </a:extLst>
              </a:tr>
            </a:tbl>
          </a:graphicData>
        </a:graphic>
      </p:graphicFrame>
      <p:sp>
        <p:nvSpPr>
          <p:cNvPr id="9" name="8 Elipse"/>
          <p:cNvSpPr/>
          <p:nvPr/>
        </p:nvSpPr>
        <p:spPr>
          <a:xfrm>
            <a:off x="5220072" y="4365103"/>
            <a:ext cx="2933328" cy="248457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_tradnl" dirty="0">
                <a:solidFill>
                  <a:schemeClr val="tx1"/>
                </a:solidFill>
                <a:latin typeface="+mj-lt"/>
              </a:rPr>
              <a:t>Nº DE </a:t>
            </a:r>
            <a:r>
              <a:rPr lang="es-ES_tradnl" dirty="0" smtClean="0">
                <a:solidFill>
                  <a:schemeClr val="tx1"/>
                </a:solidFill>
                <a:latin typeface="+mj-lt"/>
              </a:rPr>
              <a:t>ALUMNAS </a:t>
            </a:r>
            <a:r>
              <a:rPr lang="es-ES_tradnl" dirty="0">
                <a:solidFill>
                  <a:schemeClr val="tx1"/>
                </a:solidFill>
                <a:latin typeface="+mj-lt"/>
              </a:rPr>
              <a:t>LICENCIADAS</a:t>
            </a:r>
          </a:p>
          <a:p>
            <a:pPr algn="ctr">
              <a:defRPr/>
            </a:pPr>
            <a:endParaRPr lang="es-ES_tradnl" dirty="0">
              <a:solidFill>
                <a:schemeClr val="tx1"/>
              </a:solidFill>
              <a:latin typeface="+mj-lt"/>
            </a:endParaRPr>
          </a:p>
          <a:p>
            <a:pPr algn="ctr">
              <a:defRPr/>
            </a:pPr>
            <a:r>
              <a:rPr lang="es-ES_tradnl" sz="2800" dirty="0">
                <a:solidFill>
                  <a:schemeClr val="tx1"/>
                </a:solidFill>
                <a:latin typeface="+mj-lt"/>
              </a:rPr>
              <a:t>290</a:t>
            </a:r>
            <a:endParaRPr lang="es-CL" sz="2800" dirty="0">
              <a:solidFill>
                <a:schemeClr val="tx1"/>
              </a:solidFill>
              <a:latin typeface="+mj-lt"/>
            </a:endParaRPr>
          </a:p>
        </p:txBody>
      </p:sp>
      <p:pic>
        <p:nvPicPr>
          <p:cNvPr id="10" name="9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489" y="98893"/>
            <a:ext cx="955927" cy="1101114"/>
          </a:xfrm>
          <a:prstGeom prst="rect">
            <a:avLst/>
          </a:prstGeom>
        </p:spPr>
      </p:pic>
    </p:spTree>
    <p:extLst>
      <p:ext uri="{BB962C8B-B14F-4D97-AF65-F5344CB8AC3E}">
        <p14:creationId xmlns:p14="http://schemas.microsoft.com/office/powerpoint/2010/main" val="17552691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Rectángulo"/>
          <p:cNvSpPr>
            <a:spLocks noChangeArrowheads="1"/>
          </p:cNvSpPr>
          <p:nvPr/>
        </p:nvSpPr>
        <p:spPr bwMode="auto">
          <a:xfrm>
            <a:off x="1524000" y="260350"/>
            <a:ext cx="609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es-CL" b="1" dirty="0">
                <a:latin typeface="+mj-lt"/>
              </a:rPr>
              <a:t>% ASISTENCIA MEDIA MENSUAL  LICEO TAJAMAR 2016</a:t>
            </a:r>
          </a:p>
        </p:txBody>
      </p:sp>
      <p:graphicFrame>
        <p:nvGraphicFramePr>
          <p:cNvPr id="5" name="1 Gráfico"/>
          <p:cNvGraphicFramePr>
            <a:graphicFrameLocks/>
          </p:cNvGraphicFramePr>
          <p:nvPr>
            <p:extLst>
              <p:ext uri="{D42A27DB-BD31-4B8C-83A1-F6EECF244321}">
                <p14:modId xmlns:p14="http://schemas.microsoft.com/office/powerpoint/2010/main" val="2755956424"/>
              </p:ext>
            </p:extLst>
          </p:nvPr>
        </p:nvGraphicFramePr>
        <p:xfrm>
          <a:off x="1331640" y="1268760"/>
          <a:ext cx="7239000" cy="5029200"/>
        </p:xfrm>
        <a:graphic>
          <a:graphicData uri="http://schemas.openxmlformats.org/drawingml/2006/chart">
            <c:chart xmlns:c="http://schemas.openxmlformats.org/drawingml/2006/chart" xmlns:r="http://schemas.openxmlformats.org/officeDocument/2006/relationships" r:id="rId3"/>
          </a:graphicData>
        </a:graphic>
      </p:graphicFrame>
      <p:pic>
        <p:nvPicPr>
          <p:cNvPr id="4" name="3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489" y="98893"/>
            <a:ext cx="955927" cy="1101114"/>
          </a:xfrm>
          <a:prstGeom prst="rect">
            <a:avLst/>
          </a:prstGeom>
        </p:spPr>
      </p:pic>
    </p:spTree>
    <p:extLst>
      <p:ext uri="{BB962C8B-B14F-4D97-AF65-F5344CB8AC3E}">
        <p14:creationId xmlns:p14="http://schemas.microsoft.com/office/powerpoint/2010/main" val="15941188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1 Título"/>
          <p:cNvSpPr>
            <a:spLocks noGrp="1"/>
          </p:cNvSpPr>
          <p:nvPr>
            <p:ph type="title"/>
          </p:nvPr>
        </p:nvSpPr>
        <p:spPr/>
        <p:txBody>
          <a:bodyPr/>
          <a:lstStyle/>
          <a:p>
            <a:pPr eaLnBrk="1" fontAlgn="auto" hangingPunct="1">
              <a:spcAft>
                <a:spcPts val="0"/>
              </a:spcAft>
              <a:defRPr/>
            </a:pPr>
            <a:r>
              <a:rPr lang="es-ES_tradnl" sz="3200" dirty="0" smtClean="0">
                <a:solidFill>
                  <a:schemeClr val="tx1"/>
                </a:solidFill>
                <a:latin typeface="+mj-lt"/>
              </a:rPr>
              <a:t>RETIROS 2016</a:t>
            </a:r>
            <a:endParaRPr lang="es-CL" sz="3200" dirty="0" smtClean="0">
              <a:solidFill>
                <a:schemeClr val="tx1"/>
              </a:solidFill>
              <a:latin typeface="+mj-lt"/>
            </a:endParaRPr>
          </a:p>
        </p:txBody>
      </p:sp>
      <p:graphicFrame>
        <p:nvGraphicFramePr>
          <p:cNvPr id="12291" name="1 Gráfico"/>
          <p:cNvGraphicFramePr>
            <a:graphicFrameLocks noGrp="1"/>
          </p:cNvGraphicFramePr>
          <p:nvPr>
            <p:ph idx="1"/>
          </p:nvPr>
        </p:nvGraphicFramePr>
        <p:xfrm>
          <a:off x="1435100" y="1765300"/>
          <a:ext cx="7499350" cy="4165600"/>
        </p:xfrm>
        <a:graphic>
          <a:graphicData uri="http://schemas.openxmlformats.org/presentationml/2006/ole">
            <mc:AlternateContent xmlns:mc="http://schemas.openxmlformats.org/markup-compatibility/2006">
              <mc:Choice xmlns:v="urn:schemas-microsoft-com:vml" Requires="v">
                <p:oleObj spid="_x0000_s3091" name="Gráfico" r:id="rId3" imgW="8334424" imgH="4629091" progId="Excel.Chart.8">
                  <p:embed/>
                </p:oleObj>
              </mc:Choice>
              <mc:Fallback>
                <p:oleObj name="Gráfico" r:id="rId3" imgW="8334424" imgH="4629091" progId="Excel.Chart.8">
                  <p:embed/>
                  <p:pic>
                    <p:nvPicPr>
                      <p:cNvPr id="0" name=""/>
                      <p:cNvPicPr>
                        <a:picLocks noGrp="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5100" y="1765300"/>
                        <a:ext cx="7499350" cy="416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4" name="3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489" y="98893"/>
            <a:ext cx="955927" cy="1101114"/>
          </a:xfrm>
          <a:prstGeom prst="rect">
            <a:avLst/>
          </a:prstGeom>
        </p:spPr>
      </p:pic>
    </p:spTree>
    <p:extLst>
      <p:ext uri="{BB962C8B-B14F-4D97-AF65-F5344CB8AC3E}">
        <p14:creationId xmlns:p14="http://schemas.microsoft.com/office/powerpoint/2010/main" val="42060452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PEDRO HERRERA\Desktop\CUENTA 2015\fotos cuenta publica\09-01 aniversario\ani_14_0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171985"/>
            <a:ext cx="7809384" cy="5201171"/>
          </a:xfrm>
          <a:prstGeom prst="rect">
            <a:avLst/>
          </a:prstGeom>
          <a:noFill/>
          <a:extLst>
            <a:ext uri="{909E8E84-426E-40DD-AFC4-6F175D3DCCD1}">
              <a14:hiddenFill xmlns:a14="http://schemas.microsoft.com/office/drawing/2010/main">
                <a:solidFill>
                  <a:srgbClr val="FFFFFF"/>
                </a:solidFill>
              </a14:hiddenFill>
            </a:ext>
          </a:extLst>
        </p:spPr>
      </p:pic>
      <p:pic>
        <p:nvPicPr>
          <p:cNvPr id="4" name="3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489" y="98893"/>
            <a:ext cx="955927" cy="1101114"/>
          </a:xfrm>
          <a:prstGeom prst="rect">
            <a:avLst/>
          </a:prstGeom>
        </p:spPr>
      </p:pic>
    </p:spTree>
    <p:extLst>
      <p:ext uri="{BB962C8B-B14F-4D97-AF65-F5344CB8AC3E}">
        <p14:creationId xmlns:p14="http://schemas.microsoft.com/office/powerpoint/2010/main" val="26410317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1 Gráfico" title="ASISTENCIA REUNION DE APODERADOS 2016"/>
          <p:cNvGraphicFramePr>
            <a:graphicFrameLocks/>
          </p:cNvGraphicFramePr>
          <p:nvPr>
            <p:extLst>
              <p:ext uri="{D42A27DB-BD31-4B8C-83A1-F6EECF244321}">
                <p14:modId xmlns:p14="http://schemas.microsoft.com/office/powerpoint/2010/main" val="819550342"/>
              </p:ext>
            </p:extLst>
          </p:nvPr>
        </p:nvGraphicFramePr>
        <p:xfrm>
          <a:off x="1187624" y="1628800"/>
          <a:ext cx="7416824" cy="4752527"/>
        </p:xfrm>
        <a:graphic>
          <a:graphicData uri="http://schemas.openxmlformats.org/drawingml/2006/chart">
            <c:chart xmlns:c="http://schemas.openxmlformats.org/drawingml/2006/chart" xmlns:r="http://schemas.openxmlformats.org/officeDocument/2006/relationships" r:id="rId2"/>
          </a:graphicData>
        </a:graphic>
      </p:graphicFrame>
      <p:sp>
        <p:nvSpPr>
          <p:cNvPr id="5" name="4 CuadroTexto"/>
          <p:cNvSpPr txBox="1"/>
          <p:nvPr/>
        </p:nvSpPr>
        <p:spPr>
          <a:xfrm>
            <a:off x="1619672" y="476250"/>
            <a:ext cx="7272808" cy="830997"/>
          </a:xfrm>
          <a:prstGeom prst="rect">
            <a:avLst/>
          </a:prstGeom>
          <a:noFill/>
        </p:spPr>
        <p:txBody>
          <a:bodyPr wrap="square">
            <a:spAutoFit/>
          </a:bodyPr>
          <a:lstStyle/>
          <a:p>
            <a:pPr algn="ctr">
              <a:defRPr/>
            </a:pPr>
            <a:r>
              <a:rPr lang="es-ES" sz="2400" b="1" u="sng" dirty="0">
                <a:effectLst>
                  <a:outerShdw blurRad="38100" dist="38100" dir="2700000" algn="tl">
                    <a:srgbClr val="000000">
                      <a:alpha val="43137"/>
                    </a:srgbClr>
                  </a:outerShdw>
                </a:effectLst>
                <a:latin typeface="+mj-lt"/>
              </a:rPr>
              <a:t>ASISTENCIA REUNION </a:t>
            </a:r>
          </a:p>
          <a:p>
            <a:pPr algn="ctr">
              <a:defRPr/>
            </a:pPr>
            <a:r>
              <a:rPr lang="es-ES" sz="2400" b="1" u="sng" dirty="0" smtClean="0">
                <a:effectLst>
                  <a:outerShdw blurRad="38100" dist="38100" dir="2700000" algn="tl">
                    <a:srgbClr val="000000">
                      <a:alpha val="43137"/>
                    </a:srgbClr>
                  </a:outerShdw>
                </a:effectLst>
                <a:latin typeface="+mj-lt"/>
              </a:rPr>
              <a:t> </a:t>
            </a:r>
            <a:r>
              <a:rPr lang="es-ES" sz="2400" b="1" u="sng" dirty="0">
                <a:effectLst>
                  <a:outerShdw blurRad="38100" dist="38100" dir="2700000" algn="tl">
                    <a:srgbClr val="000000">
                      <a:alpha val="43137"/>
                    </a:srgbClr>
                  </a:outerShdw>
                </a:effectLst>
                <a:latin typeface="+mj-lt"/>
              </a:rPr>
              <a:t>APODERADOS 2016</a:t>
            </a:r>
            <a:endParaRPr lang="es-CL" sz="2400" b="1" u="sng" dirty="0">
              <a:effectLst>
                <a:outerShdw blurRad="38100" dist="38100" dir="2700000" algn="tl">
                  <a:srgbClr val="000000">
                    <a:alpha val="43137"/>
                  </a:srgbClr>
                </a:outerShdw>
              </a:effectLst>
              <a:latin typeface="+mj-lt"/>
            </a:endParaRPr>
          </a:p>
        </p:txBody>
      </p:sp>
      <p:pic>
        <p:nvPicPr>
          <p:cNvPr id="6" name="5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489" y="98893"/>
            <a:ext cx="955927" cy="1101114"/>
          </a:xfrm>
          <a:prstGeom prst="rect">
            <a:avLst/>
          </a:prstGeom>
        </p:spPr>
      </p:pic>
    </p:spTree>
    <p:extLst>
      <p:ext uri="{BB962C8B-B14F-4D97-AF65-F5344CB8AC3E}">
        <p14:creationId xmlns:p14="http://schemas.microsoft.com/office/powerpoint/2010/main" val="26508329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989382" y="1538208"/>
            <a:ext cx="7584978" cy="369332"/>
          </a:xfrm>
          <a:prstGeom prst="rect">
            <a:avLst/>
          </a:prstGeom>
          <a:noFill/>
        </p:spPr>
        <p:txBody>
          <a:bodyPr wrap="square" rtlCol="0">
            <a:spAutoFit/>
          </a:bodyPr>
          <a:lstStyle/>
          <a:p>
            <a:r>
              <a:rPr lang="es-ES" dirty="0"/>
              <a:t> </a:t>
            </a:r>
            <a:endParaRPr lang="es-CL" dirty="0" smtClean="0"/>
          </a:p>
        </p:txBody>
      </p:sp>
      <p:sp>
        <p:nvSpPr>
          <p:cNvPr id="10" name="9 CuadroTexto"/>
          <p:cNvSpPr txBox="1"/>
          <p:nvPr/>
        </p:nvSpPr>
        <p:spPr>
          <a:xfrm>
            <a:off x="1541463" y="4005064"/>
            <a:ext cx="5838849" cy="369332"/>
          </a:xfrm>
          <a:prstGeom prst="rect">
            <a:avLst/>
          </a:prstGeom>
          <a:noFill/>
        </p:spPr>
        <p:txBody>
          <a:bodyPr wrap="square" rtlCol="0">
            <a:spAutoFit/>
          </a:bodyPr>
          <a:lstStyle/>
          <a:p>
            <a:endParaRPr lang="es-CL" dirty="0"/>
          </a:p>
        </p:txBody>
      </p:sp>
      <p:sp>
        <p:nvSpPr>
          <p:cNvPr id="12" name="Rectangle 4"/>
          <p:cNvSpPr>
            <a:spLocks noChangeArrowheads="1"/>
          </p:cNvSpPr>
          <p:nvPr/>
        </p:nvSpPr>
        <p:spPr bwMode="auto">
          <a:xfrm>
            <a:off x="2313854" y="1883596"/>
            <a:ext cx="451630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2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MATRICULA PERIODO 2012 -  2016 </a:t>
            </a:r>
            <a:endParaRPr kumimoji="0" lang="es-ES" sz="3600" b="1"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7" name="6 Tabla"/>
          <p:cNvGraphicFramePr>
            <a:graphicFrameLocks noGrp="1"/>
          </p:cNvGraphicFramePr>
          <p:nvPr>
            <p:extLst>
              <p:ext uri="{D42A27DB-BD31-4B8C-83A1-F6EECF244321}">
                <p14:modId xmlns:p14="http://schemas.microsoft.com/office/powerpoint/2010/main" val="371573813"/>
              </p:ext>
            </p:extLst>
          </p:nvPr>
        </p:nvGraphicFramePr>
        <p:xfrm>
          <a:off x="251521" y="2636912"/>
          <a:ext cx="8693722" cy="3354288"/>
        </p:xfrm>
        <a:graphic>
          <a:graphicData uri="http://schemas.openxmlformats.org/drawingml/2006/table">
            <a:tbl>
              <a:tblPr>
                <a:tableStyleId>{327F97BB-C833-4FB7-BDE5-3F7075034690}</a:tableStyleId>
              </a:tblPr>
              <a:tblGrid>
                <a:gridCol w="1384577">
                  <a:extLst>
                    <a:ext uri="{9D8B030D-6E8A-4147-A177-3AD203B41FA5}">
                      <a16:colId xmlns:a16="http://schemas.microsoft.com/office/drawing/2014/main" val="20000"/>
                    </a:ext>
                  </a:extLst>
                </a:gridCol>
                <a:gridCol w="1059984">
                  <a:extLst>
                    <a:ext uri="{9D8B030D-6E8A-4147-A177-3AD203B41FA5}">
                      <a16:colId xmlns:a16="http://schemas.microsoft.com/office/drawing/2014/main" val="20001"/>
                    </a:ext>
                  </a:extLst>
                </a:gridCol>
                <a:gridCol w="1059984">
                  <a:extLst>
                    <a:ext uri="{9D8B030D-6E8A-4147-A177-3AD203B41FA5}">
                      <a16:colId xmlns:a16="http://schemas.microsoft.com/office/drawing/2014/main" val="20002"/>
                    </a:ext>
                  </a:extLst>
                </a:gridCol>
                <a:gridCol w="1059984">
                  <a:extLst>
                    <a:ext uri="{9D8B030D-6E8A-4147-A177-3AD203B41FA5}">
                      <a16:colId xmlns:a16="http://schemas.microsoft.com/office/drawing/2014/main" val="20003"/>
                    </a:ext>
                  </a:extLst>
                </a:gridCol>
                <a:gridCol w="1194041">
                  <a:extLst>
                    <a:ext uri="{9D8B030D-6E8A-4147-A177-3AD203B41FA5}">
                      <a16:colId xmlns:a16="http://schemas.microsoft.com/office/drawing/2014/main" val="20004"/>
                    </a:ext>
                  </a:extLst>
                </a:gridCol>
                <a:gridCol w="1060915">
                  <a:extLst>
                    <a:ext uri="{9D8B030D-6E8A-4147-A177-3AD203B41FA5}">
                      <a16:colId xmlns:a16="http://schemas.microsoft.com/office/drawing/2014/main" val="20005"/>
                    </a:ext>
                  </a:extLst>
                </a:gridCol>
                <a:gridCol w="1060915">
                  <a:extLst>
                    <a:ext uri="{9D8B030D-6E8A-4147-A177-3AD203B41FA5}">
                      <a16:colId xmlns:a16="http://schemas.microsoft.com/office/drawing/2014/main" val="20006"/>
                    </a:ext>
                  </a:extLst>
                </a:gridCol>
                <a:gridCol w="813322">
                  <a:extLst>
                    <a:ext uri="{9D8B030D-6E8A-4147-A177-3AD203B41FA5}">
                      <a16:colId xmlns:a16="http://schemas.microsoft.com/office/drawing/2014/main" val="20007"/>
                    </a:ext>
                  </a:extLst>
                </a:gridCol>
              </a:tblGrid>
              <a:tr h="419286">
                <a:tc rowSpan="4">
                  <a:txBody>
                    <a:bodyPr/>
                    <a:lstStyle/>
                    <a:p>
                      <a:pPr algn="ctr" fontAlgn="b"/>
                      <a:r>
                        <a:rPr lang="es-MX" sz="1400" u="none" strike="noStrike" dirty="0">
                          <a:effectLst/>
                        </a:rPr>
                        <a:t>VARIABLE</a:t>
                      </a:r>
                      <a:endParaRPr lang="es-MX" sz="1400" b="1" i="0" u="none" strike="noStrike" dirty="0">
                        <a:solidFill>
                          <a:srgbClr val="000000"/>
                        </a:solidFill>
                        <a:effectLst/>
                        <a:latin typeface="Calibri"/>
                      </a:endParaRPr>
                    </a:p>
                  </a:txBody>
                  <a:tcPr marL="9525" marR="9525" marT="9525" marB="0" anchor="b"/>
                </a:tc>
                <a:tc>
                  <a:txBody>
                    <a:bodyPr/>
                    <a:lstStyle/>
                    <a:p>
                      <a:pPr algn="ctr" fontAlgn="b"/>
                      <a:r>
                        <a:rPr lang="es-MX" sz="1100" u="none" strike="noStrike">
                          <a:effectLst/>
                        </a:rPr>
                        <a:t> </a:t>
                      </a:r>
                      <a:endParaRPr lang="es-MX" sz="1100" b="0" i="0" u="none" strike="noStrike">
                        <a:solidFill>
                          <a:srgbClr val="000000"/>
                        </a:solidFill>
                        <a:effectLst/>
                        <a:latin typeface="Calibri"/>
                      </a:endParaRPr>
                    </a:p>
                  </a:txBody>
                  <a:tcPr marL="9525" marR="9525" marT="9525" marB="0" anchor="b"/>
                </a:tc>
                <a:tc rowSpan="2" gridSpan="5">
                  <a:txBody>
                    <a:bodyPr/>
                    <a:lstStyle/>
                    <a:p>
                      <a:pPr algn="ctr" fontAlgn="b"/>
                      <a:r>
                        <a:rPr lang="es-MX" sz="1800" u="none" strike="noStrike" dirty="0" smtClean="0">
                          <a:effectLst/>
                        </a:rPr>
                        <a:t>TOTAL MATRICULA </a:t>
                      </a:r>
                      <a:r>
                        <a:rPr lang="es-MX" sz="1800" u="none" strike="noStrike" baseline="0" dirty="0" smtClean="0">
                          <a:effectLst/>
                        </a:rPr>
                        <a:t>  Periodo 2012 – 2016 </a:t>
                      </a:r>
                    </a:p>
                    <a:p>
                      <a:pPr algn="ctr" fontAlgn="b"/>
                      <a:endParaRPr lang="es-MX" sz="1400" b="0" i="0" u="none" strike="noStrike" dirty="0">
                        <a:solidFill>
                          <a:srgbClr val="000000"/>
                        </a:solidFill>
                        <a:effectLst/>
                        <a:latin typeface="Calibri"/>
                      </a:endParaRPr>
                    </a:p>
                  </a:txBody>
                  <a:tcPr marL="9525" marR="9525" marT="9525" marB="0" anchor="b"/>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a:txBody>
                    <a:bodyPr/>
                    <a:lstStyle/>
                    <a:p>
                      <a:pPr algn="l" fontAlgn="b"/>
                      <a:r>
                        <a:rPr lang="es-MX" sz="1100" u="none" strike="noStrike">
                          <a:effectLst/>
                        </a:rPr>
                        <a:t> </a:t>
                      </a:r>
                      <a:endParaRPr lang="es-MX" sz="1100" b="0" i="0" u="none" strike="noStrike">
                        <a:solidFill>
                          <a:srgbClr val="000000"/>
                        </a:solidFill>
                        <a:effectLst/>
                        <a:latin typeface="Calibri"/>
                      </a:endParaRPr>
                    </a:p>
                  </a:txBody>
                  <a:tcPr marL="9525" marR="9525" marT="9525" marB="0" anchor="b"/>
                </a:tc>
                <a:extLst>
                  <a:ext uri="{0D108BD9-81ED-4DB2-BD59-A6C34878D82A}">
                    <a16:rowId xmlns:a16="http://schemas.microsoft.com/office/drawing/2014/main" val="10000"/>
                  </a:ext>
                </a:extLst>
              </a:tr>
              <a:tr h="419286">
                <a:tc vMerge="1">
                  <a:txBody>
                    <a:bodyPr/>
                    <a:lstStyle/>
                    <a:p>
                      <a:endParaRPr lang="es-MX"/>
                    </a:p>
                  </a:txBody>
                  <a:tcPr/>
                </a:tc>
                <a:tc>
                  <a:txBody>
                    <a:bodyPr/>
                    <a:lstStyle/>
                    <a:p>
                      <a:pPr algn="ctr" fontAlgn="b"/>
                      <a:r>
                        <a:rPr lang="es-MX" sz="1100" u="none" strike="noStrike" dirty="0">
                          <a:effectLst/>
                        </a:rPr>
                        <a:t> </a:t>
                      </a:r>
                      <a:endParaRPr lang="es-MX" sz="1100" b="0" i="0" u="none" strike="noStrike" dirty="0">
                        <a:solidFill>
                          <a:srgbClr val="000000"/>
                        </a:solidFill>
                        <a:effectLst/>
                        <a:latin typeface="Calibri"/>
                      </a:endParaRPr>
                    </a:p>
                  </a:txBody>
                  <a:tcPr marL="9525" marR="9525" marT="9525" marB="0" anchor="b"/>
                </a:tc>
                <a:tc gridSpan="5"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a:txBody>
                    <a:bodyPr/>
                    <a:lstStyle/>
                    <a:p>
                      <a:pPr algn="l" fontAlgn="b"/>
                      <a:r>
                        <a:rPr lang="es-MX" sz="1100" u="none" strike="noStrike">
                          <a:effectLst/>
                        </a:rPr>
                        <a:t> </a:t>
                      </a:r>
                      <a:endParaRPr lang="es-MX" sz="1100" b="0" i="0" u="none" strike="noStrike">
                        <a:solidFill>
                          <a:srgbClr val="000000"/>
                        </a:solidFill>
                        <a:effectLst/>
                        <a:latin typeface="Calibri"/>
                      </a:endParaRPr>
                    </a:p>
                  </a:txBody>
                  <a:tcPr marL="9525" marR="9525" marT="9525" marB="0" anchor="b"/>
                </a:tc>
                <a:extLst>
                  <a:ext uri="{0D108BD9-81ED-4DB2-BD59-A6C34878D82A}">
                    <a16:rowId xmlns:a16="http://schemas.microsoft.com/office/drawing/2014/main" val="10001"/>
                  </a:ext>
                </a:extLst>
              </a:tr>
              <a:tr h="419286">
                <a:tc vMerge="1">
                  <a:txBody>
                    <a:bodyPr/>
                    <a:lstStyle/>
                    <a:p>
                      <a:endParaRPr lang="es-MX"/>
                    </a:p>
                  </a:txBody>
                  <a:tcPr/>
                </a:tc>
                <a:tc>
                  <a:txBody>
                    <a:bodyPr/>
                    <a:lstStyle/>
                    <a:p>
                      <a:pPr algn="ctr" fontAlgn="b"/>
                      <a:r>
                        <a:rPr lang="es-MX" sz="1100" u="none" strike="noStrike" dirty="0">
                          <a:effectLst/>
                        </a:rPr>
                        <a:t> </a:t>
                      </a:r>
                      <a:endParaRPr lang="es-MX" sz="1100" b="0" i="0" u="none" strike="noStrike" dirty="0">
                        <a:solidFill>
                          <a:srgbClr val="000000"/>
                        </a:solidFill>
                        <a:effectLst/>
                        <a:latin typeface="Calibri"/>
                      </a:endParaRPr>
                    </a:p>
                  </a:txBody>
                  <a:tcPr marL="9525" marR="9525" marT="9525" marB="0" anchor="b"/>
                </a:tc>
                <a:tc>
                  <a:txBody>
                    <a:bodyPr/>
                    <a:lstStyle/>
                    <a:p>
                      <a:pPr algn="l" fontAlgn="b"/>
                      <a:r>
                        <a:rPr lang="es-MX" sz="1100" u="none" strike="noStrike">
                          <a:effectLst/>
                        </a:rPr>
                        <a:t> </a:t>
                      </a:r>
                      <a:endParaRPr lang="es-MX" sz="1100" b="0" i="0" u="none" strike="noStrike">
                        <a:solidFill>
                          <a:srgbClr val="000000"/>
                        </a:solidFill>
                        <a:effectLst/>
                        <a:latin typeface="Calibri"/>
                      </a:endParaRPr>
                    </a:p>
                  </a:txBody>
                  <a:tcPr marL="9525" marR="9525" marT="9525" marB="0" anchor="b"/>
                </a:tc>
                <a:tc>
                  <a:txBody>
                    <a:bodyPr/>
                    <a:lstStyle/>
                    <a:p>
                      <a:pPr algn="l" fontAlgn="b"/>
                      <a:r>
                        <a:rPr lang="es-MX" sz="1100" u="none" strike="noStrike" dirty="0">
                          <a:effectLst/>
                        </a:rPr>
                        <a:t> </a:t>
                      </a:r>
                      <a:endParaRPr lang="es-MX" sz="1100" b="0" i="0" u="none" strike="noStrike" dirty="0">
                        <a:solidFill>
                          <a:srgbClr val="000000"/>
                        </a:solidFill>
                        <a:effectLst/>
                        <a:latin typeface="Calibri"/>
                      </a:endParaRPr>
                    </a:p>
                  </a:txBody>
                  <a:tcPr marL="9525" marR="9525" marT="9525" marB="0" anchor="b"/>
                </a:tc>
                <a:tc>
                  <a:txBody>
                    <a:bodyPr/>
                    <a:lstStyle/>
                    <a:p>
                      <a:pPr algn="l" fontAlgn="b"/>
                      <a:r>
                        <a:rPr lang="es-MX" sz="1100" u="none" strike="noStrike" dirty="0">
                          <a:effectLst/>
                        </a:rPr>
                        <a:t> </a:t>
                      </a:r>
                      <a:endParaRPr lang="es-MX" sz="1100" b="0" i="0" u="none" strike="noStrike" dirty="0">
                        <a:solidFill>
                          <a:srgbClr val="000000"/>
                        </a:solidFill>
                        <a:effectLst/>
                        <a:latin typeface="Calibri"/>
                      </a:endParaRPr>
                    </a:p>
                  </a:txBody>
                  <a:tcPr marL="9525" marR="9525" marT="9525" marB="0" anchor="b"/>
                </a:tc>
                <a:tc>
                  <a:txBody>
                    <a:bodyPr/>
                    <a:lstStyle/>
                    <a:p>
                      <a:pPr algn="l" fontAlgn="b"/>
                      <a:r>
                        <a:rPr lang="es-MX" sz="1100" u="none" strike="noStrike" dirty="0">
                          <a:effectLst/>
                        </a:rPr>
                        <a:t> </a:t>
                      </a:r>
                      <a:endParaRPr lang="es-MX" sz="1100" b="0" i="0" u="none" strike="noStrike" dirty="0">
                        <a:solidFill>
                          <a:srgbClr val="000000"/>
                        </a:solidFill>
                        <a:effectLst/>
                        <a:latin typeface="Calibri"/>
                      </a:endParaRPr>
                    </a:p>
                  </a:txBody>
                  <a:tcPr marL="9525" marR="9525" marT="9525" marB="0" anchor="b"/>
                </a:tc>
                <a:tc>
                  <a:txBody>
                    <a:bodyPr/>
                    <a:lstStyle/>
                    <a:p>
                      <a:pPr algn="l" fontAlgn="b"/>
                      <a:r>
                        <a:rPr lang="es-MX" sz="1100" u="none" strike="noStrike">
                          <a:effectLst/>
                        </a:rPr>
                        <a:t> </a:t>
                      </a:r>
                      <a:endParaRPr lang="es-MX" sz="1100" b="0" i="0" u="none" strike="noStrike">
                        <a:solidFill>
                          <a:srgbClr val="000000"/>
                        </a:solidFill>
                        <a:effectLst/>
                        <a:latin typeface="Calibri"/>
                      </a:endParaRPr>
                    </a:p>
                  </a:txBody>
                  <a:tcPr marL="9525" marR="9525" marT="9525" marB="0" anchor="b"/>
                </a:tc>
                <a:tc>
                  <a:txBody>
                    <a:bodyPr/>
                    <a:lstStyle/>
                    <a:p>
                      <a:pPr algn="l" fontAlgn="b"/>
                      <a:r>
                        <a:rPr lang="es-MX" sz="1100" u="none" strike="noStrike">
                          <a:effectLst/>
                        </a:rPr>
                        <a:t> </a:t>
                      </a:r>
                      <a:endParaRPr lang="es-MX" sz="1100" b="0" i="0" u="none" strike="noStrike">
                        <a:solidFill>
                          <a:srgbClr val="000000"/>
                        </a:solidFill>
                        <a:effectLst/>
                        <a:latin typeface="Calibri"/>
                      </a:endParaRPr>
                    </a:p>
                  </a:txBody>
                  <a:tcPr marL="9525" marR="9525" marT="9525" marB="0" anchor="b"/>
                </a:tc>
                <a:extLst>
                  <a:ext uri="{0D108BD9-81ED-4DB2-BD59-A6C34878D82A}">
                    <a16:rowId xmlns:a16="http://schemas.microsoft.com/office/drawing/2014/main" val="10002"/>
                  </a:ext>
                </a:extLst>
              </a:tr>
              <a:tr h="838572">
                <a:tc vMerge="1">
                  <a:txBody>
                    <a:bodyPr/>
                    <a:lstStyle/>
                    <a:p>
                      <a:endParaRPr lang="es-MX"/>
                    </a:p>
                  </a:txBody>
                  <a:tcPr/>
                </a:tc>
                <a:tc>
                  <a:txBody>
                    <a:bodyPr/>
                    <a:lstStyle/>
                    <a:p>
                      <a:pPr algn="ctr" fontAlgn="b"/>
                      <a:r>
                        <a:rPr lang="es-MX" sz="1400" u="none" strike="noStrike">
                          <a:effectLst/>
                        </a:rPr>
                        <a:t> </a:t>
                      </a:r>
                      <a:endParaRPr lang="es-MX" sz="1400" b="1" i="0" u="none" strike="noStrike">
                        <a:solidFill>
                          <a:srgbClr val="000000"/>
                        </a:solidFill>
                        <a:effectLst/>
                        <a:latin typeface="Calibri"/>
                      </a:endParaRPr>
                    </a:p>
                  </a:txBody>
                  <a:tcPr marL="9525" marR="9525" marT="9525" marB="0" anchor="b"/>
                </a:tc>
                <a:tc>
                  <a:txBody>
                    <a:bodyPr/>
                    <a:lstStyle/>
                    <a:p>
                      <a:pPr algn="ctr" fontAlgn="b"/>
                      <a:r>
                        <a:rPr lang="es-MX" sz="1600" u="none" strike="noStrike" dirty="0" smtClean="0">
                          <a:effectLst/>
                        </a:rPr>
                        <a:t>2012  (29)</a:t>
                      </a:r>
                      <a:endParaRPr lang="es-MX" sz="1600" b="1" i="1" u="none" strike="noStrike" dirty="0">
                        <a:solidFill>
                          <a:srgbClr val="000000"/>
                        </a:solidFill>
                        <a:effectLst/>
                        <a:latin typeface="Calibri"/>
                      </a:endParaRPr>
                    </a:p>
                  </a:txBody>
                  <a:tcPr marL="9525" marR="9525" marT="9525" marB="0" anchor="b"/>
                </a:tc>
                <a:tc>
                  <a:txBody>
                    <a:bodyPr/>
                    <a:lstStyle/>
                    <a:p>
                      <a:pPr algn="ctr" fontAlgn="b"/>
                      <a:r>
                        <a:rPr lang="es-MX" sz="1600" u="none" strike="noStrike" dirty="0">
                          <a:effectLst/>
                        </a:rPr>
                        <a:t> </a:t>
                      </a:r>
                      <a:r>
                        <a:rPr lang="es-MX" sz="1600" u="none" strike="noStrike" dirty="0" smtClean="0">
                          <a:effectLst/>
                        </a:rPr>
                        <a:t>2013 (30)</a:t>
                      </a:r>
                      <a:endParaRPr lang="es-MX" sz="1600" b="1" i="1" u="none" strike="noStrike" dirty="0">
                        <a:solidFill>
                          <a:srgbClr val="000000"/>
                        </a:solidFill>
                        <a:effectLst/>
                        <a:latin typeface="Calibri"/>
                      </a:endParaRPr>
                    </a:p>
                  </a:txBody>
                  <a:tcPr marL="9525" marR="9525" marT="9525" marB="0" anchor="b"/>
                </a:tc>
                <a:tc>
                  <a:txBody>
                    <a:bodyPr/>
                    <a:lstStyle/>
                    <a:p>
                      <a:pPr algn="ctr" fontAlgn="b"/>
                      <a:r>
                        <a:rPr lang="es-MX" sz="1600" u="none" strike="noStrike" dirty="0" smtClean="0">
                          <a:effectLst/>
                        </a:rPr>
                        <a:t>2014 (29)</a:t>
                      </a:r>
                      <a:endParaRPr lang="es-MX" sz="1600" b="1" i="1" u="none" strike="noStrike" dirty="0">
                        <a:solidFill>
                          <a:srgbClr val="000000"/>
                        </a:solidFill>
                        <a:effectLst/>
                        <a:latin typeface="Calibri"/>
                      </a:endParaRPr>
                    </a:p>
                  </a:txBody>
                  <a:tcPr marL="9525" marR="9525" marT="9525" marB="0" anchor="b"/>
                </a:tc>
                <a:tc>
                  <a:txBody>
                    <a:bodyPr/>
                    <a:lstStyle/>
                    <a:p>
                      <a:pPr algn="ctr" fontAlgn="b"/>
                      <a:r>
                        <a:rPr lang="es-MX" sz="1600" u="none" strike="noStrike" dirty="0" smtClean="0">
                          <a:effectLst/>
                        </a:rPr>
                        <a:t>2015 (30)</a:t>
                      </a:r>
                      <a:endParaRPr lang="es-MX" sz="1600" b="1" i="1" u="none" strike="noStrike" dirty="0">
                        <a:solidFill>
                          <a:srgbClr val="000000"/>
                        </a:solidFill>
                        <a:effectLst/>
                        <a:latin typeface="Calibri"/>
                      </a:endParaRPr>
                    </a:p>
                  </a:txBody>
                  <a:tcPr marL="9525" marR="9525" marT="9525" marB="0" anchor="b"/>
                </a:tc>
                <a:tc>
                  <a:txBody>
                    <a:bodyPr/>
                    <a:lstStyle/>
                    <a:p>
                      <a:pPr algn="ctr" fontAlgn="b"/>
                      <a:r>
                        <a:rPr lang="es-MX" sz="1600" u="none" strike="noStrike" dirty="0">
                          <a:effectLst/>
                        </a:rPr>
                        <a:t> </a:t>
                      </a:r>
                      <a:r>
                        <a:rPr lang="es-MX" sz="1600" u="none" strike="noStrike" dirty="0" smtClean="0">
                          <a:effectLst/>
                        </a:rPr>
                        <a:t>2016 (28)</a:t>
                      </a:r>
                      <a:endParaRPr lang="es-MX" sz="1600" b="1" i="1" u="none" strike="noStrike" dirty="0">
                        <a:solidFill>
                          <a:srgbClr val="000000"/>
                        </a:solidFill>
                        <a:effectLst/>
                        <a:latin typeface="Calibri"/>
                      </a:endParaRPr>
                    </a:p>
                  </a:txBody>
                  <a:tcPr marL="9525" marR="9525" marT="9525" marB="0" anchor="b"/>
                </a:tc>
                <a:tc>
                  <a:txBody>
                    <a:bodyPr/>
                    <a:lstStyle/>
                    <a:p>
                      <a:pPr algn="ctr" fontAlgn="b"/>
                      <a:r>
                        <a:rPr lang="es-MX" sz="1600" u="none" strike="noStrike" dirty="0">
                          <a:effectLst/>
                        </a:rPr>
                        <a:t> </a:t>
                      </a:r>
                      <a:endParaRPr lang="es-MX" sz="1600" b="1" i="1" u="none" strike="noStrike" dirty="0">
                        <a:solidFill>
                          <a:srgbClr val="000000"/>
                        </a:solidFill>
                        <a:effectLst/>
                        <a:latin typeface="Calibri"/>
                      </a:endParaRPr>
                    </a:p>
                  </a:txBody>
                  <a:tcPr marL="9525" marR="9525" marT="9525" marB="0" anchor="b"/>
                </a:tc>
                <a:extLst>
                  <a:ext uri="{0D108BD9-81ED-4DB2-BD59-A6C34878D82A}">
                    <a16:rowId xmlns:a16="http://schemas.microsoft.com/office/drawing/2014/main" val="10003"/>
                  </a:ext>
                </a:extLst>
              </a:tr>
              <a:tr h="419286">
                <a:tc gridSpan="2">
                  <a:txBody>
                    <a:bodyPr/>
                    <a:lstStyle/>
                    <a:p>
                      <a:pPr algn="ctr" fontAlgn="b"/>
                      <a:r>
                        <a:rPr lang="es-MX" sz="1400" u="none" strike="noStrike" dirty="0" smtClean="0">
                          <a:effectLst/>
                        </a:rPr>
                        <a:t>MARZO </a:t>
                      </a:r>
                      <a:endParaRPr lang="es-MX" sz="1400" b="1" i="0" u="none" strike="noStrike" dirty="0">
                        <a:solidFill>
                          <a:srgbClr val="000000"/>
                        </a:solidFill>
                        <a:effectLst/>
                        <a:latin typeface="Calibri"/>
                      </a:endParaRPr>
                    </a:p>
                  </a:txBody>
                  <a:tcPr marL="9525" marR="9525" marT="9525" marB="0" anchor="b"/>
                </a:tc>
                <a:tc hMerge="1">
                  <a:txBody>
                    <a:bodyPr/>
                    <a:lstStyle/>
                    <a:p>
                      <a:endParaRPr lang="es-MX"/>
                    </a:p>
                  </a:txBody>
                  <a:tcPr/>
                </a:tc>
                <a:tc>
                  <a:txBody>
                    <a:bodyPr/>
                    <a:lstStyle/>
                    <a:p>
                      <a:pPr algn="ctr" fontAlgn="b"/>
                      <a:r>
                        <a:rPr lang="es-MX" sz="1600" u="none" strike="noStrike" dirty="0" smtClean="0">
                          <a:effectLst/>
                        </a:rPr>
                        <a:t>1091</a:t>
                      </a:r>
                      <a:endParaRPr lang="es-MX" sz="1600" b="1" i="1" u="none" strike="noStrike" dirty="0">
                        <a:solidFill>
                          <a:srgbClr val="000000"/>
                        </a:solidFill>
                        <a:effectLst/>
                        <a:latin typeface="Calibri"/>
                      </a:endParaRPr>
                    </a:p>
                  </a:txBody>
                  <a:tcPr marL="9525" marR="9525" marT="9525" marB="0" anchor="b"/>
                </a:tc>
                <a:tc>
                  <a:txBody>
                    <a:bodyPr/>
                    <a:lstStyle/>
                    <a:p>
                      <a:pPr algn="ctr" fontAlgn="b"/>
                      <a:r>
                        <a:rPr lang="es-MX" sz="1600" u="none" strike="noStrike" dirty="0" smtClean="0">
                          <a:effectLst/>
                        </a:rPr>
                        <a:t>1193</a:t>
                      </a:r>
                      <a:endParaRPr lang="es-MX" sz="1600" b="1" i="1" u="none" strike="noStrike" dirty="0">
                        <a:solidFill>
                          <a:srgbClr val="000000"/>
                        </a:solidFill>
                        <a:effectLst/>
                        <a:latin typeface="Calibri"/>
                      </a:endParaRPr>
                    </a:p>
                  </a:txBody>
                  <a:tcPr marL="9525" marR="9525" marT="9525" marB="0" anchor="b"/>
                </a:tc>
                <a:tc>
                  <a:txBody>
                    <a:bodyPr/>
                    <a:lstStyle/>
                    <a:p>
                      <a:pPr algn="ctr" fontAlgn="b"/>
                      <a:r>
                        <a:rPr lang="es-MX" sz="1600" u="none" strike="noStrike" dirty="0" smtClean="0">
                          <a:effectLst/>
                        </a:rPr>
                        <a:t>1109</a:t>
                      </a:r>
                      <a:endParaRPr lang="es-MX" sz="1600" b="1" i="1" u="none" strike="noStrike" dirty="0">
                        <a:solidFill>
                          <a:srgbClr val="000000"/>
                        </a:solidFill>
                        <a:effectLst/>
                        <a:latin typeface="Calibri"/>
                      </a:endParaRPr>
                    </a:p>
                  </a:txBody>
                  <a:tcPr marL="9525" marR="9525" marT="9525" marB="0" anchor="b"/>
                </a:tc>
                <a:tc>
                  <a:txBody>
                    <a:bodyPr/>
                    <a:lstStyle/>
                    <a:p>
                      <a:pPr algn="ctr" fontAlgn="b"/>
                      <a:r>
                        <a:rPr lang="es-MX" sz="1600" u="none" strike="noStrike" dirty="0" smtClean="0">
                          <a:effectLst/>
                        </a:rPr>
                        <a:t>1142</a:t>
                      </a:r>
                      <a:endParaRPr lang="es-MX" sz="1600" b="1" i="1" u="none" strike="noStrike" dirty="0">
                        <a:solidFill>
                          <a:srgbClr val="000000"/>
                        </a:solidFill>
                        <a:effectLst/>
                        <a:latin typeface="Calibri"/>
                      </a:endParaRPr>
                    </a:p>
                  </a:txBody>
                  <a:tcPr marL="9525" marR="9525" marT="9525" marB="0" anchor="b"/>
                </a:tc>
                <a:tc>
                  <a:txBody>
                    <a:bodyPr/>
                    <a:lstStyle/>
                    <a:p>
                      <a:pPr algn="ctr" fontAlgn="b"/>
                      <a:r>
                        <a:rPr lang="es-MX" sz="1600" u="none" strike="noStrike" dirty="0" smtClean="0">
                          <a:effectLst/>
                        </a:rPr>
                        <a:t>1088</a:t>
                      </a:r>
                      <a:endParaRPr lang="es-MX" sz="1600" b="1" i="1" u="none" strike="noStrike" dirty="0">
                        <a:solidFill>
                          <a:srgbClr val="000000"/>
                        </a:solidFill>
                        <a:effectLst/>
                        <a:latin typeface="Calibri"/>
                      </a:endParaRPr>
                    </a:p>
                  </a:txBody>
                  <a:tcPr marL="9525" marR="9525" marT="9525" marB="0" anchor="b"/>
                </a:tc>
                <a:tc>
                  <a:txBody>
                    <a:bodyPr/>
                    <a:lstStyle/>
                    <a:p>
                      <a:pPr algn="ctr" fontAlgn="b"/>
                      <a:endParaRPr lang="es-MX" sz="1800" b="1" i="1" u="none" strike="noStrike" dirty="0">
                        <a:solidFill>
                          <a:srgbClr val="FF0000"/>
                        </a:solidFill>
                        <a:effectLst/>
                        <a:latin typeface="Calibri"/>
                      </a:endParaRPr>
                    </a:p>
                  </a:txBody>
                  <a:tcPr marL="9525" marR="9525" marT="9525" marB="0" anchor="b"/>
                </a:tc>
                <a:extLst>
                  <a:ext uri="{0D108BD9-81ED-4DB2-BD59-A6C34878D82A}">
                    <a16:rowId xmlns:a16="http://schemas.microsoft.com/office/drawing/2014/main" val="10004"/>
                  </a:ext>
                </a:extLst>
              </a:tr>
              <a:tr h="419286">
                <a:tc gridSpan="2">
                  <a:txBody>
                    <a:bodyPr/>
                    <a:lstStyle/>
                    <a:p>
                      <a:pPr algn="ctr" fontAlgn="b"/>
                      <a:r>
                        <a:rPr lang="es-MX" sz="1400" u="none" strike="noStrike" dirty="0" smtClean="0">
                          <a:effectLst/>
                        </a:rPr>
                        <a:t>NOVIEMBRE</a:t>
                      </a:r>
                      <a:endParaRPr lang="es-MX" sz="1400" b="1" i="0" u="none" strike="noStrike" dirty="0">
                        <a:solidFill>
                          <a:srgbClr val="000000"/>
                        </a:solidFill>
                        <a:effectLst/>
                        <a:latin typeface="Calibri"/>
                      </a:endParaRPr>
                    </a:p>
                  </a:txBody>
                  <a:tcPr marL="9525" marR="9525" marT="9525" marB="0" anchor="b"/>
                </a:tc>
                <a:tc hMerge="1">
                  <a:txBody>
                    <a:bodyPr/>
                    <a:lstStyle/>
                    <a:p>
                      <a:endParaRPr lang="es-MX"/>
                    </a:p>
                  </a:txBody>
                  <a:tcPr/>
                </a:tc>
                <a:tc>
                  <a:txBody>
                    <a:bodyPr/>
                    <a:lstStyle/>
                    <a:p>
                      <a:pPr algn="ctr" fontAlgn="b"/>
                      <a:r>
                        <a:rPr lang="es-MX" sz="1600" u="none" strike="noStrike" dirty="0" smtClean="0">
                          <a:effectLst/>
                        </a:rPr>
                        <a:t>1106</a:t>
                      </a:r>
                      <a:endParaRPr lang="es-MX" sz="1600" b="1" i="1" u="none" strike="noStrike" dirty="0">
                        <a:solidFill>
                          <a:srgbClr val="000000"/>
                        </a:solidFill>
                        <a:effectLst/>
                        <a:latin typeface="Calibri"/>
                      </a:endParaRPr>
                    </a:p>
                  </a:txBody>
                  <a:tcPr marL="9525" marR="9525" marT="9525" marB="0" anchor="b"/>
                </a:tc>
                <a:tc>
                  <a:txBody>
                    <a:bodyPr/>
                    <a:lstStyle/>
                    <a:p>
                      <a:pPr algn="ctr" fontAlgn="b"/>
                      <a:r>
                        <a:rPr lang="es-MX" sz="1600" u="none" strike="noStrike" dirty="0" smtClean="0">
                          <a:effectLst/>
                        </a:rPr>
                        <a:t>1190</a:t>
                      </a:r>
                      <a:endParaRPr lang="es-MX" sz="1600" b="1" i="1" u="none" strike="noStrike" dirty="0">
                        <a:solidFill>
                          <a:srgbClr val="000000"/>
                        </a:solidFill>
                        <a:effectLst/>
                        <a:latin typeface="Calibri"/>
                      </a:endParaRPr>
                    </a:p>
                  </a:txBody>
                  <a:tcPr marL="9525" marR="9525" marT="9525" marB="0" anchor="b"/>
                </a:tc>
                <a:tc>
                  <a:txBody>
                    <a:bodyPr/>
                    <a:lstStyle/>
                    <a:p>
                      <a:pPr algn="ctr" fontAlgn="b"/>
                      <a:r>
                        <a:rPr lang="es-MX" sz="1600" u="none" strike="noStrike" dirty="0" smtClean="0">
                          <a:effectLst/>
                        </a:rPr>
                        <a:t>1114</a:t>
                      </a:r>
                      <a:endParaRPr lang="es-MX" sz="1600" b="1" i="1" u="none" strike="noStrike" dirty="0">
                        <a:solidFill>
                          <a:srgbClr val="000000"/>
                        </a:solidFill>
                        <a:effectLst/>
                        <a:latin typeface="Calibri"/>
                      </a:endParaRPr>
                    </a:p>
                  </a:txBody>
                  <a:tcPr marL="9525" marR="9525" marT="9525" marB="0" anchor="b"/>
                </a:tc>
                <a:tc>
                  <a:txBody>
                    <a:bodyPr/>
                    <a:lstStyle/>
                    <a:p>
                      <a:pPr algn="ctr" fontAlgn="b"/>
                      <a:r>
                        <a:rPr lang="es-MX" sz="1600" u="none" strike="noStrike" dirty="0" smtClean="0">
                          <a:effectLst/>
                        </a:rPr>
                        <a:t>1116</a:t>
                      </a:r>
                      <a:endParaRPr lang="es-MX" sz="1600" b="1" i="1" u="none" strike="noStrike" dirty="0">
                        <a:solidFill>
                          <a:srgbClr val="000000"/>
                        </a:solidFill>
                        <a:effectLst/>
                        <a:latin typeface="Calibri"/>
                      </a:endParaRPr>
                    </a:p>
                  </a:txBody>
                  <a:tcPr marL="9525" marR="9525" marT="9525" marB="0" anchor="b"/>
                </a:tc>
                <a:tc>
                  <a:txBody>
                    <a:bodyPr/>
                    <a:lstStyle/>
                    <a:p>
                      <a:pPr algn="ctr" fontAlgn="b"/>
                      <a:r>
                        <a:rPr lang="es-MX" sz="1600" u="none" strike="noStrike" dirty="0" smtClean="0">
                          <a:effectLst/>
                        </a:rPr>
                        <a:t>1072</a:t>
                      </a:r>
                      <a:endParaRPr lang="es-MX" sz="1600" b="1" i="1" u="none" strike="noStrike" dirty="0">
                        <a:solidFill>
                          <a:srgbClr val="000000"/>
                        </a:solidFill>
                        <a:effectLst/>
                        <a:latin typeface="Calibri"/>
                      </a:endParaRPr>
                    </a:p>
                  </a:txBody>
                  <a:tcPr marL="9525" marR="9525" marT="9525" marB="0" anchor="b"/>
                </a:tc>
                <a:tc>
                  <a:txBody>
                    <a:bodyPr/>
                    <a:lstStyle/>
                    <a:p>
                      <a:pPr algn="ctr" fontAlgn="b"/>
                      <a:endParaRPr lang="es-MX" sz="1800" b="1" i="1" u="none" strike="noStrike" dirty="0">
                        <a:solidFill>
                          <a:srgbClr val="FF0000"/>
                        </a:solidFill>
                        <a:effectLst/>
                        <a:latin typeface="Calibri"/>
                      </a:endParaRPr>
                    </a:p>
                  </a:txBody>
                  <a:tcPr marL="9525" marR="9525" marT="9525" marB="0" anchor="b"/>
                </a:tc>
                <a:extLst>
                  <a:ext uri="{0D108BD9-81ED-4DB2-BD59-A6C34878D82A}">
                    <a16:rowId xmlns:a16="http://schemas.microsoft.com/office/drawing/2014/main" val="10005"/>
                  </a:ext>
                </a:extLst>
              </a:tr>
              <a:tr h="419286">
                <a:tc gridSpan="2">
                  <a:txBody>
                    <a:bodyPr/>
                    <a:lstStyle/>
                    <a:p>
                      <a:pPr algn="ctr" fontAlgn="b"/>
                      <a:r>
                        <a:rPr lang="es-MX" sz="1400" u="none" strike="noStrike" dirty="0" smtClean="0">
                          <a:effectLst/>
                        </a:rPr>
                        <a:t>PROM (</a:t>
                      </a:r>
                      <a:r>
                        <a:rPr lang="es-MX" sz="1400" u="none" strike="noStrike" baseline="0" dirty="0" smtClean="0">
                          <a:effectLst/>
                        </a:rPr>
                        <a:t> M+N/N° CURSOS)</a:t>
                      </a:r>
                      <a:endParaRPr lang="es-MX" sz="1400" b="1" i="0" u="none" strike="noStrike" dirty="0">
                        <a:solidFill>
                          <a:srgbClr val="000000"/>
                        </a:solidFill>
                        <a:effectLst/>
                        <a:latin typeface="Calibri"/>
                      </a:endParaRPr>
                    </a:p>
                  </a:txBody>
                  <a:tcPr marL="9525" marR="9525" marT="9525" marB="0" anchor="b"/>
                </a:tc>
                <a:tc hMerge="1">
                  <a:txBody>
                    <a:bodyPr/>
                    <a:lstStyle/>
                    <a:p>
                      <a:endParaRPr lang="es-CL"/>
                    </a:p>
                  </a:txBody>
                  <a:tcPr/>
                </a:tc>
                <a:tc>
                  <a:txBody>
                    <a:bodyPr/>
                    <a:lstStyle/>
                    <a:p>
                      <a:pPr algn="ctr" fontAlgn="b"/>
                      <a:r>
                        <a:rPr lang="es-MX" sz="1600" u="none" strike="noStrike" dirty="0" smtClean="0">
                          <a:effectLst/>
                        </a:rPr>
                        <a:t>38</a:t>
                      </a:r>
                      <a:endParaRPr lang="es-MX" sz="1600" b="1" i="1" u="none" strike="noStrike" dirty="0">
                        <a:solidFill>
                          <a:srgbClr val="000000"/>
                        </a:solidFill>
                        <a:effectLst/>
                        <a:latin typeface="Calibri"/>
                      </a:endParaRPr>
                    </a:p>
                  </a:txBody>
                  <a:tcPr marL="9525" marR="9525" marT="9525" marB="0" anchor="b"/>
                </a:tc>
                <a:tc>
                  <a:txBody>
                    <a:bodyPr/>
                    <a:lstStyle/>
                    <a:p>
                      <a:pPr algn="ctr" fontAlgn="b"/>
                      <a:r>
                        <a:rPr lang="es-MX" sz="1600" u="none" strike="noStrike" dirty="0" smtClean="0">
                          <a:effectLst/>
                        </a:rPr>
                        <a:t>40</a:t>
                      </a:r>
                      <a:endParaRPr lang="es-MX" sz="1600" b="1" i="1" u="none" strike="noStrike" dirty="0">
                        <a:solidFill>
                          <a:srgbClr val="000000"/>
                        </a:solidFill>
                        <a:effectLst/>
                        <a:latin typeface="Calibri"/>
                      </a:endParaRPr>
                    </a:p>
                  </a:txBody>
                  <a:tcPr marL="9525" marR="9525" marT="9525" marB="0" anchor="b"/>
                </a:tc>
                <a:tc>
                  <a:txBody>
                    <a:bodyPr/>
                    <a:lstStyle/>
                    <a:p>
                      <a:pPr algn="ctr" fontAlgn="b"/>
                      <a:r>
                        <a:rPr lang="es-MX" sz="1600" u="none" strike="noStrike" dirty="0" smtClean="0">
                          <a:effectLst/>
                        </a:rPr>
                        <a:t>38</a:t>
                      </a:r>
                      <a:endParaRPr lang="es-MX" sz="1600" b="1" i="1" u="none" strike="noStrike" dirty="0">
                        <a:solidFill>
                          <a:srgbClr val="000000"/>
                        </a:solidFill>
                        <a:effectLst/>
                        <a:latin typeface="Calibri"/>
                      </a:endParaRPr>
                    </a:p>
                  </a:txBody>
                  <a:tcPr marL="9525" marR="9525" marT="9525" marB="0" anchor="b"/>
                </a:tc>
                <a:tc>
                  <a:txBody>
                    <a:bodyPr/>
                    <a:lstStyle/>
                    <a:p>
                      <a:pPr algn="ctr" fontAlgn="b"/>
                      <a:r>
                        <a:rPr lang="es-MX" sz="1600" u="none" strike="noStrike" dirty="0" smtClean="0">
                          <a:effectLst/>
                        </a:rPr>
                        <a:t>38</a:t>
                      </a:r>
                      <a:endParaRPr lang="es-MX" sz="1600" b="1" i="1" u="none" strike="noStrike" dirty="0">
                        <a:solidFill>
                          <a:srgbClr val="000000"/>
                        </a:solidFill>
                        <a:effectLst/>
                        <a:latin typeface="Calibri"/>
                      </a:endParaRPr>
                    </a:p>
                  </a:txBody>
                  <a:tcPr marL="9525" marR="9525" marT="9525" marB="0" anchor="b"/>
                </a:tc>
                <a:tc>
                  <a:txBody>
                    <a:bodyPr/>
                    <a:lstStyle/>
                    <a:p>
                      <a:pPr algn="ctr" fontAlgn="b"/>
                      <a:r>
                        <a:rPr lang="es-MX" sz="1600" u="none" strike="noStrike" dirty="0" smtClean="0">
                          <a:effectLst/>
                        </a:rPr>
                        <a:t>39</a:t>
                      </a:r>
                      <a:endParaRPr lang="es-MX" sz="1600" b="1" i="1" u="none" strike="noStrike" dirty="0">
                        <a:solidFill>
                          <a:srgbClr val="000000"/>
                        </a:solidFill>
                        <a:effectLst/>
                        <a:latin typeface="Calibri"/>
                      </a:endParaRPr>
                    </a:p>
                  </a:txBody>
                  <a:tcPr marL="9525" marR="9525" marT="9525" marB="0" anchor="b"/>
                </a:tc>
                <a:tc>
                  <a:txBody>
                    <a:bodyPr/>
                    <a:lstStyle/>
                    <a:p>
                      <a:pPr algn="ctr" fontAlgn="b"/>
                      <a:endParaRPr lang="es-MX" sz="1800" b="1" i="1" u="none" strike="noStrike" dirty="0">
                        <a:solidFill>
                          <a:srgbClr val="FF0000"/>
                        </a:solidFill>
                        <a:effectLst/>
                        <a:latin typeface="Calibri"/>
                      </a:endParaRPr>
                    </a:p>
                  </a:txBody>
                  <a:tcPr marL="9525" marR="9525" marT="9525" marB="0" anchor="b"/>
                </a:tc>
                <a:extLst>
                  <a:ext uri="{0D108BD9-81ED-4DB2-BD59-A6C34878D82A}">
                    <a16:rowId xmlns:a16="http://schemas.microsoft.com/office/drawing/2014/main" val="10006"/>
                  </a:ext>
                </a:extLst>
              </a:tr>
            </a:tbl>
          </a:graphicData>
        </a:graphic>
      </p:graphicFrame>
      <p:pic>
        <p:nvPicPr>
          <p:cNvPr id="8" name="7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489" y="98893"/>
            <a:ext cx="955927" cy="1101114"/>
          </a:xfrm>
          <a:prstGeom prst="rect">
            <a:avLst/>
          </a:prstGeom>
        </p:spPr>
      </p:pic>
    </p:spTree>
    <p:extLst>
      <p:ext uri="{BB962C8B-B14F-4D97-AF65-F5344CB8AC3E}">
        <p14:creationId xmlns:p14="http://schemas.microsoft.com/office/powerpoint/2010/main" val="11759086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098835" y="1538208"/>
            <a:ext cx="7584978" cy="369332"/>
          </a:xfrm>
          <a:prstGeom prst="rect">
            <a:avLst/>
          </a:prstGeom>
          <a:noFill/>
        </p:spPr>
        <p:txBody>
          <a:bodyPr wrap="square" rtlCol="0">
            <a:spAutoFit/>
          </a:bodyPr>
          <a:lstStyle/>
          <a:p>
            <a:r>
              <a:rPr lang="es-ES" b="1" dirty="0" smtClean="0"/>
              <a:t> </a:t>
            </a:r>
            <a:endParaRPr lang="es-CL" dirty="0" smtClean="0"/>
          </a:p>
        </p:txBody>
      </p:sp>
      <p:sp>
        <p:nvSpPr>
          <p:cNvPr id="10" name="9 CuadroTexto"/>
          <p:cNvSpPr txBox="1"/>
          <p:nvPr/>
        </p:nvSpPr>
        <p:spPr>
          <a:xfrm>
            <a:off x="1541463" y="4005064"/>
            <a:ext cx="5838849" cy="369332"/>
          </a:xfrm>
          <a:prstGeom prst="rect">
            <a:avLst/>
          </a:prstGeom>
          <a:noFill/>
        </p:spPr>
        <p:txBody>
          <a:bodyPr wrap="square" rtlCol="0">
            <a:spAutoFit/>
          </a:bodyPr>
          <a:lstStyle/>
          <a:p>
            <a:endParaRPr lang="es-CL" dirty="0"/>
          </a:p>
        </p:txBody>
      </p:sp>
      <p:sp>
        <p:nvSpPr>
          <p:cNvPr id="12" name="Rectangle 4"/>
          <p:cNvSpPr>
            <a:spLocks noChangeArrowheads="1"/>
          </p:cNvSpPr>
          <p:nvPr/>
        </p:nvSpPr>
        <p:spPr bwMode="auto">
          <a:xfrm>
            <a:off x="2411760" y="1538208"/>
            <a:ext cx="511256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s-ES" b="1" dirty="0" smtClean="0">
                <a:latin typeface="Arial" pitchFamily="34" charset="0"/>
                <a:ea typeface="Times New Roman" pitchFamily="18" charset="0"/>
                <a:cs typeface="Arial" pitchFamily="34" charset="0"/>
              </a:rPr>
              <a:t>ASISTENCIA PROMEDIO </a:t>
            </a: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2012</a:t>
            </a:r>
            <a:r>
              <a:rPr kumimoji="0" lang="es-ES" b="1" i="0" u="none" strike="noStrike" cap="none" normalizeH="0" dirty="0" smtClean="0">
                <a:ln>
                  <a:noFill/>
                </a:ln>
                <a:solidFill>
                  <a:schemeClr val="tx1"/>
                </a:solidFill>
                <a:effectLst/>
                <a:latin typeface="Arial" pitchFamily="34" charset="0"/>
                <a:ea typeface="Times New Roman" pitchFamily="18" charset="0"/>
                <a:cs typeface="Arial" pitchFamily="34" charset="0"/>
              </a:rPr>
              <a:t> – 2016 </a:t>
            </a: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es-ES" sz="3200" b="1"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3" name="2 Tabla"/>
          <p:cNvGraphicFramePr>
            <a:graphicFrameLocks noGrp="1"/>
          </p:cNvGraphicFramePr>
          <p:nvPr>
            <p:extLst>
              <p:ext uri="{D42A27DB-BD31-4B8C-83A1-F6EECF244321}">
                <p14:modId xmlns:p14="http://schemas.microsoft.com/office/powerpoint/2010/main" val="1791436845"/>
              </p:ext>
            </p:extLst>
          </p:nvPr>
        </p:nvGraphicFramePr>
        <p:xfrm>
          <a:off x="1112838" y="2348880"/>
          <a:ext cx="7755753" cy="4176462"/>
        </p:xfrm>
        <a:graphic>
          <a:graphicData uri="http://schemas.openxmlformats.org/drawingml/2006/table">
            <a:tbl>
              <a:tblPr>
                <a:tableStyleId>{327F97BB-C833-4FB7-BDE5-3F7075034690}</a:tableStyleId>
              </a:tblPr>
              <a:tblGrid>
                <a:gridCol w="1381388">
                  <a:extLst>
                    <a:ext uri="{9D8B030D-6E8A-4147-A177-3AD203B41FA5}">
                      <a16:colId xmlns:a16="http://schemas.microsoft.com/office/drawing/2014/main" val="20000"/>
                    </a:ext>
                  </a:extLst>
                </a:gridCol>
                <a:gridCol w="924421">
                  <a:extLst>
                    <a:ext uri="{9D8B030D-6E8A-4147-A177-3AD203B41FA5}">
                      <a16:colId xmlns:a16="http://schemas.microsoft.com/office/drawing/2014/main" val="20001"/>
                    </a:ext>
                  </a:extLst>
                </a:gridCol>
                <a:gridCol w="924421">
                  <a:extLst>
                    <a:ext uri="{9D8B030D-6E8A-4147-A177-3AD203B41FA5}">
                      <a16:colId xmlns:a16="http://schemas.microsoft.com/office/drawing/2014/main" val="20002"/>
                    </a:ext>
                  </a:extLst>
                </a:gridCol>
                <a:gridCol w="924421">
                  <a:extLst>
                    <a:ext uri="{9D8B030D-6E8A-4147-A177-3AD203B41FA5}">
                      <a16:colId xmlns:a16="http://schemas.microsoft.com/office/drawing/2014/main" val="20003"/>
                    </a:ext>
                  </a:extLst>
                </a:gridCol>
                <a:gridCol w="1041332">
                  <a:extLst>
                    <a:ext uri="{9D8B030D-6E8A-4147-A177-3AD203B41FA5}">
                      <a16:colId xmlns:a16="http://schemas.microsoft.com/office/drawing/2014/main" val="20004"/>
                    </a:ext>
                  </a:extLst>
                </a:gridCol>
                <a:gridCol w="925233">
                  <a:extLst>
                    <a:ext uri="{9D8B030D-6E8A-4147-A177-3AD203B41FA5}">
                      <a16:colId xmlns:a16="http://schemas.microsoft.com/office/drawing/2014/main" val="20005"/>
                    </a:ext>
                  </a:extLst>
                </a:gridCol>
                <a:gridCol w="1451784">
                  <a:extLst>
                    <a:ext uri="{9D8B030D-6E8A-4147-A177-3AD203B41FA5}">
                      <a16:colId xmlns:a16="http://schemas.microsoft.com/office/drawing/2014/main" val="20006"/>
                    </a:ext>
                  </a:extLst>
                </a:gridCol>
                <a:gridCol w="182753">
                  <a:extLst>
                    <a:ext uri="{9D8B030D-6E8A-4147-A177-3AD203B41FA5}">
                      <a16:colId xmlns:a16="http://schemas.microsoft.com/office/drawing/2014/main" val="20007"/>
                    </a:ext>
                  </a:extLst>
                </a:gridCol>
              </a:tblGrid>
              <a:tr h="696077">
                <a:tc rowSpan="4">
                  <a:txBody>
                    <a:bodyPr/>
                    <a:lstStyle/>
                    <a:p>
                      <a:pPr algn="l" fontAlgn="b"/>
                      <a:r>
                        <a:rPr lang="es-MX" sz="1800" u="none" strike="noStrike" dirty="0">
                          <a:effectLst/>
                        </a:rPr>
                        <a:t>VARIABLE</a:t>
                      </a:r>
                      <a:endParaRPr lang="es-MX" sz="1800" b="1" i="0" u="none" strike="noStrike" dirty="0">
                        <a:solidFill>
                          <a:srgbClr val="000000"/>
                        </a:solidFill>
                        <a:effectLst/>
                        <a:latin typeface="Calibri"/>
                      </a:endParaRPr>
                    </a:p>
                  </a:txBody>
                  <a:tcPr marL="9525" marR="9525" marT="9525" marB="0" anchor="b"/>
                </a:tc>
                <a:tc>
                  <a:txBody>
                    <a:bodyPr/>
                    <a:lstStyle/>
                    <a:p>
                      <a:pPr algn="ctr" fontAlgn="b"/>
                      <a:r>
                        <a:rPr lang="es-MX" sz="1200" u="none" strike="noStrike">
                          <a:effectLst/>
                        </a:rPr>
                        <a:t> </a:t>
                      </a:r>
                      <a:endParaRPr lang="es-MX" sz="1200" b="0" i="0" u="none" strike="noStrike">
                        <a:solidFill>
                          <a:srgbClr val="000000"/>
                        </a:solidFill>
                        <a:effectLst/>
                        <a:latin typeface="Calibri"/>
                      </a:endParaRPr>
                    </a:p>
                  </a:txBody>
                  <a:tcPr marL="9525" marR="9525" marT="9525" marB="0" anchor="b"/>
                </a:tc>
                <a:tc rowSpan="2" gridSpan="5">
                  <a:txBody>
                    <a:bodyPr/>
                    <a:lstStyle/>
                    <a:p>
                      <a:pPr algn="ctr" fontAlgn="b"/>
                      <a:r>
                        <a:rPr lang="es-MX" sz="1800" u="none" strike="noStrike" dirty="0" smtClean="0">
                          <a:effectLst/>
                        </a:rPr>
                        <a:t>TOTAL MATRICULA </a:t>
                      </a:r>
                      <a:r>
                        <a:rPr lang="es-MX" sz="1800" u="none" strike="noStrike" baseline="0" dirty="0" smtClean="0">
                          <a:effectLst/>
                        </a:rPr>
                        <a:t>  Periodo 2012 – 2016 </a:t>
                      </a:r>
                    </a:p>
                    <a:p>
                      <a:pPr algn="ctr" fontAlgn="b"/>
                      <a:endParaRPr lang="es-MX" sz="1400" b="0" i="0" u="none" strike="noStrike" dirty="0">
                        <a:solidFill>
                          <a:srgbClr val="000000"/>
                        </a:solidFill>
                        <a:effectLst/>
                        <a:latin typeface="Calibri"/>
                      </a:endParaRPr>
                    </a:p>
                  </a:txBody>
                  <a:tcPr marL="9525" marR="9525" marT="9525" marB="0" anchor="b"/>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a:txBody>
                    <a:bodyPr/>
                    <a:lstStyle/>
                    <a:p>
                      <a:pPr algn="l" fontAlgn="b"/>
                      <a:r>
                        <a:rPr lang="es-MX" sz="1200" u="none" strike="noStrike">
                          <a:effectLst/>
                        </a:rPr>
                        <a:t> </a:t>
                      </a:r>
                      <a:endParaRPr lang="es-MX" sz="1200" b="0" i="0" u="none" strike="noStrike">
                        <a:solidFill>
                          <a:srgbClr val="000000"/>
                        </a:solidFill>
                        <a:effectLst/>
                        <a:latin typeface="Calibri"/>
                      </a:endParaRPr>
                    </a:p>
                  </a:txBody>
                  <a:tcPr marL="9525" marR="9525" marT="9525" marB="0" anchor="b"/>
                </a:tc>
                <a:extLst>
                  <a:ext uri="{0D108BD9-81ED-4DB2-BD59-A6C34878D82A}">
                    <a16:rowId xmlns:a16="http://schemas.microsoft.com/office/drawing/2014/main" val="10000"/>
                  </a:ext>
                </a:extLst>
              </a:tr>
              <a:tr h="696077">
                <a:tc vMerge="1">
                  <a:txBody>
                    <a:bodyPr/>
                    <a:lstStyle/>
                    <a:p>
                      <a:endParaRPr lang="es-MX"/>
                    </a:p>
                  </a:txBody>
                  <a:tcPr/>
                </a:tc>
                <a:tc>
                  <a:txBody>
                    <a:bodyPr/>
                    <a:lstStyle/>
                    <a:p>
                      <a:pPr algn="ctr" fontAlgn="b"/>
                      <a:r>
                        <a:rPr lang="es-MX" sz="1200" u="none" strike="noStrike">
                          <a:effectLst/>
                        </a:rPr>
                        <a:t> </a:t>
                      </a:r>
                      <a:endParaRPr lang="es-MX" sz="1200" b="0" i="0" u="none" strike="noStrike">
                        <a:solidFill>
                          <a:srgbClr val="000000"/>
                        </a:solidFill>
                        <a:effectLst/>
                        <a:latin typeface="Calibri"/>
                      </a:endParaRPr>
                    </a:p>
                  </a:txBody>
                  <a:tcPr marL="9525" marR="9525" marT="9525" marB="0" anchor="b"/>
                </a:tc>
                <a:tc gridSpan="5"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a:txBody>
                    <a:bodyPr/>
                    <a:lstStyle/>
                    <a:p>
                      <a:pPr algn="l" fontAlgn="b"/>
                      <a:r>
                        <a:rPr lang="es-MX" sz="1200" u="none" strike="noStrike">
                          <a:effectLst/>
                        </a:rPr>
                        <a:t> </a:t>
                      </a:r>
                      <a:endParaRPr lang="es-MX" sz="1200" b="0" i="0" u="none" strike="noStrike">
                        <a:solidFill>
                          <a:srgbClr val="000000"/>
                        </a:solidFill>
                        <a:effectLst/>
                        <a:latin typeface="Calibri"/>
                      </a:endParaRPr>
                    </a:p>
                  </a:txBody>
                  <a:tcPr marL="9525" marR="9525" marT="9525" marB="0" anchor="b"/>
                </a:tc>
                <a:extLst>
                  <a:ext uri="{0D108BD9-81ED-4DB2-BD59-A6C34878D82A}">
                    <a16:rowId xmlns:a16="http://schemas.microsoft.com/office/drawing/2014/main" val="10001"/>
                  </a:ext>
                </a:extLst>
              </a:tr>
              <a:tr h="696077">
                <a:tc vMerge="1">
                  <a:txBody>
                    <a:bodyPr/>
                    <a:lstStyle/>
                    <a:p>
                      <a:endParaRPr lang="es-MX"/>
                    </a:p>
                  </a:txBody>
                  <a:tcPr/>
                </a:tc>
                <a:tc>
                  <a:txBody>
                    <a:bodyPr/>
                    <a:lstStyle/>
                    <a:p>
                      <a:pPr algn="ctr" fontAlgn="b"/>
                      <a:r>
                        <a:rPr lang="es-MX" sz="1200" u="none" strike="noStrike" dirty="0">
                          <a:effectLst/>
                        </a:rPr>
                        <a:t> </a:t>
                      </a:r>
                      <a:endParaRPr lang="es-MX" sz="1200" b="0" i="0" u="none" strike="noStrike" dirty="0">
                        <a:solidFill>
                          <a:srgbClr val="000000"/>
                        </a:solidFill>
                        <a:effectLst/>
                        <a:latin typeface="Calibri"/>
                      </a:endParaRPr>
                    </a:p>
                  </a:txBody>
                  <a:tcPr marL="9525" marR="9525" marT="9525" marB="0" anchor="b"/>
                </a:tc>
                <a:tc>
                  <a:txBody>
                    <a:bodyPr/>
                    <a:lstStyle/>
                    <a:p>
                      <a:pPr algn="l" fontAlgn="b"/>
                      <a:r>
                        <a:rPr lang="es-MX" sz="1600" u="none" strike="noStrike" dirty="0">
                          <a:effectLst/>
                        </a:rPr>
                        <a:t> </a:t>
                      </a:r>
                      <a:endParaRPr lang="es-MX" sz="1600" b="0" i="0" u="none" strike="noStrike" dirty="0">
                        <a:solidFill>
                          <a:srgbClr val="000000"/>
                        </a:solidFill>
                        <a:effectLst/>
                        <a:latin typeface="Calibri"/>
                      </a:endParaRPr>
                    </a:p>
                  </a:txBody>
                  <a:tcPr marL="9525" marR="9525" marT="9525" marB="0" anchor="b"/>
                </a:tc>
                <a:tc>
                  <a:txBody>
                    <a:bodyPr/>
                    <a:lstStyle/>
                    <a:p>
                      <a:pPr algn="l" fontAlgn="b"/>
                      <a:r>
                        <a:rPr lang="es-MX" sz="1600" u="none" strike="noStrike" dirty="0">
                          <a:effectLst/>
                        </a:rPr>
                        <a:t> </a:t>
                      </a:r>
                      <a:endParaRPr lang="es-MX" sz="1600" b="0" i="0" u="none" strike="noStrike" dirty="0">
                        <a:solidFill>
                          <a:srgbClr val="000000"/>
                        </a:solidFill>
                        <a:effectLst/>
                        <a:latin typeface="Calibri"/>
                      </a:endParaRPr>
                    </a:p>
                  </a:txBody>
                  <a:tcPr marL="9525" marR="9525" marT="9525" marB="0" anchor="b"/>
                </a:tc>
                <a:tc>
                  <a:txBody>
                    <a:bodyPr/>
                    <a:lstStyle/>
                    <a:p>
                      <a:pPr algn="l" fontAlgn="b"/>
                      <a:r>
                        <a:rPr lang="es-MX" sz="1600" u="none" strike="noStrike" dirty="0">
                          <a:effectLst/>
                        </a:rPr>
                        <a:t> </a:t>
                      </a:r>
                      <a:endParaRPr lang="es-MX" sz="1600" b="0" i="0" u="none" strike="noStrike" dirty="0">
                        <a:solidFill>
                          <a:srgbClr val="000000"/>
                        </a:solidFill>
                        <a:effectLst/>
                        <a:latin typeface="Calibri"/>
                      </a:endParaRPr>
                    </a:p>
                  </a:txBody>
                  <a:tcPr marL="9525" marR="9525" marT="9525" marB="0" anchor="b"/>
                </a:tc>
                <a:tc>
                  <a:txBody>
                    <a:bodyPr/>
                    <a:lstStyle/>
                    <a:p>
                      <a:pPr algn="l" fontAlgn="b"/>
                      <a:r>
                        <a:rPr lang="es-MX" sz="1600" u="none" strike="noStrike" dirty="0">
                          <a:effectLst/>
                        </a:rPr>
                        <a:t> </a:t>
                      </a:r>
                      <a:endParaRPr lang="es-MX" sz="1600" b="0" i="0" u="none" strike="noStrike" dirty="0">
                        <a:solidFill>
                          <a:srgbClr val="000000"/>
                        </a:solidFill>
                        <a:effectLst/>
                        <a:latin typeface="Calibri"/>
                      </a:endParaRPr>
                    </a:p>
                  </a:txBody>
                  <a:tcPr marL="9525" marR="9525" marT="9525" marB="0" anchor="b"/>
                </a:tc>
                <a:tc>
                  <a:txBody>
                    <a:bodyPr/>
                    <a:lstStyle/>
                    <a:p>
                      <a:pPr algn="l" fontAlgn="b"/>
                      <a:r>
                        <a:rPr lang="es-MX" sz="1600" u="none" strike="noStrike">
                          <a:effectLst/>
                        </a:rPr>
                        <a:t> </a:t>
                      </a:r>
                      <a:endParaRPr lang="es-MX" sz="1600" b="0" i="0" u="none" strike="noStrike">
                        <a:solidFill>
                          <a:srgbClr val="000000"/>
                        </a:solidFill>
                        <a:effectLst/>
                        <a:latin typeface="Calibri"/>
                      </a:endParaRPr>
                    </a:p>
                  </a:txBody>
                  <a:tcPr marL="9525" marR="9525" marT="9525" marB="0" anchor="b"/>
                </a:tc>
                <a:tc>
                  <a:txBody>
                    <a:bodyPr/>
                    <a:lstStyle/>
                    <a:p>
                      <a:pPr algn="l" fontAlgn="b"/>
                      <a:r>
                        <a:rPr lang="es-MX" sz="1200" u="none" strike="noStrike" dirty="0">
                          <a:effectLst/>
                        </a:rPr>
                        <a:t> </a:t>
                      </a:r>
                      <a:endParaRPr lang="es-MX" sz="1200" b="0" i="0" u="none" strike="noStrike" dirty="0">
                        <a:solidFill>
                          <a:srgbClr val="000000"/>
                        </a:solidFill>
                        <a:effectLst/>
                        <a:latin typeface="Calibri"/>
                      </a:endParaRPr>
                    </a:p>
                  </a:txBody>
                  <a:tcPr marL="9525" marR="9525" marT="9525" marB="0" anchor="b"/>
                </a:tc>
                <a:extLst>
                  <a:ext uri="{0D108BD9-81ED-4DB2-BD59-A6C34878D82A}">
                    <a16:rowId xmlns:a16="http://schemas.microsoft.com/office/drawing/2014/main" val="10002"/>
                  </a:ext>
                </a:extLst>
              </a:tr>
              <a:tr h="1392154">
                <a:tc vMerge="1">
                  <a:txBody>
                    <a:bodyPr/>
                    <a:lstStyle/>
                    <a:p>
                      <a:endParaRPr lang="es-MX"/>
                    </a:p>
                  </a:txBody>
                  <a:tcPr/>
                </a:tc>
                <a:tc>
                  <a:txBody>
                    <a:bodyPr/>
                    <a:lstStyle/>
                    <a:p>
                      <a:pPr algn="l" fontAlgn="b"/>
                      <a:r>
                        <a:rPr lang="es-MX" sz="1800" u="none" strike="noStrike" dirty="0">
                          <a:effectLst/>
                        </a:rPr>
                        <a:t> </a:t>
                      </a:r>
                      <a:endParaRPr lang="es-MX" sz="1800" b="1" i="0" u="none" strike="noStrike" dirty="0">
                        <a:solidFill>
                          <a:srgbClr val="000000"/>
                        </a:solidFill>
                        <a:effectLst/>
                        <a:latin typeface="Calibri"/>
                      </a:endParaRPr>
                    </a:p>
                  </a:txBody>
                  <a:tcPr marL="9525" marR="9525" marT="9525" marB="0" anchor="b"/>
                </a:tc>
                <a:tc>
                  <a:txBody>
                    <a:bodyPr/>
                    <a:lstStyle/>
                    <a:p>
                      <a:pPr algn="ctr" fontAlgn="b"/>
                      <a:r>
                        <a:rPr lang="es-MX" sz="2400" u="none" strike="noStrike" dirty="0" smtClean="0">
                          <a:effectLst/>
                        </a:rPr>
                        <a:t>2012  (29)</a:t>
                      </a:r>
                      <a:endParaRPr lang="es-MX" sz="2400" b="1" i="1" u="none" strike="noStrike" dirty="0">
                        <a:solidFill>
                          <a:srgbClr val="000000"/>
                        </a:solidFill>
                        <a:effectLst/>
                        <a:latin typeface="Calibri"/>
                      </a:endParaRPr>
                    </a:p>
                  </a:txBody>
                  <a:tcPr marL="9525" marR="9525" marT="9525" marB="0" anchor="b"/>
                </a:tc>
                <a:tc>
                  <a:txBody>
                    <a:bodyPr/>
                    <a:lstStyle/>
                    <a:p>
                      <a:pPr algn="ctr" fontAlgn="b"/>
                      <a:r>
                        <a:rPr lang="es-MX" sz="2400" u="none" strike="noStrike" dirty="0">
                          <a:effectLst/>
                        </a:rPr>
                        <a:t> </a:t>
                      </a:r>
                      <a:r>
                        <a:rPr lang="es-MX" sz="2400" u="none" strike="noStrike" dirty="0" smtClean="0">
                          <a:effectLst/>
                        </a:rPr>
                        <a:t>2013 (30)</a:t>
                      </a:r>
                      <a:endParaRPr lang="es-MX" sz="2400" b="1" i="1" u="none" strike="noStrike" dirty="0">
                        <a:solidFill>
                          <a:srgbClr val="000000"/>
                        </a:solidFill>
                        <a:effectLst/>
                        <a:latin typeface="Calibri"/>
                      </a:endParaRPr>
                    </a:p>
                  </a:txBody>
                  <a:tcPr marL="9525" marR="9525" marT="9525" marB="0" anchor="b"/>
                </a:tc>
                <a:tc>
                  <a:txBody>
                    <a:bodyPr/>
                    <a:lstStyle/>
                    <a:p>
                      <a:pPr algn="ctr" fontAlgn="b"/>
                      <a:r>
                        <a:rPr lang="es-MX" sz="2400" u="none" strike="noStrike" dirty="0" smtClean="0">
                          <a:effectLst/>
                        </a:rPr>
                        <a:t>2014 (29)</a:t>
                      </a:r>
                      <a:endParaRPr lang="es-MX" sz="2400" b="1" i="1" u="none" strike="noStrike" dirty="0">
                        <a:solidFill>
                          <a:srgbClr val="000000"/>
                        </a:solidFill>
                        <a:effectLst/>
                        <a:latin typeface="Calibri"/>
                      </a:endParaRPr>
                    </a:p>
                  </a:txBody>
                  <a:tcPr marL="9525" marR="9525" marT="9525" marB="0" anchor="b"/>
                </a:tc>
                <a:tc>
                  <a:txBody>
                    <a:bodyPr/>
                    <a:lstStyle/>
                    <a:p>
                      <a:pPr algn="ctr" fontAlgn="b"/>
                      <a:r>
                        <a:rPr lang="es-MX" sz="2400" u="none" strike="noStrike" dirty="0" smtClean="0">
                          <a:effectLst/>
                        </a:rPr>
                        <a:t>2015 (30)</a:t>
                      </a:r>
                      <a:endParaRPr lang="es-MX" sz="2400" b="1" i="1" u="none" strike="noStrike" dirty="0">
                        <a:solidFill>
                          <a:srgbClr val="000000"/>
                        </a:solidFill>
                        <a:effectLst/>
                        <a:latin typeface="Calibri"/>
                      </a:endParaRPr>
                    </a:p>
                  </a:txBody>
                  <a:tcPr marL="9525" marR="9525" marT="9525" marB="0" anchor="b"/>
                </a:tc>
                <a:tc>
                  <a:txBody>
                    <a:bodyPr/>
                    <a:lstStyle/>
                    <a:p>
                      <a:pPr algn="ctr" fontAlgn="b"/>
                      <a:r>
                        <a:rPr lang="es-MX" sz="2400" u="none" strike="noStrike" dirty="0">
                          <a:effectLst/>
                        </a:rPr>
                        <a:t> </a:t>
                      </a:r>
                      <a:r>
                        <a:rPr lang="es-MX" sz="2400" u="none" strike="noStrike" dirty="0" smtClean="0">
                          <a:effectLst/>
                        </a:rPr>
                        <a:t>2016 (28)</a:t>
                      </a:r>
                      <a:endParaRPr lang="es-MX" sz="2400" b="1" i="1" u="none" strike="noStrike" dirty="0">
                        <a:solidFill>
                          <a:srgbClr val="000000"/>
                        </a:solidFill>
                        <a:effectLst/>
                        <a:latin typeface="Calibri"/>
                      </a:endParaRPr>
                    </a:p>
                  </a:txBody>
                  <a:tcPr marL="9525" marR="9525" marT="9525" marB="0" anchor="b"/>
                </a:tc>
                <a:tc>
                  <a:txBody>
                    <a:bodyPr/>
                    <a:lstStyle/>
                    <a:p>
                      <a:pPr algn="ctr" fontAlgn="b"/>
                      <a:r>
                        <a:rPr lang="es-MX" sz="1800" u="none" strike="noStrike" dirty="0">
                          <a:effectLst/>
                        </a:rPr>
                        <a:t> </a:t>
                      </a:r>
                      <a:endParaRPr lang="es-MX" sz="1800" b="1" i="1" u="none" strike="noStrike" dirty="0">
                        <a:solidFill>
                          <a:srgbClr val="000000"/>
                        </a:solidFill>
                        <a:effectLst/>
                        <a:latin typeface="Calibri"/>
                      </a:endParaRPr>
                    </a:p>
                  </a:txBody>
                  <a:tcPr marL="9525" marR="9525" marT="9525" marB="0" anchor="b"/>
                </a:tc>
                <a:extLst>
                  <a:ext uri="{0D108BD9-81ED-4DB2-BD59-A6C34878D82A}">
                    <a16:rowId xmlns:a16="http://schemas.microsoft.com/office/drawing/2014/main" val="10003"/>
                  </a:ext>
                </a:extLst>
              </a:tr>
              <a:tr h="696077">
                <a:tc gridSpan="2">
                  <a:txBody>
                    <a:bodyPr/>
                    <a:lstStyle/>
                    <a:p>
                      <a:pPr algn="l" fontAlgn="b"/>
                      <a:r>
                        <a:rPr lang="es-MX" sz="1800" u="none" strike="noStrike" dirty="0" smtClean="0">
                          <a:effectLst/>
                        </a:rPr>
                        <a:t>ASISTENCIA </a:t>
                      </a:r>
                      <a:endParaRPr lang="es-MX" sz="1800" b="1" i="0" u="none" strike="noStrike" dirty="0">
                        <a:solidFill>
                          <a:srgbClr val="000000"/>
                        </a:solidFill>
                        <a:effectLst/>
                        <a:latin typeface="Calibri"/>
                      </a:endParaRPr>
                    </a:p>
                  </a:txBody>
                  <a:tcPr marL="9525" marR="9525" marT="9525" marB="0" anchor="b"/>
                </a:tc>
                <a:tc hMerge="1">
                  <a:txBody>
                    <a:bodyPr/>
                    <a:lstStyle/>
                    <a:p>
                      <a:endParaRPr lang="es-MX"/>
                    </a:p>
                  </a:txBody>
                  <a:tcPr/>
                </a:tc>
                <a:tc>
                  <a:txBody>
                    <a:bodyPr/>
                    <a:lstStyle/>
                    <a:p>
                      <a:pPr algn="ctr" fontAlgn="b"/>
                      <a:r>
                        <a:rPr lang="es-MX" sz="2400" u="none" strike="noStrike" dirty="0" smtClean="0">
                          <a:effectLst/>
                        </a:rPr>
                        <a:t>88.8</a:t>
                      </a:r>
                      <a:endParaRPr lang="es-MX" sz="2400" b="1" i="1" u="none" strike="noStrike" dirty="0">
                        <a:solidFill>
                          <a:srgbClr val="000000"/>
                        </a:solidFill>
                        <a:effectLst/>
                        <a:latin typeface="Calibri"/>
                      </a:endParaRPr>
                    </a:p>
                  </a:txBody>
                  <a:tcPr marL="9525" marR="9525" marT="9525" marB="0" anchor="b"/>
                </a:tc>
                <a:tc>
                  <a:txBody>
                    <a:bodyPr/>
                    <a:lstStyle/>
                    <a:p>
                      <a:pPr algn="ctr" fontAlgn="b"/>
                      <a:r>
                        <a:rPr lang="es-MX" sz="2400" u="none" strike="noStrike" dirty="0" smtClean="0">
                          <a:effectLst/>
                        </a:rPr>
                        <a:t>88.2</a:t>
                      </a:r>
                      <a:endParaRPr lang="es-MX" sz="2400" b="1" i="1" u="none" strike="noStrike" dirty="0">
                        <a:solidFill>
                          <a:srgbClr val="000000"/>
                        </a:solidFill>
                        <a:effectLst/>
                        <a:latin typeface="Calibri"/>
                      </a:endParaRPr>
                    </a:p>
                  </a:txBody>
                  <a:tcPr marL="9525" marR="9525" marT="9525" marB="0" anchor="b"/>
                </a:tc>
                <a:tc>
                  <a:txBody>
                    <a:bodyPr/>
                    <a:lstStyle/>
                    <a:p>
                      <a:pPr algn="ctr" fontAlgn="b"/>
                      <a:r>
                        <a:rPr lang="es-MX" sz="2400" u="none" strike="noStrike" dirty="0" smtClean="0">
                          <a:effectLst/>
                        </a:rPr>
                        <a:t>85.3</a:t>
                      </a:r>
                      <a:endParaRPr lang="es-MX" sz="2400" b="1" i="1" u="none" strike="noStrike" dirty="0">
                        <a:solidFill>
                          <a:srgbClr val="000000"/>
                        </a:solidFill>
                        <a:effectLst/>
                        <a:latin typeface="Calibri"/>
                      </a:endParaRPr>
                    </a:p>
                  </a:txBody>
                  <a:tcPr marL="9525" marR="9525" marT="9525" marB="0" anchor="b"/>
                </a:tc>
                <a:tc>
                  <a:txBody>
                    <a:bodyPr/>
                    <a:lstStyle/>
                    <a:p>
                      <a:pPr algn="ctr" fontAlgn="b"/>
                      <a:r>
                        <a:rPr lang="es-MX" sz="2400" u="none" strike="noStrike" dirty="0" smtClean="0">
                          <a:effectLst/>
                        </a:rPr>
                        <a:t>82.1</a:t>
                      </a:r>
                      <a:endParaRPr lang="es-MX" sz="2400" b="1" i="1" u="none" strike="noStrike" dirty="0">
                        <a:solidFill>
                          <a:srgbClr val="000000"/>
                        </a:solidFill>
                        <a:effectLst/>
                        <a:latin typeface="Calibri"/>
                      </a:endParaRPr>
                    </a:p>
                  </a:txBody>
                  <a:tcPr marL="9525" marR="9525" marT="9525" marB="0" anchor="b"/>
                </a:tc>
                <a:tc>
                  <a:txBody>
                    <a:bodyPr/>
                    <a:lstStyle/>
                    <a:p>
                      <a:pPr algn="ctr" fontAlgn="b"/>
                      <a:r>
                        <a:rPr lang="es-MX" sz="2400" u="none" strike="noStrike" dirty="0" smtClean="0">
                          <a:effectLst/>
                        </a:rPr>
                        <a:t>85.7</a:t>
                      </a:r>
                      <a:endParaRPr lang="es-MX" sz="2400" b="1" i="1" u="none" strike="noStrike" dirty="0">
                        <a:solidFill>
                          <a:srgbClr val="000000"/>
                        </a:solidFill>
                        <a:effectLst/>
                        <a:latin typeface="Calibri"/>
                      </a:endParaRPr>
                    </a:p>
                  </a:txBody>
                  <a:tcPr marL="9525" marR="9525" marT="9525" marB="0" anchor="b"/>
                </a:tc>
                <a:tc>
                  <a:txBody>
                    <a:bodyPr/>
                    <a:lstStyle/>
                    <a:p>
                      <a:pPr algn="ctr" fontAlgn="b"/>
                      <a:endParaRPr lang="es-MX" sz="2000" b="1" i="1" u="none" strike="noStrike" dirty="0">
                        <a:solidFill>
                          <a:srgbClr val="FF0000"/>
                        </a:solidFill>
                        <a:effectLst/>
                        <a:latin typeface="Calibri"/>
                      </a:endParaRPr>
                    </a:p>
                  </a:txBody>
                  <a:tcPr marL="9525" marR="9525" marT="9525" marB="0" anchor="b"/>
                </a:tc>
                <a:extLst>
                  <a:ext uri="{0D108BD9-81ED-4DB2-BD59-A6C34878D82A}">
                    <a16:rowId xmlns:a16="http://schemas.microsoft.com/office/drawing/2014/main" val="10004"/>
                  </a:ext>
                </a:extLst>
              </a:tr>
            </a:tbl>
          </a:graphicData>
        </a:graphic>
      </p:graphicFrame>
      <p:pic>
        <p:nvPicPr>
          <p:cNvPr id="7" name="6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489" y="98893"/>
            <a:ext cx="955927" cy="1101114"/>
          </a:xfrm>
          <a:prstGeom prst="rect">
            <a:avLst/>
          </a:prstGeom>
        </p:spPr>
      </p:pic>
    </p:spTree>
    <p:extLst>
      <p:ext uri="{BB962C8B-B14F-4D97-AF65-F5344CB8AC3E}">
        <p14:creationId xmlns:p14="http://schemas.microsoft.com/office/powerpoint/2010/main" val="18251215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ext uri="{D42A27DB-BD31-4B8C-83A1-F6EECF244321}">
                <p14:modId xmlns:p14="http://schemas.microsoft.com/office/powerpoint/2010/main" val="2244690075"/>
              </p:ext>
            </p:extLst>
          </p:nvPr>
        </p:nvGraphicFramePr>
        <p:xfrm>
          <a:off x="467544" y="2780928"/>
          <a:ext cx="8280920" cy="3716920"/>
        </p:xfrm>
        <a:graphic>
          <a:graphicData uri="http://schemas.openxmlformats.org/drawingml/2006/table">
            <a:tbl>
              <a:tblPr firstRow="1" bandRow="1">
                <a:tableStyleId>{21E4AEA4-8DFA-4A89-87EB-49C32662AFE0}</a:tableStyleId>
              </a:tblPr>
              <a:tblGrid>
                <a:gridCol w="1441808">
                  <a:extLst>
                    <a:ext uri="{9D8B030D-6E8A-4147-A177-3AD203B41FA5}">
                      <a16:colId xmlns:a16="http://schemas.microsoft.com/office/drawing/2014/main" val="20000"/>
                    </a:ext>
                  </a:extLst>
                </a:gridCol>
                <a:gridCol w="1441808">
                  <a:extLst>
                    <a:ext uri="{9D8B030D-6E8A-4147-A177-3AD203B41FA5}">
                      <a16:colId xmlns:a16="http://schemas.microsoft.com/office/drawing/2014/main" val="20001"/>
                    </a:ext>
                  </a:extLst>
                </a:gridCol>
                <a:gridCol w="1762210">
                  <a:extLst>
                    <a:ext uri="{9D8B030D-6E8A-4147-A177-3AD203B41FA5}">
                      <a16:colId xmlns:a16="http://schemas.microsoft.com/office/drawing/2014/main" val="20002"/>
                    </a:ext>
                  </a:extLst>
                </a:gridCol>
                <a:gridCol w="1961719">
                  <a:extLst>
                    <a:ext uri="{9D8B030D-6E8A-4147-A177-3AD203B41FA5}">
                      <a16:colId xmlns:a16="http://schemas.microsoft.com/office/drawing/2014/main" val="20003"/>
                    </a:ext>
                  </a:extLst>
                </a:gridCol>
                <a:gridCol w="1673375">
                  <a:extLst>
                    <a:ext uri="{9D8B030D-6E8A-4147-A177-3AD203B41FA5}">
                      <a16:colId xmlns:a16="http://schemas.microsoft.com/office/drawing/2014/main" val="20004"/>
                    </a:ext>
                  </a:extLst>
                </a:gridCol>
              </a:tblGrid>
              <a:tr h="995803">
                <a:tc>
                  <a:txBody>
                    <a:bodyPr/>
                    <a:lstStyle/>
                    <a:p>
                      <a:pPr algn="ctr"/>
                      <a:r>
                        <a:rPr lang="es-CL" sz="1200" dirty="0" smtClean="0"/>
                        <a:t>NIVEL </a:t>
                      </a:r>
                      <a:endParaRPr lang="es-CL" sz="1200" b="1" dirty="0"/>
                    </a:p>
                  </a:txBody>
                  <a:tcPr/>
                </a:tc>
                <a:tc>
                  <a:txBody>
                    <a:bodyPr/>
                    <a:lstStyle/>
                    <a:p>
                      <a:pPr algn="ctr"/>
                      <a:r>
                        <a:rPr lang="es-CL" sz="1200" dirty="0" smtClean="0"/>
                        <a:t>N°</a:t>
                      </a:r>
                      <a:r>
                        <a:rPr lang="es-CL" sz="1200" baseline="0" dirty="0" smtClean="0"/>
                        <a:t> CURSOS</a:t>
                      </a:r>
                      <a:endParaRPr lang="es-CL" sz="1200" b="1" dirty="0"/>
                    </a:p>
                  </a:txBody>
                  <a:tcPr/>
                </a:tc>
                <a:tc>
                  <a:txBody>
                    <a:bodyPr/>
                    <a:lstStyle/>
                    <a:p>
                      <a:pPr algn="ctr"/>
                      <a:r>
                        <a:rPr lang="es-CL" sz="1200" dirty="0" smtClean="0"/>
                        <a:t>MATRICULA 2016</a:t>
                      </a:r>
                      <a:endParaRPr lang="es-CL" sz="1200" b="1" dirty="0"/>
                    </a:p>
                  </a:txBody>
                  <a:tcPr/>
                </a:tc>
                <a:tc>
                  <a:txBody>
                    <a:bodyPr/>
                    <a:lstStyle/>
                    <a:p>
                      <a:pPr algn="ctr"/>
                      <a:r>
                        <a:rPr lang="es-CL" sz="1200" dirty="0" smtClean="0"/>
                        <a:t>PROYECCION</a:t>
                      </a:r>
                    </a:p>
                    <a:p>
                      <a:pPr algn="ctr"/>
                      <a:r>
                        <a:rPr lang="es-CL" sz="1200" dirty="0" smtClean="0"/>
                        <a:t>CURSOS</a:t>
                      </a:r>
                      <a:r>
                        <a:rPr lang="es-CL" sz="1200" baseline="0" dirty="0" smtClean="0"/>
                        <a:t> 2017</a:t>
                      </a:r>
                      <a:endParaRPr lang="es-CL" sz="1200" b="1" dirty="0"/>
                    </a:p>
                  </a:txBody>
                  <a:tcPr/>
                </a:tc>
                <a:tc>
                  <a:txBody>
                    <a:bodyPr/>
                    <a:lstStyle/>
                    <a:p>
                      <a:pPr algn="ctr"/>
                      <a:r>
                        <a:rPr lang="es-CL" sz="1200" dirty="0" smtClean="0"/>
                        <a:t>PROYECCION MATRICULA 2017</a:t>
                      </a:r>
                      <a:endParaRPr lang="es-CL" sz="1200" b="1" dirty="0"/>
                    </a:p>
                  </a:txBody>
                  <a:tcPr/>
                </a:tc>
                <a:extLst>
                  <a:ext uri="{0D108BD9-81ED-4DB2-BD59-A6C34878D82A}">
                    <a16:rowId xmlns:a16="http://schemas.microsoft.com/office/drawing/2014/main" val="10000"/>
                  </a:ext>
                </a:extLst>
              </a:tr>
              <a:tr h="388731">
                <a:tc>
                  <a:txBody>
                    <a:bodyPr/>
                    <a:lstStyle/>
                    <a:p>
                      <a:pPr algn="ctr"/>
                      <a:r>
                        <a:rPr lang="es-CL" sz="1200" b="1" dirty="0" smtClean="0"/>
                        <a:t>7°Básico </a:t>
                      </a:r>
                      <a:endParaRPr lang="es-CL" sz="1200" b="1" dirty="0"/>
                    </a:p>
                  </a:txBody>
                  <a:tcPr/>
                </a:tc>
                <a:tc>
                  <a:txBody>
                    <a:bodyPr/>
                    <a:lstStyle/>
                    <a:p>
                      <a:pPr algn="ctr"/>
                      <a:r>
                        <a:rPr lang="es-CL" sz="1200" b="1" dirty="0" smtClean="0"/>
                        <a:t>2</a:t>
                      </a:r>
                      <a:endParaRPr lang="es-CL" sz="1200" b="1" dirty="0"/>
                    </a:p>
                  </a:txBody>
                  <a:tcPr/>
                </a:tc>
                <a:tc>
                  <a:txBody>
                    <a:bodyPr/>
                    <a:lstStyle/>
                    <a:p>
                      <a:pPr algn="ctr"/>
                      <a:r>
                        <a:rPr lang="es-CL" sz="1200" b="1" dirty="0" smtClean="0"/>
                        <a:t>62</a:t>
                      </a:r>
                      <a:endParaRPr lang="es-CL" sz="1200" b="1" dirty="0"/>
                    </a:p>
                  </a:txBody>
                  <a:tcPr/>
                </a:tc>
                <a:tc>
                  <a:txBody>
                    <a:bodyPr/>
                    <a:lstStyle/>
                    <a:p>
                      <a:pPr algn="ctr"/>
                      <a:r>
                        <a:rPr lang="es-CL" sz="1200" b="1" dirty="0" smtClean="0"/>
                        <a:t>2</a:t>
                      </a:r>
                      <a:endParaRPr lang="es-CL" sz="1200" b="1" dirty="0"/>
                    </a:p>
                  </a:txBody>
                  <a:tcPr/>
                </a:tc>
                <a:tc>
                  <a:txBody>
                    <a:bodyPr/>
                    <a:lstStyle/>
                    <a:p>
                      <a:pPr algn="ctr"/>
                      <a:r>
                        <a:rPr lang="es-CL" sz="1200" b="1" dirty="0" smtClean="0"/>
                        <a:t>70</a:t>
                      </a:r>
                      <a:endParaRPr lang="es-CL" sz="1200" b="1" dirty="0"/>
                    </a:p>
                  </a:txBody>
                  <a:tcPr/>
                </a:tc>
                <a:extLst>
                  <a:ext uri="{0D108BD9-81ED-4DB2-BD59-A6C34878D82A}">
                    <a16:rowId xmlns:a16="http://schemas.microsoft.com/office/drawing/2014/main" val="10001"/>
                  </a:ext>
                </a:extLst>
              </a:tr>
              <a:tr h="388731">
                <a:tc>
                  <a:txBody>
                    <a:bodyPr/>
                    <a:lstStyle/>
                    <a:p>
                      <a:pPr algn="ctr"/>
                      <a:r>
                        <a:rPr lang="es-CL" sz="1200" b="1" dirty="0" smtClean="0"/>
                        <a:t>8°Básico </a:t>
                      </a:r>
                    </a:p>
                  </a:txBody>
                  <a:tcPr/>
                </a:tc>
                <a:tc>
                  <a:txBody>
                    <a:bodyPr/>
                    <a:lstStyle/>
                    <a:p>
                      <a:pPr algn="ctr"/>
                      <a:r>
                        <a:rPr lang="es-CL" sz="1200" b="1" dirty="0" smtClean="0"/>
                        <a:t>---</a:t>
                      </a:r>
                      <a:endParaRPr lang="es-CL" sz="1200" b="1" dirty="0"/>
                    </a:p>
                  </a:txBody>
                  <a:tcPr/>
                </a:tc>
                <a:tc>
                  <a:txBody>
                    <a:bodyPr/>
                    <a:lstStyle/>
                    <a:p>
                      <a:pPr algn="ctr"/>
                      <a:r>
                        <a:rPr lang="es-CL" sz="1200" b="1" dirty="0" smtClean="0"/>
                        <a:t>---</a:t>
                      </a:r>
                      <a:endParaRPr lang="es-CL" sz="1200" b="1" dirty="0"/>
                    </a:p>
                  </a:txBody>
                  <a:tcPr/>
                </a:tc>
                <a:tc>
                  <a:txBody>
                    <a:bodyPr/>
                    <a:lstStyle/>
                    <a:p>
                      <a:pPr algn="ctr"/>
                      <a:r>
                        <a:rPr lang="es-CL" sz="1200" b="1" dirty="0" smtClean="0"/>
                        <a:t>2</a:t>
                      </a:r>
                      <a:endParaRPr lang="es-CL" sz="1200" b="1" dirty="0"/>
                    </a:p>
                  </a:txBody>
                  <a:tcPr/>
                </a:tc>
                <a:tc>
                  <a:txBody>
                    <a:bodyPr/>
                    <a:lstStyle/>
                    <a:p>
                      <a:pPr algn="ctr"/>
                      <a:r>
                        <a:rPr lang="es-CL" sz="1200" b="1" dirty="0" smtClean="0"/>
                        <a:t>70</a:t>
                      </a:r>
                      <a:endParaRPr lang="es-CL" sz="1200" b="1" dirty="0"/>
                    </a:p>
                  </a:txBody>
                  <a:tcPr/>
                </a:tc>
                <a:extLst>
                  <a:ext uri="{0D108BD9-81ED-4DB2-BD59-A6C34878D82A}">
                    <a16:rowId xmlns:a16="http://schemas.microsoft.com/office/drawing/2014/main" val="10002"/>
                  </a:ext>
                </a:extLst>
              </a:tr>
              <a:tr h="388731">
                <a:tc>
                  <a:txBody>
                    <a:bodyPr/>
                    <a:lstStyle/>
                    <a:p>
                      <a:pPr algn="ctr"/>
                      <a:r>
                        <a:rPr lang="es-CL" sz="1200" b="1" dirty="0" err="1" smtClean="0"/>
                        <a:t>I°</a:t>
                      </a:r>
                      <a:r>
                        <a:rPr lang="es-CL" sz="1200" b="1" dirty="0" smtClean="0"/>
                        <a:t> Medio </a:t>
                      </a:r>
                    </a:p>
                  </a:txBody>
                  <a:tcPr/>
                </a:tc>
                <a:tc>
                  <a:txBody>
                    <a:bodyPr/>
                    <a:lstStyle/>
                    <a:p>
                      <a:pPr algn="ctr"/>
                      <a:r>
                        <a:rPr lang="es-CL" sz="1200" b="1" dirty="0" smtClean="0"/>
                        <a:t>6</a:t>
                      </a:r>
                      <a:endParaRPr lang="es-CL" sz="1200" b="1" dirty="0"/>
                    </a:p>
                  </a:txBody>
                  <a:tcPr/>
                </a:tc>
                <a:tc>
                  <a:txBody>
                    <a:bodyPr/>
                    <a:lstStyle/>
                    <a:p>
                      <a:pPr algn="ctr"/>
                      <a:r>
                        <a:rPr lang="es-CL" sz="1200" b="1" dirty="0" smtClean="0"/>
                        <a:t>236</a:t>
                      </a:r>
                      <a:endParaRPr lang="es-CL" sz="1200" b="1" dirty="0"/>
                    </a:p>
                  </a:txBody>
                  <a:tcPr/>
                </a:tc>
                <a:tc>
                  <a:txBody>
                    <a:bodyPr/>
                    <a:lstStyle/>
                    <a:p>
                      <a:pPr algn="ctr"/>
                      <a:r>
                        <a:rPr lang="es-CL" sz="1200" b="1" dirty="0" smtClean="0"/>
                        <a:t>6</a:t>
                      </a:r>
                      <a:endParaRPr lang="es-CL" sz="1200" b="1" dirty="0"/>
                    </a:p>
                  </a:txBody>
                  <a:tcPr/>
                </a:tc>
                <a:tc>
                  <a:txBody>
                    <a:bodyPr/>
                    <a:lstStyle/>
                    <a:p>
                      <a:pPr algn="ctr"/>
                      <a:r>
                        <a:rPr lang="es-CL" sz="1200" b="1" dirty="0" smtClean="0"/>
                        <a:t>252</a:t>
                      </a:r>
                      <a:endParaRPr lang="es-CL" sz="1200" b="1" dirty="0"/>
                    </a:p>
                  </a:txBody>
                  <a:tcPr/>
                </a:tc>
                <a:extLst>
                  <a:ext uri="{0D108BD9-81ED-4DB2-BD59-A6C34878D82A}">
                    <a16:rowId xmlns:a16="http://schemas.microsoft.com/office/drawing/2014/main" val="10003"/>
                  </a:ext>
                </a:extLst>
              </a:tr>
              <a:tr h="388731">
                <a:tc>
                  <a:txBody>
                    <a:bodyPr/>
                    <a:lstStyle/>
                    <a:p>
                      <a:pPr algn="ctr"/>
                      <a:r>
                        <a:rPr lang="es-CL" sz="1200" b="1" dirty="0" err="1" smtClean="0"/>
                        <a:t>II°</a:t>
                      </a:r>
                      <a:r>
                        <a:rPr lang="es-CL" sz="1200" b="1" baseline="0" dirty="0" smtClean="0"/>
                        <a:t> Medio </a:t>
                      </a:r>
                      <a:endParaRPr lang="es-CL" sz="1200" b="1" dirty="0"/>
                    </a:p>
                  </a:txBody>
                  <a:tcPr/>
                </a:tc>
                <a:tc>
                  <a:txBody>
                    <a:bodyPr/>
                    <a:lstStyle/>
                    <a:p>
                      <a:pPr algn="ctr"/>
                      <a:r>
                        <a:rPr lang="es-CL" sz="1200" b="1" dirty="0" smtClean="0"/>
                        <a:t>6</a:t>
                      </a:r>
                      <a:endParaRPr lang="es-CL" sz="1200" b="1" dirty="0"/>
                    </a:p>
                  </a:txBody>
                  <a:tcPr/>
                </a:tc>
                <a:tc>
                  <a:txBody>
                    <a:bodyPr/>
                    <a:lstStyle/>
                    <a:p>
                      <a:pPr algn="ctr"/>
                      <a:r>
                        <a:rPr lang="es-CL" sz="1200" b="1" dirty="0" smtClean="0"/>
                        <a:t>233</a:t>
                      </a:r>
                      <a:endParaRPr lang="es-CL" sz="1200" b="1" dirty="0"/>
                    </a:p>
                  </a:txBody>
                  <a:tcPr/>
                </a:tc>
                <a:tc>
                  <a:txBody>
                    <a:bodyPr/>
                    <a:lstStyle/>
                    <a:p>
                      <a:pPr algn="ctr"/>
                      <a:r>
                        <a:rPr lang="es-CL" sz="1200" b="1" dirty="0" smtClean="0"/>
                        <a:t>6</a:t>
                      </a:r>
                      <a:endParaRPr lang="es-CL" sz="1200" b="1" dirty="0"/>
                    </a:p>
                  </a:txBody>
                  <a:tcPr/>
                </a:tc>
                <a:tc>
                  <a:txBody>
                    <a:bodyPr/>
                    <a:lstStyle/>
                    <a:p>
                      <a:pPr algn="ctr"/>
                      <a:r>
                        <a:rPr lang="es-CL" sz="1200" b="1" dirty="0" smtClean="0"/>
                        <a:t>252</a:t>
                      </a:r>
                      <a:endParaRPr lang="es-CL" sz="1200" b="1" dirty="0"/>
                    </a:p>
                  </a:txBody>
                  <a:tcPr/>
                </a:tc>
                <a:extLst>
                  <a:ext uri="{0D108BD9-81ED-4DB2-BD59-A6C34878D82A}">
                    <a16:rowId xmlns:a16="http://schemas.microsoft.com/office/drawing/2014/main" val="10004"/>
                  </a:ext>
                </a:extLst>
              </a:tr>
              <a:tr h="388731">
                <a:tc>
                  <a:txBody>
                    <a:bodyPr/>
                    <a:lstStyle/>
                    <a:p>
                      <a:pPr algn="ctr"/>
                      <a:r>
                        <a:rPr lang="es-CL" sz="1200" b="1" dirty="0" err="1" smtClean="0"/>
                        <a:t>III°</a:t>
                      </a:r>
                      <a:r>
                        <a:rPr lang="es-CL" sz="1200" b="1" dirty="0" smtClean="0"/>
                        <a:t> Medio </a:t>
                      </a:r>
                      <a:endParaRPr lang="es-CL" sz="1200" b="1" dirty="0"/>
                    </a:p>
                  </a:txBody>
                  <a:tcPr/>
                </a:tc>
                <a:tc>
                  <a:txBody>
                    <a:bodyPr/>
                    <a:lstStyle/>
                    <a:p>
                      <a:pPr algn="ctr"/>
                      <a:r>
                        <a:rPr lang="es-CL" sz="1200" b="1" dirty="0" smtClean="0"/>
                        <a:t>6</a:t>
                      </a:r>
                      <a:endParaRPr lang="es-CL" sz="1200" b="1" dirty="0"/>
                    </a:p>
                  </a:txBody>
                  <a:tcPr/>
                </a:tc>
                <a:tc>
                  <a:txBody>
                    <a:bodyPr/>
                    <a:lstStyle/>
                    <a:p>
                      <a:pPr algn="ctr"/>
                      <a:r>
                        <a:rPr lang="es-CL" sz="1200" b="1" dirty="0" smtClean="0"/>
                        <a:t>235</a:t>
                      </a:r>
                      <a:endParaRPr lang="es-CL" sz="1200" b="1" dirty="0"/>
                    </a:p>
                  </a:txBody>
                  <a:tcPr/>
                </a:tc>
                <a:tc>
                  <a:txBody>
                    <a:bodyPr/>
                    <a:lstStyle/>
                    <a:p>
                      <a:pPr algn="ctr"/>
                      <a:r>
                        <a:rPr lang="es-CL" sz="1200" b="1" dirty="0" smtClean="0"/>
                        <a:t>6</a:t>
                      </a:r>
                      <a:endParaRPr lang="es-CL" sz="1200" b="1" dirty="0"/>
                    </a:p>
                  </a:txBody>
                  <a:tcPr/>
                </a:tc>
                <a:tc>
                  <a:txBody>
                    <a:bodyPr/>
                    <a:lstStyle/>
                    <a:p>
                      <a:pPr algn="ctr"/>
                      <a:r>
                        <a:rPr lang="es-CL" sz="1200" b="1" dirty="0" smtClean="0"/>
                        <a:t>240</a:t>
                      </a:r>
                      <a:endParaRPr lang="es-CL" sz="1200" b="1" dirty="0"/>
                    </a:p>
                  </a:txBody>
                  <a:tcPr/>
                </a:tc>
                <a:extLst>
                  <a:ext uri="{0D108BD9-81ED-4DB2-BD59-A6C34878D82A}">
                    <a16:rowId xmlns:a16="http://schemas.microsoft.com/office/drawing/2014/main" val="10005"/>
                  </a:ext>
                </a:extLst>
              </a:tr>
              <a:tr h="388731">
                <a:tc>
                  <a:txBody>
                    <a:bodyPr/>
                    <a:lstStyle/>
                    <a:p>
                      <a:pPr algn="ctr"/>
                      <a:r>
                        <a:rPr lang="es-CL" sz="1200" b="1" dirty="0" err="1" smtClean="0"/>
                        <a:t>IV°</a:t>
                      </a:r>
                      <a:r>
                        <a:rPr lang="es-CL" sz="1200" b="1" dirty="0" smtClean="0"/>
                        <a:t> Medio </a:t>
                      </a:r>
                      <a:endParaRPr lang="es-CL" sz="1200" b="1" dirty="0"/>
                    </a:p>
                  </a:txBody>
                  <a:tcPr/>
                </a:tc>
                <a:tc>
                  <a:txBody>
                    <a:bodyPr/>
                    <a:lstStyle/>
                    <a:p>
                      <a:pPr algn="ctr"/>
                      <a:r>
                        <a:rPr lang="es-CL" sz="1200" b="1" dirty="0" smtClean="0"/>
                        <a:t>8</a:t>
                      </a:r>
                      <a:endParaRPr lang="es-CL" sz="1200" b="1" dirty="0"/>
                    </a:p>
                  </a:txBody>
                  <a:tcPr/>
                </a:tc>
                <a:tc>
                  <a:txBody>
                    <a:bodyPr/>
                    <a:lstStyle/>
                    <a:p>
                      <a:pPr algn="ctr"/>
                      <a:r>
                        <a:rPr lang="es-CL" sz="1200" b="1" dirty="0" smtClean="0"/>
                        <a:t>292</a:t>
                      </a:r>
                      <a:endParaRPr lang="es-CL" sz="1200" b="1" dirty="0"/>
                    </a:p>
                  </a:txBody>
                  <a:tcPr/>
                </a:tc>
                <a:tc>
                  <a:txBody>
                    <a:bodyPr/>
                    <a:lstStyle/>
                    <a:p>
                      <a:pPr algn="ctr"/>
                      <a:r>
                        <a:rPr lang="es-CL" sz="1200" b="1" dirty="0" smtClean="0"/>
                        <a:t>6</a:t>
                      </a:r>
                      <a:endParaRPr lang="es-CL" sz="1200" b="1" dirty="0"/>
                    </a:p>
                  </a:txBody>
                  <a:tcPr/>
                </a:tc>
                <a:tc>
                  <a:txBody>
                    <a:bodyPr/>
                    <a:lstStyle/>
                    <a:p>
                      <a:pPr algn="ctr"/>
                      <a:r>
                        <a:rPr lang="es-CL" sz="1200" b="1" dirty="0" smtClean="0"/>
                        <a:t>236</a:t>
                      </a:r>
                      <a:endParaRPr lang="es-CL" sz="1200" b="1" dirty="0"/>
                    </a:p>
                  </a:txBody>
                  <a:tcPr/>
                </a:tc>
                <a:extLst>
                  <a:ext uri="{0D108BD9-81ED-4DB2-BD59-A6C34878D82A}">
                    <a16:rowId xmlns:a16="http://schemas.microsoft.com/office/drawing/2014/main" val="10006"/>
                  </a:ext>
                </a:extLst>
              </a:tr>
              <a:tr h="388731">
                <a:tc>
                  <a:txBody>
                    <a:bodyPr/>
                    <a:lstStyle/>
                    <a:p>
                      <a:pPr algn="ctr"/>
                      <a:r>
                        <a:rPr lang="es-CL" sz="1200" b="1" dirty="0" smtClean="0"/>
                        <a:t>TOTAL </a:t>
                      </a:r>
                      <a:endParaRPr lang="es-CL" sz="1200" b="1" dirty="0"/>
                    </a:p>
                  </a:txBody>
                  <a:tcPr/>
                </a:tc>
                <a:tc>
                  <a:txBody>
                    <a:bodyPr/>
                    <a:lstStyle/>
                    <a:p>
                      <a:pPr algn="ctr"/>
                      <a:r>
                        <a:rPr lang="es-CL" sz="1200" b="1" dirty="0" smtClean="0"/>
                        <a:t>28</a:t>
                      </a:r>
                      <a:endParaRPr lang="es-CL" sz="1200" b="1" dirty="0"/>
                    </a:p>
                  </a:txBody>
                  <a:tcPr/>
                </a:tc>
                <a:tc>
                  <a:txBody>
                    <a:bodyPr/>
                    <a:lstStyle/>
                    <a:p>
                      <a:pPr algn="ctr"/>
                      <a:r>
                        <a:rPr lang="es-CL" sz="1200" b="1" dirty="0" smtClean="0"/>
                        <a:t>1058</a:t>
                      </a:r>
                      <a:endParaRPr lang="es-CL" sz="1200" b="1" dirty="0"/>
                    </a:p>
                  </a:txBody>
                  <a:tcPr/>
                </a:tc>
                <a:tc>
                  <a:txBody>
                    <a:bodyPr/>
                    <a:lstStyle/>
                    <a:p>
                      <a:pPr algn="ctr"/>
                      <a:r>
                        <a:rPr lang="es-CL" sz="1200" b="1" dirty="0" smtClean="0"/>
                        <a:t>28</a:t>
                      </a:r>
                      <a:endParaRPr lang="es-CL" sz="1200" b="1" dirty="0"/>
                    </a:p>
                  </a:txBody>
                  <a:tcPr/>
                </a:tc>
                <a:tc>
                  <a:txBody>
                    <a:bodyPr/>
                    <a:lstStyle/>
                    <a:p>
                      <a:pPr algn="ctr"/>
                      <a:r>
                        <a:rPr lang="es-CL" sz="1200" b="1" dirty="0" smtClean="0"/>
                        <a:t>1120</a:t>
                      </a:r>
                      <a:endParaRPr lang="es-CL" sz="1200" b="1" dirty="0"/>
                    </a:p>
                  </a:txBody>
                  <a:tcPr/>
                </a:tc>
                <a:extLst>
                  <a:ext uri="{0D108BD9-81ED-4DB2-BD59-A6C34878D82A}">
                    <a16:rowId xmlns:a16="http://schemas.microsoft.com/office/drawing/2014/main" val="10007"/>
                  </a:ext>
                </a:extLst>
              </a:tr>
            </a:tbl>
          </a:graphicData>
        </a:graphic>
      </p:graphicFrame>
      <p:sp>
        <p:nvSpPr>
          <p:cNvPr id="7" name="6 Rectángulo"/>
          <p:cNvSpPr/>
          <p:nvPr/>
        </p:nvSpPr>
        <p:spPr>
          <a:xfrm>
            <a:off x="2750535" y="1412875"/>
            <a:ext cx="3595793" cy="646331"/>
          </a:xfrm>
          <a:prstGeom prst="rect">
            <a:avLst/>
          </a:prstGeom>
        </p:spPr>
        <p:txBody>
          <a:bodyPr wrap="none">
            <a:spAutoFit/>
          </a:bodyPr>
          <a:lstStyle/>
          <a:p>
            <a:pPr lvl="0" algn="ctr" fontAlgn="base">
              <a:spcBef>
                <a:spcPct val="0"/>
              </a:spcBef>
              <a:spcAft>
                <a:spcPct val="0"/>
              </a:spcAft>
            </a:pPr>
            <a:r>
              <a:rPr lang="es-ES" b="1" dirty="0" smtClean="0">
                <a:latin typeface="Arial" pitchFamily="34" charset="0"/>
                <a:ea typeface="Times New Roman" pitchFamily="18" charset="0"/>
                <a:cs typeface="Arial" pitchFamily="34" charset="0"/>
              </a:rPr>
              <a:t>PROYECCION DE MATRICULA </a:t>
            </a:r>
          </a:p>
          <a:p>
            <a:pPr lvl="0" algn="ctr" fontAlgn="base">
              <a:spcBef>
                <a:spcPct val="0"/>
              </a:spcBef>
              <a:spcAft>
                <a:spcPct val="0"/>
              </a:spcAft>
            </a:pPr>
            <a:r>
              <a:rPr lang="es-ES" b="1" dirty="0" smtClean="0">
                <a:latin typeface="Arial" pitchFamily="34" charset="0"/>
                <a:ea typeface="Times New Roman" pitchFamily="18" charset="0"/>
                <a:cs typeface="Arial" pitchFamily="34" charset="0"/>
              </a:rPr>
              <a:t>AÑO ESCOLAR  2017 </a:t>
            </a:r>
            <a:endParaRPr lang="es-ES" sz="3200" b="1" dirty="0">
              <a:latin typeface="Arial" pitchFamily="34" charset="0"/>
              <a:cs typeface="Arial" pitchFamily="34" charset="0"/>
            </a:endParaRPr>
          </a:p>
        </p:txBody>
      </p:sp>
      <p:pic>
        <p:nvPicPr>
          <p:cNvPr id="6" name="5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489" y="98893"/>
            <a:ext cx="955927" cy="1101114"/>
          </a:xfrm>
          <a:prstGeom prst="rect">
            <a:avLst/>
          </a:prstGeom>
        </p:spPr>
      </p:pic>
    </p:spTree>
    <p:extLst>
      <p:ext uri="{BB962C8B-B14F-4D97-AF65-F5344CB8AC3E}">
        <p14:creationId xmlns:p14="http://schemas.microsoft.com/office/powerpoint/2010/main" val="18613442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1 Gráfico"/>
          <p:cNvGraphicFramePr>
            <a:graphicFrameLocks noGrp="1"/>
          </p:cNvGraphicFramePr>
          <p:nvPr>
            <p:extLst>
              <p:ext uri="{D42A27DB-BD31-4B8C-83A1-F6EECF244321}">
                <p14:modId xmlns:p14="http://schemas.microsoft.com/office/powerpoint/2010/main" val="3868893733"/>
              </p:ext>
            </p:extLst>
          </p:nvPr>
        </p:nvGraphicFramePr>
        <p:xfrm>
          <a:off x="-2200" y="109812"/>
          <a:ext cx="9161966" cy="666936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759086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775969" y="422375"/>
            <a:ext cx="5373257" cy="646331"/>
          </a:xfrm>
          <a:prstGeom prst="rect">
            <a:avLst/>
          </a:prstGeom>
          <a:noFill/>
        </p:spPr>
        <p:txBody>
          <a:bodyPr wrap="square" rtlCol="0">
            <a:spAutoFit/>
          </a:bodyPr>
          <a:lstStyle/>
          <a:p>
            <a:pPr algn="ctr"/>
            <a:r>
              <a:rPr lang="es-CL" b="1" dirty="0" smtClean="0"/>
              <a:t>INDICE DE VULNERABILIDAD  IVE </a:t>
            </a:r>
          </a:p>
          <a:p>
            <a:pPr algn="ctr"/>
            <a:r>
              <a:rPr lang="es-CL" b="1" dirty="0" smtClean="0"/>
              <a:t>LICEO TAJAMAR </a:t>
            </a:r>
          </a:p>
        </p:txBody>
      </p:sp>
      <p:graphicFrame>
        <p:nvGraphicFramePr>
          <p:cNvPr id="5" name="1 Gráfico"/>
          <p:cNvGraphicFramePr>
            <a:graphicFrameLocks noGrp="1"/>
          </p:cNvGraphicFramePr>
          <p:nvPr>
            <p:extLst>
              <p:ext uri="{D42A27DB-BD31-4B8C-83A1-F6EECF244321}">
                <p14:modId xmlns:p14="http://schemas.microsoft.com/office/powerpoint/2010/main" val="2978600473"/>
              </p:ext>
            </p:extLst>
          </p:nvPr>
        </p:nvGraphicFramePr>
        <p:xfrm>
          <a:off x="274693" y="1484784"/>
          <a:ext cx="8720828" cy="5109768"/>
        </p:xfrm>
        <a:graphic>
          <a:graphicData uri="http://schemas.openxmlformats.org/drawingml/2006/chart">
            <c:chart xmlns:c="http://schemas.openxmlformats.org/drawingml/2006/chart" xmlns:r="http://schemas.openxmlformats.org/officeDocument/2006/relationships" r:id="rId2"/>
          </a:graphicData>
        </a:graphic>
      </p:graphicFrame>
      <p:pic>
        <p:nvPicPr>
          <p:cNvPr id="6" name="5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489" y="98893"/>
            <a:ext cx="955927" cy="1101114"/>
          </a:xfrm>
          <a:prstGeom prst="rect">
            <a:avLst/>
          </a:prstGeom>
        </p:spPr>
      </p:pic>
    </p:spTree>
    <p:extLst>
      <p:ext uri="{BB962C8B-B14F-4D97-AF65-F5344CB8AC3E}">
        <p14:creationId xmlns:p14="http://schemas.microsoft.com/office/powerpoint/2010/main" val="32533939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495780" y="1628800"/>
            <a:ext cx="8496944" cy="4893647"/>
          </a:xfrm>
          <a:prstGeom prst="rect">
            <a:avLst/>
          </a:prstGeom>
          <a:noFill/>
        </p:spPr>
        <p:txBody>
          <a:bodyPr wrap="square" rtlCol="0">
            <a:spAutoFit/>
          </a:bodyPr>
          <a:lstStyle/>
          <a:p>
            <a:pPr algn="just"/>
            <a:r>
              <a:rPr lang="es-ES" b="1" i="1" dirty="0" smtClean="0"/>
              <a:t> 			</a:t>
            </a:r>
            <a:r>
              <a:rPr lang="es-ES" sz="2000" dirty="0" smtClean="0"/>
              <a:t>     </a:t>
            </a:r>
            <a:r>
              <a:rPr lang="es-ES" sz="2800" dirty="0" smtClean="0"/>
              <a:t>Ámbito Financiero</a:t>
            </a:r>
            <a:endParaRPr lang="es-CL" sz="2800" dirty="0"/>
          </a:p>
          <a:p>
            <a:pPr algn="just"/>
            <a:r>
              <a:rPr lang="es-ES" sz="2800" dirty="0"/>
              <a:t> </a:t>
            </a:r>
            <a:endParaRPr lang="es-CL" sz="2800" dirty="0"/>
          </a:p>
          <a:p>
            <a:pPr algn="just"/>
            <a:endParaRPr lang="es-MX" sz="2400" dirty="0" smtClean="0"/>
          </a:p>
          <a:p>
            <a:pPr algn="just"/>
            <a:r>
              <a:rPr lang="es-MX" sz="2400" dirty="0" smtClean="0"/>
              <a:t>Desde </a:t>
            </a:r>
            <a:r>
              <a:rPr lang="es-MX" sz="2400" dirty="0"/>
              <a:t>el punto de vista Financiero , el Liceo Tajamar, dada su condición de Liceo Publico Municipal depende en sus recursos mayoritariamente de aporte por vi a de la </a:t>
            </a:r>
            <a:r>
              <a:rPr lang="es-MX" sz="2800" dirty="0"/>
              <a:t>Subvención General </a:t>
            </a:r>
            <a:r>
              <a:rPr lang="es-MX" sz="2800" dirty="0" smtClean="0"/>
              <a:t>Ministerial, fondos FAEP , Subvención </a:t>
            </a:r>
            <a:r>
              <a:rPr lang="es-MX" sz="2800" dirty="0"/>
              <a:t>Escolar Preferencial ( SEP ) y el aporte Municipal. A estos aporte , se suma lo percibido por Financiamiento </a:t>
            </a:r>
            <a:r>
              <a:rPr lang="es-MX" sz="2800" dirty="0" smtClean="0"/>
              <a:t>Compartido</a:t>
            </a:r>
            <a:r>
              <a:rPr lang="es-MX" sz="2400" dirty="0" smtClean="0"/>
              <a:t>, el cual, por  votación de Centro de Padres fue derogado a partir de 2015</a:t>
            </a:r>
            <a:endParaRPr lang="es-CL" sz="2400" dirty="0"/>
          </a:p>
        </p:txBody>
      </p:sp>
      <p:pic>
        <p:nvPicPr>
          <p:cNvPr id="4" name="3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489" y="98893"/>
            <a:ext cx="955927" cy="1101114"/>
          </a:xfrm>
          <a:prstGeom prst="rect">
            <a:avLst/>
          </a:prstGeom>
        </p:spPr>
      </p:pic>
    </p:spTree>
    <p:extLst>
      <p:ext uri="{BB962C8B-B14F-4D97-AF65-F5344CB8AC3E}">
        <p14:creationId xmlns:p14="http://schemas.microsoft.com/office/powerpoint/2010/main" val="11759086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907704" y="908844"/>
            <a:ext cx="6696744" cy="646331"/>
          </a:xfrm>
          <a:prstGeom prst="rect">
            <a:avLst/>
          </a:prstGeom>
          <a:noFill/>
        </p:spPr>
        <p:txBody>
          <a:bodyPr wrap="square" rtlCol="0">
            <a:spAutoFit/>
          </a:bodyPr>
          <a:lstStyle/>
          <a:p>
            <a:r>
              <a:rPr lang="es-CL" b="1" dirty="0" smtClean="0">
                <a:hlinkClick r:id="rId2" action="ppaction://hlinkfile"/>
              </a:rPr>
              <a:t>Ingresos / Egresos Totales Ejercicio Financiero 2016 Liceo Tajamar </a:t>
            </a:r>
            <a:r>
              <a:rPr lang="es-CL" b="1" dirty="0" smtClean="0">
                <a:hlinkClick r:id="rId3" action="ppaction://hlinkfile"/>
              </a:rPr>
              <a:t>83022 LICEO TAJAMAR 2016.xlsx</a:t>
            </a:r>
            <a:endParaRPr lang="es-CL" b="1" dirty="0"/>
          </a:p>
        </p:txBody>
      </p:sp>
      <p:graphicFrame>
        <p:nvGraphicFramePr>
          <p:cNvPr id="3" name="2 Tabla"/>
          <p:cNvGraphicFramePr>
            <a:graphicFrameLocks noGrp="1"/>
          </p:cNvGraphicFramePr>
          <p:nvPr>
            <p:extLst>
              <p:ext uri="{D42A27DB-BD31-4B8C-83A1-F6EECF244321}">
                <p14:modId xmlns:p14="http://schemas.microsoft.com/office/powerpoint/2010/main" val="3914947729"/>
              </p:ext>
            </p:extLst>
          </p:nvPr>
        </p:nvGraphicFramePr>
        <p:xfrm>
          <a:off x="1763688" y="1772811"/>
          <a:ext cx="6816413" cy="4598817"/>
        </p:xfrm>
        <a:graphic>
          <a:graphicData uri="http://schemas.openxmlformats.org/drawingml/2006/table">
            <a:tbl>
              <a:tblPr>
                <a:tableStyleId>{08FB837D-C827-4EFA-A057-4D05807E0F7C}</a:tableStyleId>
              </a:tblPr>
              <a:tblGrid>
                <a:gridCol w="909883">
                  <a:extLst>
                    <a:ext uri="{9D8B030D-6E8A-4147-A177-3AD203B41FA5}">
                      <a16:colId xmlns:a16="http://schemas.microsoft.com/office/drawing/2014/main" val="20000"/>
                    </a:ext>
                  </a:extLst>
                </a:gridCol>
                <a:gridCol w="4379777">
                  <a:extLst>
                    <a:ext uri="{9D8B030D-6E8A-4147-A177-3AD203B41FA5}">
                      <a16:colId xmlns:a16="http://schemas.microsoft.com/office/drawing/2014/main" val="20001"/>
                    </a:ext>
                  </a:extLst>
                </a:gridCol>
                <a:gridCol w="1526753">
                  <a:extLst>
                    <a:ext uri="{9D8B030D-6E8A-4147-A177-3AD203B41FA5}">
                      <a16:colId xmlns:a16="http://schemas.microsoft.com/office/drawing/2014/main" val="20002"/>
                    </a:ext>
                  </a:extLst>
                </a:gridCol>
              </a:tblGrid>
              <a:tr h="378726">
                <a:tc>
                  <a:txBody>
                    <a:bodyPr/>
                    <a:lstStyle/>
                    <a:p>
                      <a:pPr algn="ctr" fontAlgn="b"/>
                      <a:r>
                        <a:rPr lang="es-CL" sz="1400" u="none" strike="noStrike" dirty="0">
                          <a:effectLst/>
                        </a:rPr>
                        <a:t> </a:t>
                      </a:r>
                      <a:endParaRPr lang="es-CL" sz="1400" b="1" i="0" u="none" strike="noStrike" dirty="0">
                        <a:solidFill>
                          <a:srgbClr val="000000"/>
                        </a:solidFill>
                        <a:effectLst/>
                        <a:latin typeface="Tahoma"/>
                      </a:endParaRPr>
                    </a:p>
                  </a:txBody>
                  <a:tcPr marL="9525" marR="9525" marT="9525" marB="0" anchor="b"/>
                </a:tc>
                <a:tc>
                  <a:txBody>
                    <a:bodyPr/>
                    <a:lstStyle/>
                    <a:p>
                      <a:pPr algn="l" fontAlgn="b"/>
                      <a:r>
                        <a:rPr lang="es-CL" sz="1600" b="1" u="none" strike="noStrike" dirty="0">
                          <a:effectLst/>
                        </a:rPr>
                        <a:t>LICEO TAJAMAR</a:t>
                      </a:r>
                      <a:endParaRPr lang="es-CL" sz="1600" b="1" i="0" u="none" strike="noStrike" dirty="0">
                        <a:solidFill>
                          <a:srgbClr val="000000"/>
                        </a:solidFill>
                        <a:effectLst/>
                        <a:latin typeface="Tahoma"/>
                      </a:endParaRPr>
                    </a:p>
                  </a:txBody>
                  <a:tcPr marL="9525" marR="9525" marT="9525" marB="0" anchor="b"/>
                </a:tc>
                <a:tc>
                  <a:txBody>
                    <a:bodyPr/>
                    <a:lstStyle/>
                    <a:p>
                      <a:pPr algn="l" fontAlgn="b"/>
                      <a:r>
                        <a:rPr lang="es-CL" sz="1600" b="1" u="none" strike="noStrike">
                          <a:effectLst/>
                        </a:rPr>
                        <a:t>TOTAL</a:t>
                      </a:r>
                      <a:endParaRPr lang="es-CL" sz="1600" b="1" i="0" u="none" strike="noStrike">
                        <a:solidFill>
                          <a:srgbClr val="000000"/>
                        </a:solidFill>
                        <a:effectLst/>
                        <a:latin typeface="Arial"/>
                      </a:endParaRPr>
                    </a:p>
                  </a:txBody>
                  <a:tcPr marL="9525" marR="9525" marT="9525" marB="0" anchor="b"/>
                </a:tc>
                <a:extLst>
                  <a:ext uri="{0D108BD9-81ED-4DB2-BD59-A6C34878D82A}">
                    <a16:rowId xmlns:a16="http://schemas.microsoft.com/office/drawing/2014/main" val="10000"/>
                  </a:ext>
                </a:extLst>
              </a:tr>
              <a:tr h="378726">
                <a:tc>
                  <a:txBody>
                    <a:bodyPr/>
                    <a:lstStyle/>
                    <a:p>
                      <a:pPr algn="ctr" fontAlgn="b"/>
                      <a:r>
                        <a:rPr lang="es-CL" sz="1400" u="none" strike="noStrike" dirty="0">
                          <a:effectLst/>
                        </a:rPr>
                        <a:t> </a:t>
                      </a:r>
                      <a:endParaRPr lang="es-CL" sz="1400" b="1" i="0" u="none" strike="noStrike" dirty="0">
                        <a:solidFill>
                          <a:srgbClr val="000000"/>
                        </a:solidFill>
                        <a:effectLst/>
                        <a:latin typeface="Tahoma"/>
                      </a:endParaRPr>
                    </a:p>
                  </a:txBody>
                  <a:tcPr marL="9525" marR="9525" marT="9525" marB="0" anchor="b"/>
                </a:tc>
                <a:tc>
                  <a:txBody>
                    <a:bodyPr/>
                    <a:lstStyle/>
                    <a:p>
                      <a:pPr algn="l" fontAlgn="b"/>
                      <a:r>
                        <a:rPr lang="es-CL" sz="1600" b="1" u="none" strike="noStrike" dirty="0">
                          <a:effectLst/>
                        </a:rPr>
                        <a:t>M$</a:t>
                      </a:r>
                      <a:endParaRPr lang="es-CL" sz="1600" b="1" i="0" u="none" strike="noStrike" dirty="0">
                        <a:solidFill>
                          <a:srgbClr val="000000"/>
                        </a:solidFill>
                        <a:effectLst/>
                        <a:latin typeface="Tahoma"/>
                      </a:endParaRPr>
                    </a:p>
                  </a:txBody>
                  <a:tcPr marL="9525" marR="9525" marT="9525" marB="0" anchor="b"/>
                </a:tc>
                <a:tc>
                  <a:txBody>
                    <a:bodyPr/>
                    <a:lstStyle/>
                    <a:p>
                      <a:pPr algn="l" fontAlgn="b"/>
                      <a:r>
                        <a:rPr lang="es-CL" sz="1600" b="1" u="none" strike="noStrike" dirty="0">
                          <a:effectLst/>
                        </a:rPr>
                        <a:t>2.016</a:t>
                      </a:r>
                      <a:endParaRPr lang="es-CL" sz="1600" b="1" i="0" u="none" strike="noStrike" dirty="0">
                        <a:solidFill>
                          <a:srgbClr val="000000"/>
                        </a:solidFill>
                        <a:effectLst/>
                        <a:latin typeface="Arial"/>
                      </a:endParaRPr>
                    </a:p>
                  </a:txBody>
                  <a:tcPr marL="9525" marR="9525" marT="9525" marB="0" anchor="b"/>
                </a:tc>
                <a:extLst>
                  <a:ext uri="{0D108BD9-81ED-4DB2-BD59-A6C34878D82A}">
                    <a16:rowId xmlns:a16="http://schemas.microsoft.com/office/drawing/2014/main" val="10001"/>
                  </a:ext>
                </a:extLst>
              </a:tr>
              <a:tr h="396761">
                <a:tc>
                  <a:txBody>
                    <a:bodyPr/>
                    <a:lstStyle/>
                    <a:p>
                      <a:pPr algn="ctr" fontAlgn="b"/>
                      <a:r>
                        <a:rPr lang="es-CL" sz="1400" u="none" strike="noStrike" dirty="0">
                          <a:effectLst/>
                        </a:rPr>
                        <a:t> </a:t>
                      </a:r>
                      <a:endParaRPr lang="es-CL" sz="1400" b="1" i="0" u="none" strike="noStrike" dirty="0">
                        <a:solidFill>
                          <a:srgbClr val="000000"/>
                        </a:solidFill>
                        <a:effectLst/>
                        <a:latin typeface="Tahoma"/>
                      </a:endParaRPr>
                    </a:p>
                  </a:txBody>
                  <a:tcPr marL="9525" marR="9525" marT="9525" marB="0" anchor="b"/>
                </a:tc>
                <a:tc>
                  <a:txBody>
                    <a:bodyPr/>
                    <a:lstStyle/>
                    <a:p>
                      <a:pPr algn="l" fontAlgn="b"/>
                      <a:r>
                        <a:rPr lang="pt-BR" sz="1600" b="1" u="none" strike="noStrike" dirty="0">
                          <a:effectLst/>
                        </a:rPr>
                        <a:t>I N G R E S O S </a:t>
                      </a:r>
                      <a:endParaRPr lang="pt-BR" sz="1600" b="1" i="0" u="none" strike="noStrike" dirty="0">
                        <a:solidFill>
                          <a:srgbClr val="000000"/>
                        </a:solidFill>
                        <a:effectLst/>
                        <a:latin typeface="Tahoma"/>
                      </a:endParaRPr>
                    </a:p>
                  </a:txBody>
                  <a:tcPr marL="9525" marR="9525" marT="9525" marB="0" anchor="b"/>
                </a:tc>
                <a:tc>
                  <a:txBody>
                    <a:bodyPr/>
                    <a:lstStyle/>
                    <a:p>
                      <a:pPr algn="l" fontAlgn="b"/>
                      <a:r>
                        <a:rPr lang="es-CL" sz="1600" b="1" u="none" strike="noStrike" dirty="0">
                          <a:effectLst/>
                        </a:rPr>
                        <a:t>872.682</a:t>
                      </a:r>
                      <a:endParaRPr lang="es-CL" sz="1600" b="1" i="0" u="none" strike="noStrike" dirty="0">
                        <a:solidFill>
                          <a:srgbClr val="000000"/>
                        </a:solidFill>
                        <a:effectLst/>
                        <a:latin typeface="Tahoma"/>
                      </a:endParaRPr>
                    </a:p>
                  </a:txBody>
                  <a:tcPr marL="9525" marR="9525" marT="9525" marB="0" anchor="b"/>
                </a:tc>
                <a:extLst>
                  <a:ext uri="{0D108BD9-81ED-4DB2-BD59-A6C34878D82A}">
                    <a16:rowId xmlns:a16="http://schemas.microsoft.com/office/drawing/2014/main" val="10002"/>
                  </a:ext>
                </a:extLst>
              </a:tr>
              <a:tr h="378726">
                <a:tc>
                  <a:txBody>
                    <a:bodyPr/>
                    <a:lstStyle/>
                    <a:p>
                      <a:pPr algn="l" fontAlgn="b"/>
                      <a:r>
                        <a:rPr lang="es-CL" sz="1400" u="none" strike="noStrike" dirty="0">
                          <a:effectLst/>
                        </a:rPr>
                        <a:t>11505</a:t>
                      </a:r>
                      <a:endParaRPr lang="es-CL" sz="1400" b="1" i="0" u="none" strike="noStrike" dirty="0">
                        <a:solidFill>
                          <a:srgbClr val="000000"/>
                        </a:solidFill>
                        <a:effectLst/>
                        <a:latin typeface="Tahoma"/>
                      </a:endParaRPr>
                    </a:p>
                  </a:txBody>
                  <a:tcPr marL="9525" marR="9525" marT="9525" marB="0" anchor="b"/>
                </a:tc>
                <a:tc>
                  <a:txBody>
                    <a:bodyPr/>
                    <a:lstStyle/>
                    <a:p>
                      <a:pPr algn="l" fontAlgn="b"/>
                      <a:r>
                        <a:rPr lang="es-CL" sz="1400" u="none" strike="noStrike" dirty="0">
                          <a:effectLst/>
                        </a:rPr>
                        <a:t>APORTE MINEDUC</a:t>
                      </a:r>
                      <a:endParaRPr lang="es-CL" sz="1400" b="1" i="0" u="none" strike="noStrike" dirty="0">
                        <a:solidFill>
                          <a:srgbClr val="000000"/>
                        </a:solidFill>
                        <a:effectLst/>
                        <a:latin typeface="Tahoma"/>
                      </a:endParaRPr>
                    </a:p>
                  </a:txBody>
                  <a:tcPr marL="9525" marR="9525" marT="9525" marB="0" anchor="b"/>
                </a:tc>
                <a:tc>
                  <a:txBody>
                    <a:bodyPr/>
                    <a:lstStyle/>
                    <a:p>
                      <a:pPr algn="r" fontAlgn="b"/>
                      <a:r>
                        <a:rPr lang="es-CL" sz="1400" u="none" strike="noStrike" dirty="0">
                          <a:effectLst/>
                        </a:rPr>
                        <a:t>871.070</a:t>
                      </a:r>
                      <a:endParaRPr lang="es-CL" sz="1400" b="1" i="0" u="none" strike="noStrike" dirty="0">
                        <a:solidFill>
                          <a:srgbClr val="000000"/>
                        </a:solidFill>
                        <a:effectLst/>
                        <a:latin typeface="Tahoma"/>
                      </a:endParaRPr>
                    </a:p>
                  </a:txBody>
                  <a:tcPr marL="9525" marR="9525" marT="9525" marB="0" anchor="b"/>
                </a:tc>
                <a:extLst>
                  <a:ext uri="{0D108BD9-81ED-4DB2-BD59-A6C34878D82A}">
                    <a16:rowId xmlns:a16="http://schemas.microsoft.com/office/drawing/2014/main" val="10003"/>
                  </a:ext>
                </a:extLst>
              </a:tr>
              <a:tr h="378726">
                <a:tc>
                  <a:txBody>
                    <a:bodyPr/>
                    <a:lstStyle/>
                    <a:p>
                      <a:pPr algn="l" fontAlgn="b"/>
                      <a:r>
                        <a:rPr lang="es-CL" sz="1400" u="none" strike="noStrike" dirty="0">
                          <a:effectLst/>
                        </a:rPr>
                        <a:t>11508</a:t>
                      </a:r>
                      <a:endParaRPr lang="es-CL" sz="1400" b="1" i="0" u="none" strike="noStrike" dirty="0">
                        <a:solidFill>
                          <a:srgbClr val="000000"/>
                        </a:solidFill>
                        <a:effectLst/>
                        <a:latin typeface="Tahoma"/>
                      </a:endParaRPr>
                    </a:p>
                  </a:txBody>
                  <a:tcPr marL="9525" marR="9525" marT="9525" marB="0" anchor="b"/>
                </a:tc>
                <a:tc>
                  <a:txBody>
                    <a:bodyPr/>
                    <a:lstStyle/>
                    <a:p>
                      <a:pPr algn="l" fontAlgn="b"/>
                      <a:r>
                        <a:rPr lang="es-CL" sz="1400" u="none" strike="noStrike" dirty="0">
                          <a:effectLst/>
                        </a:rPr>
                        <a:t>LICENCIAS MEDICAS Y OTROS</a:t>
                      </a:r>
                      <a:endParaRPr lang="es-CL" sz="1400" b="1" i="0" u="none" strike="noStrike" dirty="0">
                        <a:solidFill>
                          <a:srgbClr val="000000"/>
                        </a:solidFill>
                        <a:effectLst/>
                        <a:latin typeface="Tahoma"/>
                      </a:endParaRPr>
                    </a:p>
                  </a:txBody>
                  <a:tcPr marL="9525" marR="9525" marT="9525" marB="0" anchor="b"/>
                </a:tc>
                <a:tc>
                  <a:txBody>
                    <a:bodyPr/>
                    <a:lstStyle/>
                    <a:p>
                      <a:pPr algn="r" fontAlgn="b"/>
                      <a:r>
                        <a:rPr lang="es-CL" sz="1400" u="none" strike="noStrike">
                          <a:effectLst/>
                        </a:rPr>
                        <a:t>1.612</a:t>
                      </a:r>
                      <a:endParaRPr lang="es-CL" sz="1400" b="1" i="0" u="none" strike="noStrike">
                        <a:solidFill>
                          <a:srgbClr val="000000"/>
                        </a:solidFill>
                        <a:effectLst/>
                        <a:latin typeface="Tahoma"/>
                      </a:endParaRPr>
                    </a:p>
                  </a:txBody>
                  <a:tcPr marL="9525" marR="9525" marT="9525" marB="0" anchor="b"/>
                </a:tc>
                <a:extLst>
                  <a:ext uri="{0D108BD9-81ED-4DB2-BD59-A6C34878D82A}">
                    <a16:rowId xmlns:a16="http://schemas.microsoft.com/office/drawing/2014/main" val="10004"/>
                  </a:ext>
                </a:extLst>
              </a:tr>
              <a:tr h="378726">
                <a:tc>
                  <a:txBody>
                    <a:bodyPr/>
                    <a:lstStyle/>
                    <a:p>
                      <a:pPr algn="l" fontAlgn="b"/>
                      <a:r>
                        <a:rPr lang="es-CL" sz="1400" u="none" strike="noStrike" dirty="0">
                          <a:effectLst/>
                        </a:rPr>
                        <a:t> </a:t>
                      </a:r>
                      <a:endParaRPr lang="es-CL" sz="1400" b="1" i="0" u="none" strike="noStrike" dirty="0">
                        <a:solidFill>
                          <a:srgbClr val="000000"/>
                        </a:solidFill>
                        <a:effectLst/>
                        <a:latin typeface="Tahoma"/>
                      </a:endParaRPr>
                    </a:p>
                  </a:txBody>
                  <a:tcPr marL="9525" marR="9525" marT="9525" marB="0" anchor="b"/>
                </a:tc>
                <a:tc>
                  <a:txBody>
                    <a:bodyPr/>
                    <a:lstStyle/>
                    <a:p>
                      <a:pPr algn="l" fontAlgn="b"/>
                      <a:r>
                        <a:rPr lang="es-CL" sz="1400" u="none" strike="noStrike" dirty="0">
                          <a:effectLst/>
                        </a:rPr>
                        <a:t> </a:t>
                      </a:r>
                      <a:endParaRPr lang="es-CL" sz="1400" b="1" i="0" u="none" strike="noStrike" dirty="0">
                        <a:solidFill>
                          <a:srgbClr val="000000"/>
                        </a:solidFill>
                        <a:effectLst/>
                        <a:latin typeface="Tahoma"/>
                      </a:endParaRPr>
                    </a:p>
                  </a:txBody>
                  <a:tcPr marL="9525" marR="9525" marT="9525" marB="0" anchor="b"/>
                </a:tc>
                <a:tc>
                  <a:txBody>
                    <a:bodyPr/>
                    <a:lstStyle/>
                    <a:p>
                      <a:pPr algn="l" fontAlgn="b"/>
                      <a:r>
                        <a:rPr lang="es-CL" sz="1400" u="none" strike="noStrike">
                          <a:effectLst/>
                        </a:rPr>
                        <a:t> </a:t>
                      </a:r>
                      <a:endParaRPr lang="es-CL" sz="1400" b="1" i="0" u="none" strike="noStrike">
                        <a:solidFill>
                          <a:srgbClr val="000000"/>
                        </a:solidFill>
                        <a:effectLst/>
                        <a:latin typeface="Tahoma"/>
                      </a:endParaRPr>
                    </a:p>
                  </a:txBody>
                  <a:tcPr marL="9525" marR="9525" marT="9525" marB="0" anchor="b"/>
                </a:tc>
                <a:extLst>
                  <a:ext uri="{0D108BD9-81ED-4DB2-BD59-A6C34878D82A}">
                    <a16:rowId xmlns:a16="http://schemas.microsoft.com/office/drawing/2014/main" val="10005"/>
                  </a:ext>
                </a:extLst>
              </a:tr>
              <a:tr h="396761">
                <a:tc>
                  <a:txBody>
                    <a:bodyPr/>
                    <a:lstStyle/>
                    <a:p>
                      <a:pPr algn="ctr" fontAlgn="b"/>
                      <a:r>
                        <a:rPr lang="es-CL" sz="1400" u="none" strike="noStrike" dirty="0">
                          <a:effectLst/>
                        </a:rPr>
                        <a:t> </a:t>
                      </a:r>
                      <a:endParaRPr lang="es-CL" sz="1400" b="1" i="0" u="none" strike="noStrike" dirty="0">
                        <a:solidFill>
                          <a:srgbClr val="000000"/>
                        </a:solidFill>
                        <a:effectLst/>
                        <a:latin typeface="Tahoma"/>
                      </a:endParaRPr>
                    </a:p>
                  </a:txBody>
                  <a:tcPr marL="9525" marR="9525" marT="9525" marB="0" anchor="b"/>
                </a:tc>
                <a:tc>
                  <a:txBody>
                    <a:bodyPr/>
                    <a:lstStyle/>
                    <a:p>
                      <a:pPr algn="ctr" fontAlgn="b"/>
                      <a:r>
                        <a:rPr lang="pt-BR" sz="1400" u="none" strike="noStrike" dirty="0">
                          <a:effectLst/>
                        </a:rPr>
                        <a:t>E G R E S O S</a:t>
                      </a:r>
                      <a:endParaRPr lang="pt-BR" sz="1400" b="1" i="0" u="none" strike="noStrike" dirty="0">
                        <a:solidFill>
                          <a:srgbClr val="000000"/>
                        </a:solidFill>
                        <a:effectLst/>
                        <a:latin typeface="Tahoma"/>
                      </a:endParaRPr>
                    </a:p>
                  </a:txBody>
                  <a:tcPr marL="9525" marR="9525" marT="9525" marB="0" anchor="b"/>
                </a:tc>
                <a:tc>
                  <a:txBody>
                    <a:bodyPr/>
                    <a:lstStyle/>
                    <a:p>
                      <a:pPr algn="r" fontAlgn="b"/>
                      <a:r>
                        <a:rPr lang="es-CL" sz="1400" u="none" strike="noStrike" dirty="0">
                          <a:effectLst/>
                          <a:hlinkClick r:id="rId2" action="ppaction://hlinkfile"/>
                        </a:rPr>
                        <a:t>1.161.134</a:t>
                      </a:r>
                      <a:endParaRPr lang="es-CL" sz="1400" b="1" i="0" u="none" strike="noStrike" dirty="0">
                        <a:solidFill>
                          <a:srgbClr val="000000"/>
                        </a:solidFill>
                        <a:effectLst/>
                        <a:latin typeface="Tahoma"/>
                      </a:endParaRPr>
                    </a:p>
                  </a:txBody>
                  <a:tcPr marL="9525" marR="9525" marT="9525" marB="0" anchor="b"/>
                </a:tc>
                <a:extLst>
                  <a:ext uri="{0D108BD9-81ED-4DB2-BD59-A6C34878D82A}">
                    <a16:rowId xmlns:a16="http://schemas.microsoft.com/office/drawing/2014/main" val="10006"/>
                  </a:ext>
                </a:extLst>
              </a:tr>
              <a:tr h="378726">
                <a:tc>
                  <a:txBody>
                    <a:bodyPr/>
                    <a:lstStyle/>
                    <a:p>
                      <a:pPr algn="l" fontAlgn="b"/>
                      <a:r>
                        <a:rPr lang="es-CL" sz="1400" u="none" strike="noStrike" dirty="0">
                          <a:effectLst/>
                        </a:rPr>
                        <a:t>21521</a:t>
                      </a:r>
                      <a:endParaRPr lang="es-CL" sz="1400" b="1" i="0" u="none" strike="noStrike" dirty="0">
                        <a:solidFill>
                          <a:srgbClr val="000000"/>
                        </a:solidFill>
                        <a:effectLst/>
                        <a:latin typeface="Tahoma"/>
                      </a:endParaRPr>
                    </a:p>
                  </a:txBody>
                  <a:tcPr marL="9525" marR="9525" marT="9525" marB="0" anchor="b"/>
                </a:tc>
                <a:tc>
                  <a:txBody>
                    <a:bodyPr/>
                    <a:lstStyle/>
                    <a:p>
                      <a:pPr algn="l" fontAlgn="b"/>
                      <a:r>
                        <a:rPr lang="es-CL" sz="1400" u="none" strike="noStrike" dirty="0">
                          <a:effectLst/>
                        </a:rPr>
                        <a:t>GASTOS EN PERSONAL</a:t>
                      </a:r>
                      <a:endParaRPr lang="es-CL" sz="1400" b="1" i="0" u="none" strike="noStrike" dirty="0">
                        <a:solidFill>
                          <a:srgbClr val="000000"/>
                        </a:solidFill>
                        <a:effectLst/>
                        <a:latin typeface="Tahoma"/>
                      </a:endParaRPr>
                    </a:p>
                  </a:txBody>
                  <a:tcPr marL="9525" marR="9525" marT="9525" marB="0" anchor="b"/>
                </a:tc>
                <a:tc>
                  <a:txBody>
                    <a:bodyPr/>
                    <a:lstStyle/>
                    <a:p>
                      <a:pPr algn="r" fontAlgn="b"/>
                      <a:r>
                        <a:rPr lang="es-CL" sz="1400" u="none" strike="noStrike" dirty="0">
                          <a:effectLst/>
                        </a:rPr>
                        <a:t>1.060.247</a:t>
                      </a:r>
                      <a:endParaRPr lang="es-CL" sz="1400" b="1" i="0" u="none" strike="noStrike" dirty="0">
                        <a:solidFill>
                          <a:srgbClr val="000000"/>
                        </a:solidFill>
                        <a:effectLst/>
                        <a:latin typeface="Tahoma"/>
                      </a:endParaRPr>
                    </a:p>
                  </a:txBody>
                  <a:tcPr marL="9525" marR="9525" marT="9525" marB="0" anchor="b"/>
                </a:tc>
                <a:extLst>
                  <a:ext uri="{0D108BD9-81ED-4DB2-BD59-A6C34878D82A}">
                    <a16:rowId xmlns:a16="http://schemas.microsoft.com/office/drawing/2014/main" val="10007"/>
                  </a:ext>
                </a:extLst>
              </a:tr>
              <a:tr h="378726">
                <a:tc>
                  <a:txBody>
                    <a:bodyPr/>
                    <a:lstStyle/>
                    <a:p>
                      <a:pPr algn="l" fontAlgn="b"/>
                      <a:r>
                        <a:rPr lang="es-CL" sz="1400" u="none" strike="noStrike" dirty="0">
                          <a:effectLst/>
                        </a:rPr>
                        <a:t>21522</a:t>
                      </a:r>
                      <a:endParaRPr lang="es-CL" sz="1400" b="1" i="0" u="none" strike="noStrike" dirty="0">
                        <a:solidFill>
                          <a:srgbClr val="000000"/>
                        </a:solidFill>
                        <a:effectLst/>
                        <a:latin typeface="Tahoma"/>
                      </a:endParaRPr>
                    </a:p>
                  </a:txBody>
                  <a:tcPr marL="9525" marR="9525" marT="9525" marB="0" anchor="b"/>
                </a:tc>
                <a:tc>
                  <a:txBody>
                    <a:bodyPr/>
                    <a:lstStyle/>
                    <a:p>
                      <a:pPr algn="l" fontAlgn="b"/>
                      <a:r>
                        <a:rPr lang="es-CL" sz="1400" u="none" strike="noStrike" dirty="0">
                          <a:effectLst/>
                        </a:rPr>
                        <a:t>BIENES Y SERVICIOS DE CONSUMO</a:t>
                      </a:r>
                      <a:endParaRPr lang="es-CL" sz="1400" b="1" i="0" u="none" strike="noStrike" dirty="0">
                        <a:solidFill>
                          <a:srgbClr val="000000"/>
                        </a:solidFill>
                        <a:effectLst/>
                        <a:latin typeface="Tahoma"/>
                      </a:endParaRPr>
                    </a:p>
                  </a:txBody>
                  <a:tcPr marL="9525" marR="9525" marT="9525" marB="0" anchor="b"/>
                </a:tc>
                <a:tc>
                  <a:txBody>
                    <a:bodyPr/>
                    <a:lstStyle/>
                    <a:p>
                      <a:pPr algn="r" fontAlgn="b"/>
                      <a:r>
                        <a:rPr lang="es-CL" sz="1400" u="none" strike="noStrike" dirty="0">
                          <a:effectLst/>
                        </a:rPr>
                        <a:t>62.384</a:t>
                      </a:r>
                      <a:endParaRPr lang="es-CL" sz="1400" b="1" i="0" u="none" strike="noStrike" dirty="0">
                        <a:solidFill>
                          <a:srgbClr val="000000"/>
                        </a:solidFill>
                        <a:effectLst/>
                        <a:latin typeface="Tahoma"/>
                      </a:endParaRPr>
                    </a:p>
                  </a:txBody>
                  <a:tcPr marL="9525" marR="9525" marT="9525" marB="0" anchor="b"/>
                </a:tc>
                <a:extLst>
                  <a:ext uri="{0D108BD9-81ED-4DB2-BD59-A6C34878D82A}">
                    <a16:rowId xmlns:a16="http://schemas.microsoft.com/office/drawing/2014/main" val="10008"/>
                  </a:ext>
                </a:extLst>
              </a:tr>
              <a:tr h="378726">
                <a:tc>
                  <a:txBody>
                    <a:bodyPr/>
                    <a:lstStyle/>
                    <a:p>
                      <a:pPr algn="l" fontAlgn="b"/>
                      <a:r>
                        <a:rPr lang="es-CL" sz="1400" u="none" strike="noStrike">
                          <a:effectLst/>
                        </a:rPr>
                        <a:t>21523</a:t>
                      </a:r>
                      <a:endParaRPr lang="es-CL" sz="1400" b="1" i="0" u="none" strike="noStrike">
                        <a:solidFill>
                          <a:srgbClr val="000000"/>
                        </a:solidFill>
                        <a:effectLst/>
                        <a:latin typeface="Tahoma"/>
                      </a:endParaRPr>
                    </a:p>
                  </a:txBody>
                  <a:tcPr marL="9525" marR="9525" marT="9525" marB="0" anchor="b"/>
                </a:tc>
                <a:tc>
                  <a:txBody>
                    <a:bodyPr/>
                    <a:lstStyle/>
                    <a:p>
                      <a:pPr algn="l" fontAlgn="b"/>
                      <a:r>
                        <a:rPr lang="es-CL" sz="1400" u="none" strike="noStrike" dirty="0">
                          <a:effectLst/>
                        </a:rPr>
                        <a:t>INDEMNIZACION</a:t>
                      </a:r>
                      <a:endParaRPr lang="es-CL" sz="1400" b="1" i="0" u="none" strike="noStrike" dirty="0">
                        <a:solidFill>
                          <a:srgbClr val="000000"/>
                        </a:solidFill>
                        <a:effectLst/>
                        <a:latin typeface="Tahoma"/>
                      </a:endParaRPr>
                    </a:p>
                  </a:txBody>
                  <a:tcPr marL="9525" marR="9525" marT="9525" marB="0" anchor="b"/>
                </a:tc>
                <a:tc>
                  <a:txBody>
                    <a:bodyPr/>
                    <a:lstStyle/>
                    <a:p>
                      <a:pPr algn="r" fontAlgn="b"/>
                      <a:r>
                        <a:rPr lang="es-CL" sz="1400" u="none" strike="noStrike" dirty="0">
                          <a:effectLst/>
                        </a:rPr>
                        <a:t>35.530</a:t>
                      </a:r>
                      <a:endParaRPr lang="es-CL" sz="1400" b="1" i="0" u="none" strike="noStrike" dirty="0">
                        <a:solidFill>
                          <a:srgbClr val="000000"/>
                        </a:solidFill>
                        <a:effectLst/>
                        <a:latin typeface="Tahoma"/>
                      </a:endParaRPr>
                    </a:p>
                  </a:txBody>
                  <a:tcPr marL="9525" marR="9525" marT="9525" marB="0" anchor="b"/>
                </a:tc>
                <a:extLst>
                  <a:ext uri="{0D108BD9-81ED-4DB2-BD59-A6C34878D82A}">
                    <a16:rowId xmlns:a16="http://schemas.microsoft.com/office/drawing/2014/main" val="10009"/>
                  </a:ext>
                </a:extLst>
              </a:tr>
              <a:tr h="378726">
                <a:tc>
                  <a:txBody>
                    <a:bodyPr/>
                    <a:lstStyle/>
                    <a:p>
                      <a:pPr algn="l" fontAlgn="b"/>
                      <a:r>
                        <a:rPr lang="es-CL" sz="1400" u="none" strike="noStrike">
                          <a:effectLst/>
                        </a:rPr>
                        <a:t>21529</a:t>
                      </a:r>
                      <a:endParaRPr lang="es-CL" sz="1400" b="1" i="0" u="none" strike="noStrike">
                        <a:solidFill>
                          <a:srgbClr val="000000"/>
                        </a:solidFill>
                        <a:effectLst/>
                        <a:latin typeface="Tahoma"/>
                      </a:endParaRPr>
                    </a:p>
                  </a:txBody>
                  <a:tcPr marL="9525" marR="9525" marT="9525" marB="0" anchor="b"/>
                </a:tc>
                <a:tc>
                  <a:txBody>
                    <a:bodyPr/>
                    <a:lstStyle/>
                    <a:p>
                      <a:pPr algn="l" fontAlgn="b"/>
                      <a:r>
                        <a:rPr lang="es-CL" sz="1400" u="none" strike="noStrike" dirty="0">
                          <a:effectLst/>
                        </a:rPr>
                        <a:t>INVERSION</a:t>
                      </a:r>
                      <a:endParaRPr lang="es-CL" sz="1400" b="1" i="0" u="none" strike="noStrike" dirty="0">
                        <a:solidFill>
                          <a:srgbClr val="000000"/>
                        </a:solidFill>
                        <a:effectLst/>
                        <a:latin typeface="Tahoma"/>
                      </a:endParaRPr>
                    </a:p>
                  </a:txBody>
                  <a:tcPr marL="9525" marR="9525" marT="9525" marB="0" anchor="b"/>
                </a:tc>
                <a:tc>
                  <a:txBody>
                    <a:bodyPr/>
                    <a:lstStyle/>
                    <a:p>
                      <a:pPr algn="r" fontAlgn="b"/>
                      <a:r>
                        <a:rPr lang="es-CL" sz="1400" u="none" strike="noStrike" dirty="0">
                          <a:effectLst/>
                        </a:rPr>
                        <a:t>2.973</a:t>
                      </a:r>
                      <a:endParaRPr lang="es-CL" sz="1400" b="1" i="0" u="none" strike="noStrike" dirty="0">
                        <a:solidFill>
                          <a:srgbClr val="000000"/>
                        </a:solidFill>
                        <a:effectLst/>
                        <a:latin typeface="Tahoma"/>
                      </a:endParaRPr>
                    </a:p>
                  </a:txBody>
                  <a:tcPr marL="9525" marR="9525" marT="9525" marB="0" anchor="b"/>
                </a:tc>
                <a:extLst>
                  <a:ext uri="{0D108BD9-81ED-4DB2-BD59-A6C34878D82A}">
                    <a16:rowId xmlns:a16="http://schemas.microsoft.com/office/drawing/2014/main" val="10010"/>
                  </a:ext>
                </a:extLst>
              </a:tr>
              <a:tr h="396761">
                <a:tc>
                  <a:txBody>
                    <a:bodyPr/>
                    <a:lstStyle/>
                    <a:p>
                      <a:pPr algn="ctr" fontAlgn="b"/>
                      <a:r>
                        <a:rPr lang="es-CL" sz="1400" u="none" strike="noStrike">
                          <a:effectLst/>
                        </a:rPr>
                        <a:t> </a:t>
                      </a:r>
                      <a:endParaRPr lang="es-CL" sz="1400" b="1" i="0" u="none" strike="noStrike">
                        <a:solidFill>
                          <a:srgbClr val="000000"/>
                        </a:solidFill>
                        <a:effectLst/>
                        <a:latin typeface="Tahoma"/>
                      </a:endParaRPr>
                    </a:p>
                  </a:txBody>
                  <a:tcPr marL="9525" marR="9525" marT="9525" marB="0" anchor="b"/>
                </a:tc>
                <a:tc>
                  <a:txBody>
                    <a:bodyPr/>
                    <a:lstStyle/>
                    <a:p>
                      <a:pPr algn="ctr" fontAlgn="b"/>
                      <a:r>
                        <a:rPr lang="es-CL" sz="1400" u="none" strike="noStrike" dirty="0">
                          <a:effectLst/>
                        </a:rPr>
                        <a:t>RESULTADO OPERACIONAL</a:t>
                      </a:r>
                      <a:endParaRPr lang="es-CL" sz="1400" b="1" i="0" u="none" strike="noStrike" dirty="0">
                        <a:solidFill>
                          <a:srgbClr val="000000"/>
                        </a:solidFill>
                        <a:effectLst/>
                        <a:latin typeface="Tahoma"/>
                      </a:endParaRPr>
                    </a:p>
                  </a:txBody>
                  <a:tcPr marL="9525" marR="9525" marT="9525" marB="0" anchor="b"/>
                </a:tc>
                <a:tc>
                  <a:txBody>
                    <a:bodyPr/>
                    <a:lstStyle/>
                    <a:p>
                      <a:pPr algn="r" fontAlgn="b"/>
                      <a:r>
                        <a:rPr lang="es-CL" sz="1800" u="none" strike="noStrike" dirty="0">
                          <a:effectLst/>
                        </a:rPr>
                        <a:t>-288.452 </a:t>
                      </a:r>
                      <a:endParaRPr lang="es-CL" sz="1800" b="1" i="0" u="none" strike="noStrike" dirty="0">
                        <a:solidFill>
                          <a:srgbClr val="FF0000"/>
                        </a:solidFill>
                        <a:effectLst/>
                        <a:latin typeface="Tahoma"/>
                      </a:endParaRPr>
                    </a:p>
                  </a:txBody>
                  <a:tcPr marL="9525" marR="9525" marT="9525" marB="0" anchor="b"/>
                </a:tc>
                <a:extLst>
                  <a:ext uri="{0D108BD9-81ED-4DB2-BD59-A6C34878D82A}">
                    <a16:rowId xmlns:a16="http://schemas.microsoft.com/office/drawing/2014/main" val="10011"/>
                  </a:ext>
                </a:extLst>
              </a:tr>
            </a:tbl>
          </a:graphicData>
        </a:graphic>
      </p:graphicFrame>
      <p:pic>
        <p:nvPicPr>
          <p:cNvPr id="5" name="4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489" y="98893"/>
            <a:ext cx="955927" cy="1101114"/>
          </a:xfrm>
          <a:prstGeom prst="rect">
            <a:avLst/>
          </a:prstGeom>
        </p:spPr>
      </p:pic>
    </p:spTree>
    <p:extLst>
      <p:ext uri="{BB962C8B-B14F-4D97-AF65-F5344CB8AC3E}">
        <p14:creationId xmlns:p14="http://schemas.microsoft.com/office/powerpoint/2010/main" val="37533745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1547664" y="386719"/>
            <a:ext cx="6815574" cy="1261884"/>
          </a:xfrm>
          <a:prstGeom prst="rect">
            <a:avLst/>
          </a:prstGeom>
          <a:noFill/>
        </p:spPr>
        <p:txBody>
          <a:bodyPr wrap="square" rtlCol="0">
            <a:spAutoFit/>
          </a:bodyPr>
          <a:lstStyle/>
          <a:p>
            <a:r>
              <a:rPr lang="es-CL" sz="2800" b="1" dirty="0" smtClean="0"/>
              <a:t>INGRESOS </a:t>
            </a:r>
            <a:r>
              <a:rPr lang="es-CL" sz="2800" b="1" dirty="0"/>
              <a:t>PERCIBIDOS POR SEP </a:t>
            </a:r>
            <a:br>
              <a:rPr lang="es-CL" sz="2800" b="1" dirty="0"/>
            </a:br>
            <a:r>
              <a:rPr lang="es-CL" sz="2800" b="1" dirty="0"/>
              <a:t>PROMEDIO TRIMESTRE </a:t>
            </a:r>
            <a:r>
              <a:rPr lang="es-CL" sz="2000" dirty="0"/>
              <a:t/>
            </a:r>
            <a:br>
              <a:rPr lang="es-CL" sz="2000" dirty="0"/>
            </a:br>
            <a:endParaRPr lang="es-CL" sz="2000" dirty="0"/>
          </a:p>
        </p:txBody>
      </p:sp>
      <p:sp>
        <p:nvSpPr>
          <p:cNvPr id="4" name="3 CuadroTexto"/>
          <p:cNvSpPr txBox="1"/>
          <p:nvPr/>
        </p:nvSpPr>
        <p:spPr>
          <a:xfrm>
            <a:off x="1255203" y="3671323"/>
            <a:ext cx="6239510" cy="861774"/>
          </a:xfrm>
          <a:prstGeom prst="rect">
            <a:avLst/>
          </a:prstGeom>
          <a:noFill/>
          <a:ln w="28575">
            <a:solidFill>
              <a:srgbClr val="FFC000"/>
            </a:solidFill>
          </a:ln>
        </p:spPr>
        <p:txBody>
          <a:bodyPr wrap="square" rtlCol="0">
            <a:spAutoFit/>
          </a:bodyPr>
          <a:lstStyle/>
          <a:p>
            <a:pPr algn="ctr">
              <a:spcAft>
                <a:spcPts val="0"/>
              </a:spcAft>
            </a:pPr>
            <a:r>
              <a:rPr lang="es-CL" sz="1600" kern="1200" dirty="0">
                <a:solidFill>
                  <a:srgbClr val="000000"/>
                </a:solidFill>
                <a:effectLst/>
                <a:latin typeface="Calibri"/>
                <a:ea typeface="Times New Roman"/>
                <a:cs typeface="Times New Roman"/>
              </a:rPr>
              <a:t>GASTOS EFECTUADOS AÑO </a:t>
            </a:r>
            <a:r>
              <a:rPr lang="es-CL" sz="1600" kern="1200" dirty="0" smtClean="0">
                <a:solidFill>
                  <a:srgbClr val="000000"/>
                </a:solidFill>
                <a:effectLst/>
                <a:latin typeface="Calibri"/>
                <a:ea typeface="Times New Roman"/>
                <a:cs typeface="Times New Roman"/>
              </a:rPr>
              <a:t>2016</a:t>
            </a:r>
            <a:endParaRPr lang="es-CL" dirty="0">
              <a:effectLst/>
              <a:latin typeface="Times New Roman"/>
              <a:ea typeface="Times New Roman"/>
            </a:endParaRPr>
          </a:p>
          <a:p>
            <a:pPr algn="ctr">
              <a:spcAft>
                <a:spcPts val="0"/>
              </a:spcAft>
            </a:pPr>
            <a:r>
              <a:rPr lang="es-CL" sz="1600" kern="1200" dirty="0">
                <a:solidFill>
                  <a:srgbClr val="000000"/>
                </a:solidFill>
                <a:effectLst/>
                <a:latin typeface="Calibri"/>
                <a:ea typeface="Times New Roman"/>
                <a:cs typeface="Times New Roman"/>
              </a:rPr>
              <a:t>      </a:t>
            </a:r>
            <a:r>
              <a:rPr lang="es-CL" sz="1600" kern="1200" dirty="0" smtClean="0">
                <a:solidFill>
                  <a:srgbClr val="000000"/>
                </a:solidFill>
                <a:effectLst/>
                <a:latin typeface="Calibri"/>
                <a:ea typeface="Times New Roman"/>
                <a:cs typeface="Times New Roman"/>
              </a:rPr>
              <a:t>REMUNERACIONES – HONORARIOS        </a:t>
            </a:r>
            <a:r>
              <a:rPr lang="es-CL" sz="1600" b="1" kern="1200" dirty="0">
                <a:solidFill>
                  <a:srgbClr val="000000"/>
                </a:solidFill>
                <a:effectLst/>
                <a:latin typeface="Calibri"/>
                <a:ea typeface="Times New Roman"/>
                <a:cs typeface="Times New Roman"/>
              </a:rPr>
              <a:t>$ </a:t>
            </a:r>
            <a:r>
              <a:rPr lang="es-CL" sz="1600" b="1" dirty="0" smtClean="0">
                <a:solidFill>
                  <a:srgbClr val="000000"/>
                </a:solidFill>
                <a:latin typeface="Calibri"/>
                <a:ea typeface="Times New Roman"/>
                <a:cs typeface="Times New Roman"/>
              </a:rPr>
              <a:t>102.037.344</a:t>
            </a:r>
            <a:r>
              <a:rPr lang="es-CL" sz="1600" b="1" kern="1200" dirty="0" smtClean="0">
                <a:solidFill>
                  <a:srgbClr val="000000"/>
                </a:solidFill>
                <a:effectLst/>
                <a:latin typeface="Calibri"/>
                <a:ea typeface="Times New Roman"/>
                <a:cs typeface="Times New Roman"/>
              </a:rPr>
              <a:t> </a:t>
            </a:r>
            <a:r>
              <a:rPr lang="es-CL" sz="1600" b="1" kern="1200" dirty="0">
                <a:solidFill>
                  <a:srgbClr val="000000"/>
                </a:solidFill>
                <a:effectLst/>
                <a:latin typeface="Calibri"/>
                <a:ea typeface="Times New Roman"/>
                <a:cs typeface="Times New Roman"/>
              </a:rPr>
              <a:t>(</a:t>
            </a:r>
            <a:r>
              <a:rPr lang="es-CL" sz="1600" b="1" kern="1200" dirty="0" smtClean="0">
                <a:solidFill>
                  <a:srgbClr val="000000"/>
                </a:solidFill>
                <a:effectLst/>
                <a:latin typeface="Calibri"/>
                <a:ea typeface="Times New Roman"/>
                <a:cs typeface="Times New Roman"/>
              </a:rPr>
              <a:t>70,6%)</a:t>
            </a:r>
          </a:p>
          <a:p>
            <a:pPr algn="ctr">
              <a:spcAft>
                <a:spcPts val="0"/>
              </a:spcAft>
            </a:pPr>
            <a:r>
              <a:rPr lang="es-CL" sz="1600" b="1" dirty="0" smtClean="0">
                <a:solidFill>
                  <a:srgbClr val="000000"/>
                </a:solidFill>
                <a:latin typeface="Calibri"/>
                <a:ea typeface="Times New Roman"/>
                <a:cs typeface="Times New Roman"/>
              </a:rPr>
              <a:t>Otros  Gastos                                   $ 20.877362</a:t>
            </a:r>
            <a:endParaRPr lang="es-CL" dirty="0">
              <a:effectLst/>
              <a:latin typeface="Times New Roman"/>
              <a:ea typeface="Times New Roman"/>
            </a:endParaRPr>
          </a:p>
        </p:txBody>
      </p:sp>
      <p:sp>
        <p:nvSpPr>
          <p:cNvPr id="6" name="4 CuadroTexto"/>
          <p:cNvSpPr txBox="1"/>
          <p:nvPr/>
        </p:nvSpPr>
        <p:spPr>
          <a:xfrm>
            <a:off x="2123728" y="1556792"/>
            <a:ext cx="6239510" cy="1877437"/>
          </a:xfrm>
          <a:prstGeom prst="rect">
            <a:avLst/>
          </a:prstGeom>
          <a:noFill/>
          <a:ln w="28575">
            <a:solidFill>
              <a:srgbClr val="FFC000"/>
            </a:solidFill>
          </a:ln>
        </p:spPr>
        <p:txBody>
          <a:bodyPr wrap="square" rtlCol="0">
            <a:spAutoFit/>
          </a:bodyPr>
          <a:lstStyle/>
          <a:p>
            <a:pPr algn="ctr">
              <a:spcAft>
                <a:spcPts val="0"/>
              </a:spcAft>
            </a:pPr>
            <a:r>
              <a:rPr lang="es-CL" sz="2800" kern="1200" dirty="0">
                <a:solidFill>
                  <a:srgbClr val="000000"/>
                </a:solidFill>
                <a:effectLst/>
                <a:latin typeface="Calibri"/>
                <a:ea typeface="Times New Roman"/>
                <a:cs typeface="Times New Roman"/>
              </a:rPr>
              <a:t>INGRESOS APROXIMADO SEP </a:t>
            </a:r>
            <a:r>
              <a:rPr lang="es-CL" sz="2800" kern="1200" dirty="0" smtClean="0">
                <a:solidFill>
                  <a:srgbClr val="000000"/>
                </a:solidFill>
                <a:effectLst/>
                <a:latin typeface="Calibri"/>
                <a:ea typeface="Times New Roman"/>
                <a:cs typeface="Times New Roman"/>
              </a:rPr>
              <a:t>2016  PROYECTADOS  </a:t>
            </a:r>
            <a:endParaRPr lang="es-CL" sz="3200" dirty="0">
              <a:effectLst/>
              <a:latin typeface="Times New Roman"/>
              <a:ea typeface="Times New Roman"/>
            </a:endParaRPr>
          </a:p>
          <a:p>
            <a:pPr algn="ctr">
              <a:spcAft>
                <a:spcPts val="0"/>
              </a:spcAft>
            </a:pPr>
            <a:r>
              <a:rPr lang="es-CL" sz="2800" b="1" kern="1200" dirty="0">
                <a:solidFill>
                  <a:srgbClr val="000000"/>
                </a:solidFill>
                <a:effectLst/>
                <a:latin typeface="Calibri"/>
                <a:ea typeface="Times New Roman"/>
                <a:cs typeface="Times New Roman"/>
              </a:rPr>
              <a:t>$ </a:t>
            </a:r>
            <a:r>
              <a:rPr lang="es-CL" sz="2800" b="1" kern="1200" dirty="0" smtClean="0">
                <a:solidFill>
                  <a:srgbClr val="000000"/>
                </a:solidFill>
                <a:effectLst/>
                <a:latin typeface="Calibri"/>
                <a:ea typeface="Times New Roman"/>
                <a:cs typeface="Times New Roman"/>
              </a:rPr>
              <a:t>195.453.108</a:t>
            </a:r>
          </a:p>
          <a:p>
            <a:pPr algn="ctr">
              <a:spcAft>
                <a:spcPts val="0"/>
              </a:spcAft>
            </a:pPr>
            <a:r>
              <a:rPr lang="es-CL" sz="3200" dirty="0" smtClean="0">
                <a:effectLst/>
                <a:latin typeface="Times New Roman"/>
                <a:ea typeface="Times New Roman"/>
              </a:rPr>
              <a:t>($ 144.423.843, Sept 2016)</a:t>
            </a:r>
            <a:endParaRPr lang="es-CL" sz="3200" dirty="0">
              <a:effectLst/>
              <a:latin typeface="Times New Roman"/>
              <a:ea typeface="Times New Roman"/>
            </a:endParaRPr>
          </a:p>
        </p:txBody>
      </p:sp>
      <p:sp>
        <p:nvSpPr>
          <p:cNvPr id="7" name="6 CuadroTexto"/>
          <p:cNvSpPr txBox="1"/>
          <p:nvPr/>
        </p:nvSpPr>
        <p:spPr>
          <a:xfrm>
            <a:off x="2627784" y="4842066"/>
            <a:ext cx="6239510" cy="1569660"/>
          </a:xfrm>
          <a:prstGeom prst="rect">
            <a:avLst/>
          </a:prstGeom>
          <a:noFill/>
          <a:ln w="28575">
            <a:solidFill>
              <a:srgbClr val="FFC000"/>
            </a:solidFill>
          </a:ln>
        </p:spPr>
        <p:txBody>
          <a:bodyPr wrap="square" rtlCol="0">
            <a:spAutoFit/>
          </a:bodyPr>
          <a:lstStyle/>
          <a:p>
            <a:pPr>
              <a:spcAft>
                <a:spcPts val="0"/>
              </a:spcAft>
            </a:pPr>
            <a:r>
              <a:rPr lang="es-CL" sz="1600" dirty="0" smtClean="0">
                <a:effectLst/>
                <a:latin typeface="Calibri"/>
                <a:ea typeface="Times New Roman"/>
              </a:rPr>
              <a:t>TOTAL GASTOS  ( SEPT 2016 ) 		$ 122.914.706</a:t>
            </a:r>
          </a:p>
          <a:p>
            <a:pPr>
              <a:spcAft>
                <a:spcPts val="0"/>
              </a:spcAft>
            </a:pPr>
            <a:r>
              <a:rPr lang="es-CL" sz="1600" dirty="0" smtClean="0">
                <a:effectLst/>
                <a:latin typeface="Calibri"/>
                <a:ea typeface="Times New Roman"/>
              </a:rPr>
              <a:t>EJECUCIÓN 2016			$  21. 509.137</a:t>
            </a:r>
          </a:p>
          <a:p>
            <a:pPr>
              <a:spcAft>
                <a:spcPts val="0"/>
              </a:spcAft>
            </a:pPr>
            <a:r>
              <a:rPr lang="es-CL" sz="1600" dirty="0" smtClean="0">
                <a:latin typeface="Calibri"/>
                <a:ea typeface="Times New Roman"/>
              </a:rPr>
              <a:t>SALDO  2015			$  38.012.400</a:t>
            </a:r>
            <a:r>
              <a:rPr lang="es-CL" sz="1600" dirty="0" smtClean="0">
                <a:effectLst/>
                <a:latin typeface="Calibri"/>
                <a:ea typeface="Times New Roman"/>
              </a:rPr>
              <a:t>	</a:t>
            </a:r>
          </a:p>
          <a:p>
            <a:pPr>
              <a:spcAft>
                <a:spcPts val="0"/>
              </a:spcAft>
            </a:pPr>
            <a:endParaRPr lang="es-CL" sz="1600" dirty="0">
              <a:latin typeface="Calibri"/>
              <a:ea typeface="Times New Roman"/>
            </a:endParaRPr>
          </a:p>
          <a:p>
            <a:pPr>
              <a:spcAft>
                <a:spcPts val="0"/>
              </a:spcAft>
            </a:pPr>
            <a:r>
              <a:rPr lang="es-CL" sz="1600" dirty="0" smtClean="0">
                <a:effectLst/>
                <a:latin typeface="Calibri"/>
                <a:ea typeface="Times New Roman"/>
              </a:rPr>
              <a:t>SALDO ACUMULADO 			$ 59.521.537		</a:t>
            </a:r>
            <a:endParaRPr lang="es-CL" sz="2400" b="1" dirty="0">
              <a:effectLst/>
              <a:latin typeface="Times New Roman"/>
              <a:ea typeface="Times New Roman"/>
            </a:endParaRPr>
          </a:p>
        </p:txBody>
      </p:sp>
      <p:sp>
        <p:nvSpPr>
          <p:cNvPr id="2"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L"/>
          </a:p>
        </p:txBody>
      </p:sp>
      <p:pic>
        <p:nvPicPr>
          <p:cNvPr id="9" name="8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489" y="98893"/>
            <a:ext cx="955927" cy="1101114"/>
          </a:xfrm>
          <a:prstGeom prst="rect">
            <a:avLst/>
          </a:prstGeom>
        </p:spPr>
      </p:pic>
    </p:spTree>
    <p:extLst>
      <p:ext uri="{BB962C8B-B14F-4D97-AF65-F5344CB8AC3E}">
        <p14:creationId xmlns:p14="http://schemas.microsoft.com/office/powerpoint/2010/main" val="18341862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259632" y="1628800"/>
            <a:ext cx="7632848" cy="1008112"/>
          </a:xfrm>
        </p:spPr>
        <p:txBody>
          <a:bodyPr>
            <a:normAutofit fontScale="90000"/>
          </a:bodyPr>
          <a:lstStyle/>
          <a:p>
            <a:r>
              <a:rPr lang="es-CL" sz="2700" dirty="0" smtClean="0"/>
              <a:t>INGRESOS Y EGRESOS PERCIBIDOS POR SEP </a:t>
            </a:r>
            <a:br>
              <a:rPr lang="es-CL" sz="2700" dirty="0" smtClean="0"/>
            </a:br>
            <a:r>
              <a:rPr lang="es-CL" sz="2700" dirty="0" smtClean="0"/>
              <a:t>PROMEDIO TRIMESTRE (JULIO-SEPT)</a:t>
            </a:r>
            <a:r>
              <a:rPr lang="es-CL" dirty="0" smtClean="0"/>
              <a:t/>
            </a:r>
            <a:br>
              <a:rPr lang="es-CL" dirty="0" smtClean="0"/>
            </a:br>
            <a:endParaRPr lang="es-CL" dirty="0"/>
          </a:p>
        </p:txBody>
      </p:sp>
      <p:sp>
        <p:nvSpPr>
          <p:cNvPr id="6" name="5 Marcador de contenido"/>
          <p:cNvSpPr txBox="1">
            <a:spLocks noGrp="1"/>
          </p:cNvSpPr>
          <p:nvPr>
            <p:ph idx="1"/>
          </p:nvPr>
        </p:nvSpPr>
        <p:spPr>
          <a:xfrm>
            <a:off x="1089084" y="3140968"/>
            <a:ext cx="7520940" cy="1800493"/>
          </a:xfrm>
          <a:prstGeom prst="rect">
            <a:avLst/>
          </a:prstGeom>
          <a:noFill/>
          <a:ln w="28575">
            <a:solidFill>
              <a:srgbClr val="FFC000"/>
            </a:solidFill>
          </a:ln>
        </p:spPr>
        <p:txBody>
          <a:bodyPr wrap="square" rtlCol="0">
            <a:spAutoFit/>
          </a:bodyPr>
          <a:lstStyle/>
          <a:p>
            <a:pPr>
              <a:spcAft>
                <a:spcPts val="0"/>
              </a:spcAft>
            </a:pPr>
            <a:r>
              <a:rPr lang="es-CL" sz="1600" dirty="0" smtClean="0">
                <a:effectLst/>
                <a:latin typeface="Calibri"/>
                <a:ea typeface="Times New Roman"/>
              </a:rPr>
              <a:t>INGRESOS  	                    X3		$ </a:t>
            </a:r>
            <a:r>
              <a:rPr lang="es-CL" dirty="0" smtClean="0">
                <a:latin typeface="Calibri"/>
                <a:ea typeface="Times New Roman"/>
              </a:rPr>
              <a:t>17.828.066</a:t>
            </a:r>
            <a:endParaRPr lang="es-CL" sz="1600" dirty="0" smtClean="0">
              <a:effectLst/>
              <a:latin typeface="Calibri"/>
              <a:ea typeface="Times New Roman"/>
            </a:endParaRPr>
          </a:p>
          <a:p>
            <a:pPr>
              <a:spcAft>
                <a:spcPts val="0"/>
              </a:spcAft>
            </a:pPr>
            <a:r>
              <a:rPr lang="es-CL" dirty="0" smtClean="0">
                <a:latin typeface="Calibri"/>
                <a:ea typeface="Times New Roman"/>
              </a:rPr>
              <a:t>EGRESOS 	X3		$ 15.423.508</a:t>
            </a:r>
          </a:p>
          <a:p>
            <a:pPr>
              <a:spcAft>
                <a:spcPts val="0"/>
              </a:spcAft>
            </a:pPr>
            <a:endParaRPr lang="es-CL" sz="1600" dirty="0">
              <a:effectLst/>
              <a:latin typeface="Calibri"/>
              <a:ea typeface="Times New Roman"/>
            </a:endParaRPr>
          </a:p>
          <a:p>
            <a:pPr>
              <a:spcAft>
                <a:spcPts val="0"/>
              </a:spcAft>
            </a:pPr>
            <a:r>
              <a:rPr lang="es-CL" sz="1600" dirty="0" smtClean="0">
                <a:effectLst/>
                <a:latin typeface="Calibri"/>
                <a:ea typeface="Times New Roman"/>
              </a:rPr>
              <a:t>	</a:t>
            </a:r>
            <a:r>
              <a:rPr lang="es-CL" sz="1600" dirty="0" smtClean="0">
                <a:effectLst/>
                <a:latin typeface="Calibri"/>
                <a:ea typeface="Times New Roman"/>
                <a:hlinkClick r:id="rId2" action="ppaction://hlinkfile"/>
              </a:rPr>
              <a:t>GESTION RECURSOS HASTA SEPT2016 SEP (2).xlsx</a:t>
            </a:r>
            <a:endParaRPr lang="es-CL" sz="2400" b="1" dirty="0">
              <a:effectLst/>
              <a:latin typeface="Times New Roman"/>
              <a:ea typeface="Times New Roman"/>
            </a:endParaRPr>
          </a:p>
        </p:txBody>
      </p:sp>
      <p:pic>
        <p:nvPicPr>
          <p:cNvPr id="7" name="6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489" y="98893"/>
            <a:ext cx="955927" cy="1101114"/>
          </a:xfrm>
          <a:prstGeom prst="rect">
            <a:avLst/>
          </a:prstGeom>
        </p:spPr>
      </p:pic>
    </p:spTree>
    <p:extLst>
      <p:ext uri="{BB962C8B-B14F-4D97-AF65-F5344CB8AC3E}">
        <p14:creationId xmlns:p14="http://schemas.microsoft.com/office/powerpoint/2010/main" val="214568371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extLst>
              <p:ext uri="{D42A27DB-BD31-4B8C-83A1-F6EECF244321}">
                <p14:modId xmlns:p14="http://schemas.microsoft.com/office/powerpoint/2010/main" val="1800385322"/>
              </p:ext>
            </p:extLst>
          </p:nvPr>
        </p:nvGraphicFramePr>
        <p:xfrm>
          <a:off x="323528" y="1844824"/>
          <a:ext cx="6573685" cy="841248"/>
        </p:xfrm>
        <a:graphic>
          <a:graphicData uri="http://schemas.openxmlformats.org/drawingml/2006/table">
            <a:tbl>
              <a:tblPr>
                <a:tableStyleId>{5C22544A-7EE6-4342-B048-85BDC9FD1C3A}</a:tableStyleId>
              </a:tblPr>
              <a:tblGrid>
                <a:gridCol w="2632525">
                  <a:extLst>
                    <a:ext uri="{9D8B030D-6E8A-4147-A177-3AD203B41FA5}">
                      <a16:colId xmlns:a16="http://schemas.microsoft.com/office/drawing/2014/main" val="20000"/>
                    </a:ext>
                  </a:extLst>
                </a:gridCol>
                <a:gridCol w="2951784">
                  <a:extLst>
                    <a:ext uri="{9D8B030D-6E8A-4147-A177-3AD203B41FA5}">
                      <a16:colId xmlns:a16="http://schemas.microsoft.com/office/drawing/2014/main" val="20001"/>
                    </a:ext>
                  </a:extLst>
                </a:gridCol>
                <a:gridCol w="989376">
                  <a:extLst>
                    <a:ext uri="{9D8B030D-6E8A-4147-A177-3AD203B41FA5}">
                      <a16:colId xmlns:a16="http://schemas.microsoft.com/office/drawing/2014/main" val="20002"/>
                    </a:ext>
                  </a:extLst>
                </a:gridCol>
              </a:tblGrid>
              <a:tr h="234315">
                <a:tc>
                  <a:txBody>
                    <a:bodyPr/>
                    <a:lstStyle/>
                    <a:p>
                      <a:pPr algn="just">
                        <a:lnSpc>
                          <a:spcPct val="115000"/>
                        </a:lnSpc>
                        <a:spcBef>
                          <a:spcPts val="210"/>
                        </a:spcBef>
                        <a:spcAft>
                          <a:spcPts val="0"/>
                        </a:spcAft>
                      </a:pPr>
                      <a:r>
                        <a:rPr lang="es-ES" sz="1600" b="1" spc="5" dirty="0">
                          <a:effectLst/>
                        </a:rPr>
                        <a:t>R</a:t>
                      </a:r>
                      <a:r>
                        <a:rPr lang="es-ES" sz="1600" b="1" spc="10" dirty="0">
                          <a:effectLst/>
                        </a:rPr>
                        <a:t>.</a:t>
                      </a:r>
                      <a:r>
                        <a:rPr lang="es-ES" sz="1600" b="1" spc="5" dirty="0">
                          <a:effectLst/>
                        </a:rPr>
                        <a:t>B</a:t>
                      </a:r>
                      <a:r>
                        <a:rPr lang="es-ES" sz="1600" b="1" spc="10" dirty="0">
                          <a:effectLst/>
                        </a:rPr>
                        <a:t>.</a:t>
                      </a:r>
                      <a:r>
                        <a:rPr lang="es-ES" sz="1600" b="1" spc="5" dirty="0">
                          <a:effectLst/>
                        </a:rPr>
                        <a:t>D</a:t>
                      </a:r>
                      <a:r>
                        <a:rPr lang="es-ES" sz="1600" b="1" dirty="0">
                          <a:effectLst/>
                        </a:rPr>
                        <a:t>.</a:t>
                      </a:r>
                      <a:endParaRPr lang="es-CL" sz="1600" b="1" dirty="0">
                        <a:effectLst/>
                        <a:latin typeface="Calibri"/>
                        <a:ea typeface="Times New Roman"/>
                        <a:cs typeface="Times New Roman"/>
                      </a:endParaRPr>
                    </a:p>
                  </a:txBody>
                  <a:tcPr marL="0" marR="0" marT="0" marB="0"/>
                </a:tc>
                <a:tc>
                  <a:txBody>
                    <a:bodyPr/>
                    <a:lstStyle/>
                    <a:p>
                      <a:pPr marL="718185" algn="just">
                        <a:lnSpc>
                          <a:spcPct val="115000"/>
                        </a:lnSpc>
                        <a:spcBef>
                          <a:spcPts val="210"/>
                        </a:spcBef>
                        <a:spcAft>
                          <a:spcPts val="0"/>
                        </a:spcAft>
                      </a:pPr>
                      <a:r>
                        <a:rPr lang="es-ES" sz="1600" b="1">
                          <a:effectLst/>
                        </a:rPr>
                        <a:t>:</a:t>
                      </a:r>
                      <a:r>
                        <a:rPr lang="es-ES" sz="1600" b="1" spc="5">
                          <a:effectLst/>
                        </a:rPr>
                        <a:t> </a:t>
                      </a:r>
                      <a:r>
                        <a:rPr lang="es-ES" sz="1600" b="1">
                          <a:effectLst/>
                        </a:rPr>
                        <a:t>08930</a:t>
                      </a:r>
                      <a:r>
                        <a:rPr lang="es-ES" sz="1600" b="1" spc="30">
                          <a:effectLst/>
                        </a:rPr>
                        <a:t> </a:t>
                      </a:r>
                      <a:r>
                        <a:rPr lang="es-ES" sz="1600" b="1">
                          <a:effectLst/>
                        </a:rPr>
                        <a:t>-</a:t>
                      </a:r>
                      <a:r>
                        <a:rPr lang="es-ES" sz="1600" b="1" spc="5">
                          <a:effectLst/>
                        </a:rPr>
                        <a:t> </a:t>
                      </a:r>
                      <a:r>
                        <a:rPr lang="es-ES" sz="1600" b="1">
                          <a:effectLst/>
                        </a:rPr>
                        <a:t>3</a:t>
                      </a:r>
                      <a:endParaRPr lang="es-CL" sz="1600" b="1">
                        <a:effectLst/>
                        <a:latin typeface="Calibri"/>
                        <a:ea typeface="Times New Roman"/>
                        <a:cs typeface="Times New Roman"/>
                      </a:endParaRPr>
                    </a:p>
                  </a:txBody>
                  <a:tcPr marL="0" marR="0" marT="0" marB="0"/>
                </a:tc>
                <a:tc>
                  <a:txBody>
                    <a:bodyPr/>
                    <a:lstStyle/>
                    <a:p>
                      <a:pPr algn="just">
                        <a:lnSpc>
                          <a:spcPct val="115000"/>
                        </a:lnSpc>
                        <a:spcAft>
                          <a:spcPts val="0"/>
                        </a:spcAft>
                      </a:pPr>
                      <a:r>
                        <a:rPr lang="es-ES" sz="1600" b="1">
                          <a:effectLst/>
                        </a:rPr>
                        <a:t> </a:t>
                      </a:r>
                      <a:endParaRPr lang="es-CL" sz="1600" b="1">
                        <a:effectLst/>
                        <a:latin typeface="Calibri"/>
                        <a:ea typeface="Times New Roman"/>
                        <a:cs typeface="Times New Roman"/>
                      </a:endParaRPr>
                    </a:p>
                  </a:txBody>
                  <a:tcPr marL="0" marR="0" marT="0" marB="0"/>
                </a:tc>
                <a:extLst>
                  <a:ext uri="{0D108BD9-81ED-4DB2-BD59-A6C34878D82A}">
                    <a16:rowId xmlns:a16="http://schemas.microsoft.com/office/drawing/2014/main" val="10000"/>
                  </a:ext>
                </a:extLst>
              </a:tr>
              <a:tr h="240665">
                <a:tc>
                  <a:txBody>
                    <a:bodyPr/>
                    <a:lstStyle/>
                    <a:p>
                      <a:pPr algn="just">
                        <a:lnSpc>
                          <a:spcPct val="115000"/>
                        </a:lnSpc>
                        <a:spcBef>
                          <a:spcPts val="260"/>
                        </a:spcBef>
                        <a:spcAft>
                          <a:spcPts val="0"/>
                        </a:spcAft>
                      </a:pPr>
                      <a:r>
                        <a:rPr lang="es-ES" sz="1600" b="1" spc="10" dirty="0">
                          <a:effectLst/>
                        </a:rPr>
                        <a:t>T</a:t>
                      </a:r>
                      <a:r>
                        <a:rPr lang="es-ES" sz="1600" b="1" dirty="0">
                          <a:effectLst/>
                        </a:rPr>
                        <a:t>e</a:t>
                      </a:r>
                      <a:r>
                        <a:rPr lang="es-ES" sz="1600" b="1" spc="-5" dirty="0">
                          <a:effectLst/>
                        </a:rPr>
                        <a:t>l</a:t>
                      </a:r>
                      <a:r>
                        <a:rPr lang="es-ES" sz="1600" b="1" spc="-15" dirty="0">
                          <a:effectLst/>
                        </a:rPr>
                        <a:t>é</a:t>
                      </a:r>
                      <a:r>
                        <a:rPr lang="es-ES" sz="1600" b="1" spc="15" dirty="0">
                          <a:effectLst/>
                        </a:rPr>
                        <a:t>f</a:t>
                      </a:r>
                      <a:r>
                        <a:rPr lang="es-ES" sz="1600" b="1" dirty="0">
                          <a:effectLst/>
                        </a:rPr>
                        <a:t>onos</a:t>
                      </a:r>
                      <a:endParaRPr lang="es-CL" sz="1600" b="1" dirty="0">
                        <a:effectLst/>
                        <a:latin typeface="Calibri"/>
                        <a:ea typeface="Times New Roman"/>
                        <a:cs typeface="Times New Roman"/>
                      </a:endParaRPr>
                    </a:p>
                  </a:txBody>
                  <a:tcPr marL="0" marR="0" marT="0" marB="0"/>
                </a:tc>
                <a:tc>
                  <a:txBody>
                    <a:bodyPr/>
                    <a:lstStyle/>
                    <a:p>
                      <a:pPr marL="718185" algn="just">
                        <a:lnSpc>
                          <a:spcPct val="115000"/>
                        </a:lnSpc>
                        <a:spcBef>
                          <a:spcPts val="260"/>
                        </a:spcBef>
                        <a:spcAft>
                          <a:spcPts val="0"/>
                        </a:spcAft>
                      </a:pPr>
                      <a:r>
                        <a:rPr lang="es-ES" sz="1600" b="1" dirty="0">
                          <a:effectLst/>
                        </a:rPr>
                        <a:t>:</a:t>
                      </a:r>
                      <a:r>
                        <a:rPr lang="es-ES" sz="1600" b="1" spc="15" dirty="0">
                          <a:effectLst/>
                        </a:rPr>
                        <a:t> </a:t>
                      </a:r>
                      <a:r>
                        <a:rPr lang="es-ES" sz="1600" b="1" spc="15" dirty="0" smtClean="0">
                          <a:effectLst/>
                        </a:rPr>
                        <a:t>(56-2) 2 </a:t>
                      </a:r>
                      <a:r>
                        <a:rPr lang="es-ES" sz="1600" b="1" dirty="0" smtClean="0">
                          <a:effectLst/>
                        </a:rPr>
                        <a:t>3341776  </a:t>
                      </a:r>
                      <a:r>
                        <a:rPr lang="es-ES" sz="1600" b="1" spc="-15" dirty="0" smtClean="0">
                          <a:effectLst/>
                        </a:rPr>
                        <a:t> </a:t>
                      </a:r>
                      <a:endParaRPr lang="es-CL" sz="1600" b="1" dirty="0">
                        <a:effectLst/>
                        <a:latin typeface="Calibri"/>
                        <a:ea typeface="Times New Roman"/>
                        <a:cs typeface="Times New Roman"/>
                      </a:endParaRPr>
                    </a:p>
                  </a:txBody>
                  <a:tcPr marL="0" marR="0" marT="0" marB="0"/>
                </a:tc>
                <a:tc>
                  <a:txBody>
                    <a:bodyPr/>
                    <a:lstStyle/>
                    <a:p>
                      <a:pPr marL="38100" algn="just">
                        <a:lnSpc>
                          <a:spcPct val="115000"/>
                        </a:lnSpc>
                        <a:spcBef>
                          <a:spcPts val="260"/>
                        </a:spcBef>
                        <a:spcAft>
                          <a:spcPts val="0"/>
                        </a:spcAft>
                      </a:pPr>
                      <a:endParaRPr lang="es-CL" sz="1600" b="1" dirty="0">
                        <a:effectLst/>
                        <a:latin typeface="Calibri"/>
                        <a:ea typeface="Times New Roman"/>
                        <a:cs typeface="Times New Roman"/>
                      </a:endParaRPr>
                    </a:p>
                  </a:txBody>
                  <a:tcPr marL="0" marR="0" marT="0" marB="0"/>
                </a:tc>
                <a:extLst>
                  <a:ext uri="{0D108BD9-81ED-4DB2-BD59-A6C34878D82A}">
                    <a16:rowId xmlns:a16="http://schemas.microsoft.com/office/drawing/2014/main" val="10001"/>
                  </a:ext>
                </a:extLst>
              </a:tr>
              <a:tr h="234315">
                <a:tc>
                  <a:txBody>
                    <a:bodyPr/>
                    <a:lstStyle/>
                    <a:p>
                      <a:pPr algn="just">
                        <a:lnSpc>
                          <a:spcPct val="115000"/>
                        </a:lnSpc>
                        <a:spcBef>
                          <a:spcPts val="260"/>
                        </a:spcBef>
                        <a:spcAft>
                          <a:spcPts val="0"/>
                        </a:spcAft>
                      </a:pPr>
                      <a:r>
                        <a:rPr lang="es-ES" sz="1600" b="1" spc="-5">
                          <a:effectLst/>
                        </a:rPr>
                        <a:t>D</a:t>
                      </a:r>
                      <a:r>
                        <a:rPr lang="es-ES" sz="1600" b="1">
                          <a:effectLst/>
                        </a:rPr>
                        <a:t>ependenc</a:t>
                      </a:r>
                      <a:r>
                        <a:rPr lang="es-ES" sz="1600" b="1" spc="-5">
                          <a:effectLst/>
                        </a:rPr>
                        <a:t>i</a:t>
                      </a:r>
                      <a:r>
                        <a:rPr lang="es-ES" sz="1600" b="1">
                          <a:effectLst/>
                        </a:rPr>
                        <a:t>a</a:t>
                      </a:r>
                      <a:endParaRPr lang="es-CL" sz="1600" b="1">
                        <a:effectLst/>
                        <a:latin typeface="Calibri"/>
                        <a:ea typeface="Times New Roman"/>
                        <a:cs typeface="Times New Roman"/>
                      </a:endParaRPr>
                    </a:p>
                  </a:txBody>
                  <a:tcPr marL="0" marR="0" marT="0" marB="0"/>
                </a:tc>
                <a:tc>
                  <a:txBody>
                    <a:bodyPr/>
                    <a:lstStyle/>
                    <a:p>
                      <a:pPr marL="718185" algn="just">
                        <a:lnSpc>
                          <a:spcPct val="115000"/>
                        </a:lnSpc>
                        <a:spcBef>
                          <a:spcPts val="260"/>
                        </a:spcBef>
                        <a:spcAft>
                          <a:spcPts val="0"/>
                        </a:spcAft>
                      </a:pPr>
                      <a:r>
                        <a:rPr lang="es-ES" sz="1600" b="1">
                          <a:effectLst/>
                        </a:rPr>
                        <a:t>:</a:t>
                      </a:r>
                      <a:r>
                        <a:rPr lang="es-ES" sz="1600" b="1" spc="15">
                          <a:effectLst/>
                        </a:rPr>
                        <a:t> </a:t>
                      </a:r>
                      <a:r>
                        <a:rPr lang="es-ES" sz="1600" b="1" spc="-20">
                          <a:effectLst/>
                        </a:rPr>
                        <a:t>M</a:t>
                      </a:r>
                      <a:r>
                        <a:rPr lang="es-ES" sz="1600" b="1">
                          <a:effectLst/>
                        </a:rPr>
                        <a:t>un</a:t>
                      </a:r>
                      <a:r>
                        <a:rPr lang="es-ES" sz="1600" b="1" spc="-5">
                          <a:effectLst/>
                        </a:rPr>
                        <a:t>i</a:t>
                      </a:r>
                      <a:r>
                        <a:rPr lang="es-ES" sz="1600" b="1">
                          <a:effectLst/>
                        </a:rPr>
                        <a:t>c</a:t>
                      </a:r>
                      <a:r>
                        <a:rPr lang="es-ES" sz="1600" b="1" spc="-5">
                          <a:effectLst/>
                        </a:rPr>
                        <a:t>i</a:t>
                      </a:r>
                      <a:r>
                        <a:rPr lang="es-ES" sz="1600" b="1">
                          <a:effectLst/>
                        </a:rPr>
                        <a:t>pal</a:t>
                      </a:r>
                      <a:endParaRPr lang="es-CL" sz="1600" b="1">
                        <a:effectLst/>
                        <a:latin typeface="Calibri"/>
                        <a:ea typeface="Times New Roman"/>
                        <a:cs typeface="Times New Roman"/>
                      </a:endParaRPr>
                    </a:p>
                  </a:txBody>
                  <a:tcPr marL="0" marR="0" marT="0" marB="0"/>
                </a:tc>
                <a:tc>
                  <a:txBody>
                    <a:bodyPr/>
                    <a:lstStyle/>
                    <a:p>
                      <a:pPr algn="just">
                        <a:lnSpc>
                          <a:spcPct val="115000"/>
                        </a:lnSpc>
                        <a:spcAft>
                          <a:spcPts val="0"/>
                        </a:spcAft>
                      </a:pPr>
                      <a:r>
                        <a:rPr lang="es-ES" sz="1600" b="1" dirty="0">
                          <a:effectLst/>
                        </a:rPr>
                        <a:t> </a:t>
                      </a:r>
                      <a:endParaRPr lang="es-CL" sz="1600" b="1" dirty="0">
                        <a:effectLst/>
                        <a:latin typeface="Calibri"/>
                        <a:ea typeface="Times New Roman"/>
                        <a:cs typeface="Times New Roman"/>
                      </a:endParaRPr>
                    </a:p>
                  </a:txBody>
                  <a:tcPr marL="0" marR="0" marT="0" marB="0"/>
                </a:tc>
                <a:extLst>
                  <a:ext uri="{0D108BD9-81ED-4DB2-BD59-A6C34878D82A}">
                    <a16:rowId xmlns:a16="http://schemas.microsoft.com/office/drawing/2014/main" val="10002"/>
                  </a:ext>
                </a:extLst>
              </a:tr>
            </a:tbl>
          </a:graphicData>
        </a:graphic>
      </p:graphicFrame>
      <p:sp>
        <p:nvSpPr>
          <p:cNvPr id="5" name="Rectangle 2"/>
          <p:cNvSpPr>
            <a:spLocks noChangeArrowheads="1"/>
          </p:cNvSpPr>
          <p:nvPr/>
        </p:nvSpPr>
        <p:spPr bwMode="auto">
          <a:xfrm>
            <a:off x="1979712" y="3305890"/>
            <a:ext cx="6545446" cy="3508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3327400" algn="l"/>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Dirección	: Avenida Los Leones 238</a:t>
            </a:r>
            <a:endParaRPr kumimoji="0" lang="es-CL" sz="12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327400" algn="l"/>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Decreto Cooperador	: 7309/1981</a:t>
            </a:r>
            <a:endParaRPr kumimoji="0" lang="es-CL" sz="12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327400" algn="l"/>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Directora	: </a:t>
            </a:r>
            <a:r>
              <a:rPr kumimoji="0" lang="es-MX"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Sr. Pedro Herrera Garrido </a:t>
            </a:r>
            <a:endParaRPr kumimoji="0" lang="es-CL" sz="12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327400" algn="l"/>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Niveles de Enseñanza	: 7º Básicos  a 4º Medio</a:t>
            </a:r>
            <a:endParaRPr kumimoji="0" lang="es-CL" sz="12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327400" algn="l"/>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Página web	: www.liceo</a:t>
            </a:r>
            <a:r>
              <a:rPr lang="es-ES" b="1" dirty="0" smtClean="0">
                <a:latin typeface="Arial" pitchFamily="34" charset="0"/>
                <a:ea typeface="Times New Roman" pitchFamily="18" charset="0"/>
                <a:cs typeface="Arial" pitchFamily="34" charset="0"/>
              </a:rPr>
              <a:t>tajamar.cl</a:t>
            </a:r>
            <a:endParaRPr kumimoji="0" lang="es-CL" sz="12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327400" algn="l"/>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Jornadas de Funcionamiento	: </a:t>
            </a:r>
          </a:p>
          <a:p>
            <a:pPr marL="0" marR="0" lvl="0" indent="0" algn="l" defTabSz="914400" rtl="0" eaLnBrk="0" fontAlgn="base" latinLnBrk="0" hangingPunct="0">
              <a:lnSpc>
                <a:spcPct val="100000"/>
              </a:lnSpc>
              <a:spcBef>
                <a:spcPct val="0"/>
              </a:spcBef>
              <a:spcAft>
                <a:spcPct val="0"/>
              </a:spcAft>
              <a:buClrTx/>
              <a:buSzTx/>
              <a:buFontTx/>
              <a:buNone/>
              <a:tabLst>
                <a:tab pos="3327400" algn="l"/>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Mañana: Lu – Ma – Mi – Ju – Vi: de 07:50 a 13.35 </a:t>
            </a:r>
            <a:r>
              <a:rPr kumimoji="0" lang="es-ES"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hrs</a:t>
            </a: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tab pos="3327400" algn="l"/>
              </a:tabLst>
            </a:pPr>
            <a:endParaRPr kumimoji="0" lang="es-CL" sz="12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327400" algn="l"/>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lang="es-ES" b="1" dirty="0">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327400" algn="l"/>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Tarde:</a:t>
            </a:r>
            <a:r>
              <a:rPr kumimoji="0" lang="es-ES" b="1" i="0" u="none" strike="noStrike" cap="none" normalizeH="0" dirty="0" smtClean="0">
                <a:ln>
                  <a:noFill/>
                </a:ln>
                <a:solidFill>
                  <a:schemeClr val="tx1"/>
                </a:solidFill>
                <a:effectLst/>
                <a:latin typeface="Arial" pitchFamily="34" charset="0"/>
                <a:ea typeface="Times New Roman" pitchFamily="18" charset="0"/>
                <a:cs typeface="Arial" pitchFamily="34" charset="0"/>
              </a:rPr>
              <a:t>     </a:t>
            </a: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Lu – Ma – Mi – Ju – Vi: de 13:35 a 19:15 </a:t>
            </a:r>
            <a:r>
              <a:rPr kumimoji="0" lang="es-ES"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hrs</a:t>
            </a: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tab pos="3327400" algn="l"/>
              </a:tabLst>
            </a:pPr>
            <a:r>
              <a:rPr lang="es-ES" sz="1600" b="1" dirty="0" smtClean="0">
                <a:latin typeface="Arial" pitchFamily="34" charset="0"/>
                <a:cs typeface="Arial" pitchFamily="34" charset="0"/>
              </a:rPr>
              <a:t>Sábados :       8:30 a 17:00</a:t>
            </a:r>
            <a:endParaRPr kumimoji="0" lang="es-CL" sz="16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327400" algn="l"/>
              </a:tabLst>
            </a:pPr>
            <a:endParaRPr kumimoji="0" lang="es-CL" sz="3200" b="1" i="0" u="none" strike="noStrike" cap="none" normalizeH="0" baseline="0" dirty="0" smtClean="0">
              <a:ln>
                <a:noFill/>
              </a:ln>
              <a:solidFill>
                <a:schemeClr val="tx1"/>
              </a:solidFill>
              <a:effectLst/>
              <a:latin typeface="Arial" pitchFamily="34" charset="0"/>
              <a:cs typeface="Arial" pitchFamily="34" charset="0"/>
            </a:endParaRPr>
          </a:p>
        </p:txBody>
      </p:sp>
      <p:sp>
        <p:nvSpPr>
          <p:cNvPr id="6" name="5 CuadroTexto"/>
          <p:cNvSpPr txBox="1"/>
          <p:nvPr/>
        </p:nvSpPr>
        <p:spPr>
          <a:xfrm>
            <a:off x="2123728" y="492736"/>
            <a:ext cx="3888432" cy="584775"/>
          </a:xfrm>
          <a:prstGeom prst="rect">
            <a:avLst/>
          </a:prstGeom>
          <a:noFill/>
        </p:spPr>
        <p:txBody>
          <a:bodyPr wrap="square" rtlCol="0">
            <a:spAutoFit/>
          </a:bodyPr>
          <a:lstStyle/>
          <a:p>
            <a:pPr algn="ctr"/>
            <a:r>
              <a:rPr lang="es-CL" sz="3200" b="1" dirty="0" smtClean="0"/>
              <a:t>LICEO TAJAMAR </a:t>
            </a:r>
            <a:endParaRPr lang="es-CL" sz="3200" b="1" dirty="0"/>
          </a:p>
        </p:txBody>
      </p:sp>
      <p:pic>
        <p:nvPicPr>
          <p:cNvPr id="7" name="6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489" y="98893"/>
            <a:ext cx="955927" cy="1101114"/>
          </a:xfrm>
          <a:prstGeom prst="rect">
            <a:avLst/>
          </a:prstGeom>
        </p:spPr>
      </p:pic>
    </p:spTree>
    <p:extLst>
      <p:ext uri="{BB962C8B-B14F-4D97-AF65-F5344CB8AC3E}">
        <p14:creationId xmlns:p14="http://schemas.microsoft.com/office/powerpoint/2010/main" val="9759424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989382" y="1538208"/>
            <a:ext cx="7584978" cy="369332"/>
          </a:xfrm>
          <a:prstGeom prst="rect">
            <a:avLst/>
          </a:prstGeom>
          <a:noFill/>
        </p:spPr>
        <p:txBody>
          <a:bodyPr wrap="square" rtlCol="0">
            <a:spAutoFit/>
          </a:bodyPr>
          <a:lstStyle/>
          <a:p>
            <a:r>
              <a:rPr lang="es-ES" b="1" dirty="0" smtClean="0"/>
              <a:t> </a:t>
            </a:r>
            <a:endParaRPr lang="es-CL" dirty="0" smtClean="0"/>
          </a:p>
        </p:txBody>
      </p:sp>
      <p:sp>
        <p:nvSpPr>
          <p:cNvPr id="10" name="9 CuadroTexto"/>
          <p:cNvSpPr txBox="1"/>
          <p:nvPr/>
        </p:nvSpPr>
        <p:spPr>
          <a:xfrm>
            <a:off x="1541463" y="4005064"/>
            <a:ext cx="5838849" cy="369332"/>
          </a:xfrm>
          <a:prstGeom prst="rect">
            <a:avLst/>
          </a:prstGeom>
          <a:noFill/>
        </p:spPr>
        <p:txBody>
          <a:bodyPr wrap="square" rtlCol="0">
            <a:spAutoFit/>
          </a:bodyPr>
          <a:lstStyle/>
          <a:p>
            <a:endParaRPr lang="es-CL" dirty="0"/>
          </a:p>
        </p:txBody>
      </p:sp>
      <p:sp>
        <p:nvSpPr>
          <p:cNvPr id="12" name="Rectangle 4"/>
          <p:cNvSpPr>
            <a:spLocks noChangeArrowheads="1"/>
          </p:cNvSpPr>
          <p:nvPr/>
        </p:nvSpPr>
        <p:spPr bwMode="auto">
          <a:xfrm>
            <a:off x="2235477" y="1898985"/>
            <a:ext cx="467307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ESTUDIANTES PIE  PERODO 2013 - 2017</a:t>
            </a:r>
            <a:endParaRPr kumimoji="0" lang="es-ES" sz="3200" b="1"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3" name="2 Tabla"/>
          <p:cNvGraphicFramePr>
            <a:graphicFrameLocks noGrp="1"/>
          </p:cNvGraphicFramePr>
          <p:nvPr>
            <p:extLst>
              <p:ext uri="{D42A27DB-BD31-4B8C-83A1-F6EECF244321}">
                <p14:modId xmlns:p14="http://schemas.microsoft.com/office/powerpoint/2010/main" val="1083417673"/>
              </p:ext>
            </p:extLst>
          </p:nvPr>
        </p:nvGraphicFramePr>
        <p:xfrm>
          <a:off x="566306" y="2615952"/>
          <a:ext cx="8117658" cy="3693368"/>
        </p:xfrm>
        <a:graphic>
          <a:graphicData uri="http://schemas.openxmlformats.org/drawingml/2006/table">
            <a:tbl>
              <a:tblPr>
                <a:tableStyleId>{5C22544A-7EE6-4342-B048-85BDC9FD1C3A}</a:tableStyleId>
              </a:tblPr>
              <a:tblGrid>
                <a:gridCol w="1629430">
                  <a:extLst>
                    <a:ext uri="{9D8B030D-6E8A-4147-A177-3AD203B41FA5}">
                      <a16:colId xmlns:a16="http://schemas.microsoft.com/office/drawing/2014/main" val="20000"/>
                    </a:ext>
                  </a:extLst>
                </a:gridCol>
                <a:gridCol w="550093">
                  <a:extLst>
                    <a:ext uri="{9D8B030D-6E8A-4147-A177-3AD203B41FA5}">
                      <a16:colId xmlns:a16="http://schemas.microsoft.com/office/drawing/2014/main" val="20001"/>
                    </a:ext>
                  </a:extLst>
                </a:gridCol>
                <a:gridCol w="1007228">
                  <a:extLst>
                    <a:ext uri="{9D8B030D-6E8A-4147-A177-3AD203B41FA5}">
                      <a16:colId xmlns:a16="http://schemas.microsoft.com/office/drawing/2014/main" val="20002"/>
                    </a:ext>
                  </a:extLst>
                </a:gridCol>
                <a:gridCol w="1007228">
                  <a:extLst>
                    <a:ext uri="{9D8B030D-6E8A-4147-A177-3AD203B41FA5}">
                      <a16:colId xmlns:a16="http://schemas.microsoft.com/office/drawing/2014/main" val="20003"/>
                    </a:ext>
                  </a:extLst>
                </a:gridCol>
                <a:gridCol w="1134613">
                  <a:extLst>
                    <a:ext uri="{9D8B030D-6E8A-4147-A177-3AD203B41FA5}">
                      <a16:colId xmlns:a16="http://schemas.microsoft.com/office/drawing/2014/main" val="20004"/>
                    </a:ext>
                  </a:extLst>
                </a:gridCol>
                <a:gridCol w="1008112">
                  <a:extLst>
                    <a:ext uri="{9D8B030D-6E8A-4147-A177-3AD203B41FA5}">
                      <a16:colId xmlns:a16="http://schemas.microsoft.com/office/drawing/2014/main" val="20005"/>
                    </a:ext>
                  </a:extLst>
                </a:gridCol>
                <a:gridCol w="1368153">
                  <a:extLst>
                    <a:ext uri="{9D8B030D-6E8A-4147-A177-3AD203B41FA5}">
                      <a16:colId xmlns:a16="http://schemas.microsoft.com/office/drawing/2014/main" val="20006"/>
                    </a:ext>
                  </a:extLst>
                </a:gridCol>
                <a:gridCol w="412801">
                  <a:extLst>
                    <a:ext uri="{9D8B030D-6E8A-4147-A177-3AD203B41FA5}">
                      <a16:colId xmlns:a16="http://schemas.microsoft.com/office/drawing/2014/main" val="20007"/>
                    </a:ext>
                  </a:extLst>
                </a:gridCol>
              </a:tblGrid>
              <a:tr h="461671">
                <a:tc rowSpan="4">
                  <a:txBody>
                    <a:bodyPr/>
                    <a:lstStyle/>
                    <a:p>
                      <a:pPr algn="ctr" fontAlgn="b"/>
                      <a:r>
                        <a:rPr lang="es-MX" sz="1800" b="1" u="none" strike="noStrike" dirty="0" smtClean="0">
                          <a:effectLst/>
                        </a:rPr>
                        <a:t>         VARIABLE</a:t>
                      </a:r>
                      <a:endParaRPr lang="es-MX" sz="1800" b="1" i="0" u="none" strike="noStrike" dirty="0">
                        <a:solidFill>
                          <a:srgbClr val="000000"/>
                        </a:solidFill>
                        <a:effectLst/>
                        <a:latin typeface="Calibri"/>
                      </a:endParaRPr>
                    </a:p>
                  </a:txBody>
                  <a:tcPr marL="9525" marR="9525" marT="9525" marB="0" anchor="b"/>
                </a:tc>
                <a:tc>
                  <a:txBody>
                    <a:bodyPr/>
                    <a:lstStyle/>
                    <a:p>
                      <a:pPr algn="ctr" fontAlgn="b"/>
                      <a:r>
                        <a:rPr lang="es-MX" sz="1100" u="none" strike="noStrike">
                          <a:effectLst/>
                        </a:rPr>
                        <a:t> </a:t>
                      </a:r>
                      <a:endParaRPr lang="es-MX" sz="1100" b="0" i="0" u="none" strike="noStrike">
                        <a:solidFill>
                          <a:srgbClr val="000000"/>
                        </a:solidFill>
                        <a:effectLst/>
                        <a:latin typeface="Calibri"/>
                      </a:endParaRPr>
                    </a:p>
                  </a:txBody>
                  <a:tcPr marL="9525" marR="9525" marT="9525" marB="0" anchor="b"/>
                </a:tc>
                <a:tc rowSpan="2" gridSpan="5">
                  <a:txBody>
                    <a:bodyPr/>
                    <a:lstStyle/>
                    <a:p>
                      <a:pPr algn="ctr" fontAlgn="b"/>
                      <a:r>
                        <a:rPr lang="es-MX" sz="1400" b="1" u="none" strike="noStrike" baseline="0" dirty="0" smtClean="0">
                          <a:effectLst/>
                        </a:rPr>
                        <a:t>ESTUDIANTES PIE Y PROYECCION 2017</a:t>
                      </a:r>
                    </a:p>
                    <a:p>
                      <a:pPr algn="ctr" fontAlgn="b"/>
                      <a:endParaRPr lang="es-MX" sz="1100" b="0" i="0" u="none" strike="noStrike" dirty="0">
                        <a:solidFill>
                          <a:srgbClr val="000000"/>
                        </a:solidFill>
                        <a:effectLst/>
                        <a:latin typeface="Calibri"/>
                      </a:endParaRPr>
                    </a:p>
                  </a:txBody>
                  <a:tcPr marL="9525" marR="9525" marT="9525" marB="0" anchor="b"/>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a:txBody>
                    <a:bodyPr/>
                    <a:lstStyle/>
                    <a:p>
                      <a:pPr algn="l" fontAlgn="b"/>
                      <a:r>
                        <a:rPr lang="es-MX" sz="1100" u="none" strike="noStrike">
                          <a:effectLst/>
                        </a:rPr>
                        <a:t> </a:t>
                      </a:r>
                      <a:endParaRPr lang="es-MX" sz="1100" b="0" i="0" u="none" strike="noStrike">
                        <a:solidFill>
                          <a:srgbClr val="000000"/>
                        </a:solidFill>
                        <a:effectLst/>
                        <a:latin typeface="Calibri"/>
                      </a:endParaRPr>
                    </a:p>
                  </a:txBody>
                  <a:tcPr marL="9525" marR="9525" marT="9525" marB="0" anchor="b"/>
                </a:tc>
                <a:extLst>
                  <a:ext uri="{0D108BD9-81ED-4DB2-BD59-A6C34878D82A}">
                    <a16:rowId xmlns:a16="http://schemas.microsoft.com/office/drawing/2014/main" val="10000"/>
                  </a:ext>
                </a:extLst>
              </a:tr>
              <a:tr h="461671">
                <a:tc vMerge="1">
                  <a:txBody>
                    <a:bodyPr/>
                    <a:lstStyle/>
                    <a:p>
                      <a:endParaRPr lang="es-MX"/>
                    </a:p>
                  </a:txBody>
                  <a:tcPr/>
                </a:tc>
                <a:tc>
                  <a:txBody>
                    <a:bodyPr/>
                    <a:lstStyle/>
                    <a:p>
                      <a:pPr algn="ctr" fontAlgn="b"/>
                      <a:r>
                        <a:rPr lang="es-MX" sz="1100" u="none" strike="noStrike">
                          <a:effectLst/>
                        </a:rPr>
                        <a:t> </a:t>
                      </a:r>
                      <a:endParaRPr lang="es-MX" sz="1100" b="0" i="0" u="none" strike="noStrike">
                        <a:solidFill>
                          <a:srgbClr val="000000"/>
                        </a:solidFill>
                        <a:effectLst/>
                        <a:latin typeface="Calibri"/>
                      </a:endParaRPr>
                    </a:p>
                  </a:txBody>
                  <a:tcPr marL="9525" marR="9525" marT="9525" marB="0" anchor="b"/>
                </a:tc>
                <a:tc gridSpan="5"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a:txBody>
                    <a:bodyPr/>
                    <a:lstStyle/>
                    <a:p>
                      <a:pPr algn="l" fontAlgn="b"/>
                      <a:r>
                        <a:rPr lang="es-MX" sz="1100" u="none" strike="noStrike">
                          <a:effectLst/>
                        </a:rPr>
                        <a:t> </a:t>
                      </a:r>
                      <a:endParaRPr lang="es-MX" sz="1100" b="0" i="0" u="none" strike="noStrike">
                        <a:solidFill>
                          <a:srgbClr val="000000"/>
                        </a:solidFill>
                        <a:effectLst/>
                        <a:latin typeface="Calibri"/>
                      </a:endParaRPr>
                    </a:p>
                  </a:txBody>
                  <a:tcPr marL="9525" marR="9525" marT="9525" marB="0" anchor="b"/>
                </a:tc>
                <a:extLst>
                  <a:ext uri="{0D108BD9-81ED-4DB2-BD59-A6C34878D82A}">
                    <a16:rowId xmlns:a16="http://schemas.microsoft.com/office/drawing/2014/main" val="10001"/>
                  </a:ext>
                </a:extLst>
              </a:tr>
              <a:tr h="461671">
                <a:tc vMerge="1">
                  <a:txBody>
                    <a:bodyPr/>
                    <a:lstStyle/>
                    <a:p>
                      <a:endParaRPr lang="es-MX"/>
                    </a:p>
                  </a:txBody>
                  <a:tcPr/>
                </a:tc>
                <a:tc>
                  <a:txBody>
                    <a:bodyPr/>
                    <a:lstStyle/>
                    <a:p>
                      <a:pPr algn="ctr" fontAlgn="b"/>
                      <a:r>
                        <a:rPr lang="es-MX" sz="1100" u="none" strike="noStrike" dirty="0">
                          <a:effectLst/>
                        </a:rPr>
                        <a:t> </a:t>
                      </a:r>
                      <a:endParaRPr lang="es-MX" sz="1100" b="0" i="0" u="none" strike="noStrike" dirty="0">
                        <a:solidFill>
                          <a:srgbClr val="000000"/>
                        </a:solidFill>
                        <a:effectLst/>
                        <a:latin typeface="Calibri"/>
                      </a:endParaRPr>
                    </a:p>
                  </a:txBody>
                  <a:tcPr marL="9525" marR="9525" marT="9525" marB="0" anchor="b"/>
                </a:tc>
                <a:tc>
                  <a:txBody>
                    <a:bodyPr/>
                    <a:lstStyle/>
                    <a:p>
                      <a:pPr algn="l" fontAlgn="b"/>
                      <a:r>
                        <a:rPr lang="es-MX" sz="1100" u="none" strike="noStrike">
                          <a:effectLst/>
                        </a:rPr>
                        <a:t> </a:t>
                      </a:r>
                      <a:endParaRPr lang="es-MX" sz="1100" b="0" i="0" u="none" strike="noStrike">
                        <a:solidFill>
                          <a:srgbClr val="000000"/>
                        </a:solidFill>
                        <a:effectLst/>
                        <a:latin typeface="Calibri"/>
                      </a:endParaRPr>
                    </a:p>
                  </a:txBody>
                  <a:tcPr marL="9525" marR="9525" marT="9525" marB="0" anchor="b"/>
                </a:tc>
                <a:tc>
                  <a:txBody>
                    <a:bodyPr/>
                    <a:lstStyle/>
                    <a:p>
                      <a:pPr algn="l" fontAlgn="b"/>
                      <a:r>
                        <a:rPr lang="es-MX" sz="1100" u="none" strike="noStrike">
                          <a:effectLst/>
                        </a:rPr>
                        <a:t> </a:t>
                      </a:r>
                      <a:endParaRPr lang="es-MX" sz="1100" b="0" i="0" u="none" strike="noStrike">
                        <a:solidFill>
                          <a:srgbClr val="000000"/>
                        </a:solidFill>
                        <a:effectLst/>
                        <a:latin typeface="Calibri"/>
                      </a:endParaRPr>
                    </a:p>
                  </a:txBody>
                  <a:tcPr marL="9525" marR="9525" marT="9525" marB="0" anchor="b"/>
                </a:tc>
                <a:tc>
                  <a:txBody>
                    <a:bodyPr/>
                    <a:lstStyle/>
                    <a:p>
                      <a:pPr algn="l" fontAlgn="b"/>
                      <a:r>
                        <a:rPr lang="es-MX" sz="1100" u="none" strike="noStrike" dirty="0">
                          <a:effectLst/>
                        </a:rPr>
                        <a:t> </a:t>
                      </a:r>
                      <a:endParaRPr lang="es-MX" sz="1100" b="0" i="0" u="none" strike="noStrike" dirty="0">
                        <a:solidFill>
                          <a:srgbClr val="000000"/>
                        </a:solidFill>
                        <a:effectLst/>
                        <a:latin typeface="Calibri"/>
                      </a:endParaRPr>
                    </a:p>
                  </a:txBody>
                  <a:tcPr marL="9525" marR="9525" marT="9525" marB="0" anchor="b"/>
                </a:tc>
                <a:tc>
                  <a:txBody>
                    <a:bodyPr/>
                    <a:lstStyle/>
                    <a:p>
                      <a:pPr algn="l" fontAlgn="b"/>
                      <a:r>
                        <a:rPr lang="es-MX" sz="1100" u="none" strike="noStrike" dirty="0">
                          <a:effectLst/>
                        </a:rPr>
                        <a:t> </a:t>
                      </a:r>
                      <a:endParaRPr lang="es-MX" sz="1100" b="0" i="0" u="none" strike="noStrike" dirty="0">
                        <a:solidFill>
                          <a:srgbClr val="000000"/>
                        </a:solidFill>
                        <a:effectLst/>
                        <a:latin typeface="Calibri"/>
                      </a:endParaRPr>
                    </a:p>
                  </a:txBody>
                  <a:tcPr marL="9525" marR="9525" marT="9525" marB="0" anchor="b"/>
                </a:tc>
                <a:tc>
                  <a:txBody>
                    <a:bodyPr/>
                    <a:lstStyle/>
                    <a:p>
                      <a:pPr algn="l" fontAlgn="b"/>
                      <a:r>
                        <a:rPr lang="es-MX" sz="1100" u="none" strike="noStrike">
                          <a:effectLst/>
                        </a:rPr>
                        <a:t> </a:t>
                      </a:r>
                      <a:endParaRPr lang="es-MX" sz="1100" b="0" i="0" u="none" strike="noStrike">
                        <a:solidFill>
                          <a:srgbClr val="000000"/>
                        </a:solidFill>
                        <a:effectLst/>
                        <a:latin typeface="Calibri"/>
                      </a:endParaRPr>
                    </a:p>
                  </a:txBody>
                  <a:tcPr marL="9525" marR="9525" marT="9525" marB="0" anchor="b"/>
                </a:tc>
                <a:tc>
                  <a:txBody>
                    <a:bodyPr/>
                    <a:lstStyle/>
                    <a:p>
                      <a:pPr algn="l" fontAlgn="b"/>
                      <a:r>
                        <a:rPr lang="es-MX" sz="1100" u="none" strike="noStrike">
                          <a:effectLst/>
                        </a:rPr>
                        <a:t> </a:t>
                      </a:r>
                      <a:endParaRPr lang="es-MX" sz="1100" b="0" i="0" u="none" strike="noStrike">
                        <a:solidFill>
                          <a:srgbClr val="000000"/>
                        </a:solidFill>
                        <a:effectLst/>
                        <a:latin typeface="Calibri"/>
                      </a:endParaRPr>
                    </a:p>
                  </a:txBody>
                  <a:tcPr marL="9525" marR="9525" marT="9525" marB="0" anchor="b"/>
                </a:tc>
                <a:extLst>
                  <a:ext uri="{0D108BD9-81ED-4DB2-BD59-A6C34878D82A}">
                    <a16:rowId xmlns:a16="http://schemas.microsoft.com/office/drawing/2014/main" val="10002"/>
                  </a:ext>
                </a:extLst>
              </a:tr>
              <a:tr h="923342">
                <a:tc vMerge="1">
                  <a:txBody>
                    <a:bodyPr/>
                    <a:lstStyle/>
                    <a:p>
                      <a:endParaRPr lang="es-MX"/>
                    </a:p>
                  </a:txBody>
                  <a:tcPr/>
                </a:tc>
                <a:tc>
                  <a:txBody>
                    <a:bodyPr/>
                    <a:lstStyle/>
                    <a:p>
                      <a:pPr algn="ctr" fontAlgn="b"/>
                      <a:r>
                        <a:rPr lang="es-MX" sz="1800" b="1" u="none" strike="noStrike">
                          <a:effectLst/>
                        </a:rPr>
                        <a:t> </a:t>
                      </a:r>
                      <a:endParaRPr lang="es-MX" sz="1800" b="1" i="0" u="none" strike="noStrike">
                        <a:solidFill>
                          <a:srgbClr val="000000"/>
                        </a:solidFill>
                        <a:effectLst/>
                        <a:latin typeface="Calibri"/>
                      </a:endParaRPr>
                    </a:p>
                  </a:txBody>
                  <a:tcPr marL="9525" marR="9525" marT="9525" marB="0" anchor="b"/>
                </a:tc>
                <a:tc>
                  <a:txBody>
                    <a:bodyPr/>
                    <a:lstStyle/>
                    <a:p>
                      <a:pPr algn="ctr" fontAlgn="b"/>
                      <a:r>
                        <a:rPr lang="es-MX" sz="1800" b="1" i="1" u="none" strike="noStrike" dirty="0" smtClean="0">
                          <a:effectLst/>
                        </a:rPr>
                        <a:t>2013</a:t>
                      </a:r>
                      <a:endParaRPr lang="es-MX" sz="1800" b="1" i="1" u="none" strike="noStrike" dirty="0">
                        <a:solidFill>
                          <a:srgbClr val="000000"/>
                        </a:solidFill>
                        <a:effectLst/>
                        <a:latin typeface="Calibri"/>
                      </a:endParaRPr>
                    </a:p>
                  </a:txBody>
                  <a:tcPr marL="9525" marR="9525" marT="9525" marB="0" anchor="b"/>
                </a:tc>
                <a:tc>
                  <a:txBody>
                    <a:bodyPr/>
                    <a:lstStyle/>
                    <a:p>
                      <a:pPr algn="ctr" fontAlgn="b"/>
                      <a:r>
                        <a:rPr lang="es-MX" sz="1800" b="1" i="1" u="none" strike="noStrike" dirty="0" smtClean="0">
                          <a:effectLst/>
                        </a:rPr>
                        <a:t>2014</a:t>
                      </a:r>
                      <a:endParaRPr lang="es-MX" sz="1800" b="1" i="1" u="none" strike="noStrike" dirty="0">
                        <a:solidFill>
                          <a:srgbClr val="000000"/>
                        </a:solidFill>
                        <a:effectLst/>
                        <a:latin typeface="Calibri"/>
                      </a:endParaRPr>
                    </a:p>
                  </a:txBody>
                  <a:tcPr marL="9525" marR="9525" marT="9525" marB="0" anchor="b"/>
                </a:tc>
                <a:tc>
                  <a:txBody>
                    <a:bodyPr/>
                    <a:lstStyle/>
                    <a:p>
                      <a:pPr algn="ctr" fontAlgn="b"/>
                      <a:r>
                        <a:rPr lang="es-MX" sz="1800" b="1" i="1" u="none" strike="noStrike" dirty="0" smtClean="0">
                          <a:effectLst/>
                        </a:rPr>
                        <a:t>2015</a:t>
                      </a:r>
                      <a:endParaRPr lang="es-MX" sz="1800" b="1" i="1" u="none" strike="noStrike" dirty="0">
                        <a:solidFill>
                          <a:srgbClr val="000000"/>
                        </a:solidFill>
                        <a:effectLst/>
                        <a:latin typeface="Calibri"/>
                      </a:endParaRPr>
                    </a:p>
                  </a:txBody>
                  <a:tcPr marL="9525" marR="9525" marT="9525" marB="0" anchor="b"/>
                </a:tc>
                <a:tc>
                  <a:txBody>
                    <a:bodyPr/>
                    <a:lstStyle/>
                    <a:p>
                      <a:pPr algn="ctr" fontAlgn="b"/>
                      <a:r>
                        <a:rPr lang="es-MX" sz="1800" b="1" i="1" u="none" strike="noStrike" dirty="0" smtClean="0">
                          <a:effectLst/>
                        </a:rPr>
                        <a:t>2016</a:t>
                      </a:r>
                      <a:endParaRPr lang="es-MX" sz="1800" b="1" i="1" u="none" strike="noStrike" dirty="0">
                        <a:solidFill>
                          <a:srgbClr val="000000"/>
                        </a:solidFill>
                        <a:effectLst/>
                        <a:latin typeface="Calibri"/>
                      </a:endParaRPr>
                    </a:p>
                  </a:txBody>
                  <a:tcPr marL="9525" marR="9525" marT="9525" marB="0" anchor="b"/>
                </a:tc>
                <a:tc>
                  <a:txBody>
                    <a:bodyPr/>
                    <a:lstStyle/>
                    <a:p>
                      <a:pPr algn="ctr" fontAlgn="b"/>
                      <a:r>
                        <a:rPr lang="es-MX" sz="1800" b="1" i="1" u="none" strike="noStrike" dirty="0" smtClean="0">
                          <a:effectLst/>
                        </a:rPr>
                        <a:t>PROY 2017</a:t>
                      </a:r>
                      <a:endParaRPr lang="es-MX" sz="1800" b="1" i="1" u="none" strike="noStrike" dirty="0">
                        <a:solidFill>
                          <a:srgbClr val="000000"/>
                        </a:solidFill>
                        <a:effectLst/>
                        <a:latin typeface="Calibri"/>
                      </a:endParaRPr>
                    </a:p>
                  </a:txBody>
                  <a:tcPr marL="9525" marR="9525" marT="9525" marB="0" anchor="b"/>
                </a:tc>
                <a:tc>
                  <a:txBody>
                    <a:bodyPr/>
                    <a:lstStyle/>
                    <a:p>
                      <a:pPr algn="ctr" fontAlgn="b"/>
                      <a:r>
                        <a:rPr lang="es-MX" sz="1800" b="1" i="1" u="none" strike="noStrike" dirty="0">
                          <a:effectLst/>
                        </a:rPr>
                        <a:t> </a:t>
                      </a:r>
                      <a:endParaRPr lang="es-MX" sz="1800" b="1" i="1" u="none" strike="noStrike" dirty="0">
                        <a:solidFill>
                          <a:srgbClr val="000000"/>
                        </a:solidFill>
                        <a:effectLst/>
                        <a:latin typeface="Calibri"/>
                      </a:endParaRPr>
                    </a:p>
                  </a:txBody>
                  <a:tcPr marL="9525" marR="9525" marT="9525" marB="0" anchor="b"/>
                </a:tc>
                <a:extLst>
                  <a:ext uri="{0D108BD9-81ED-4DB2-BD59-A6C34878D82A}">
                    <a16:rowId xmlns:a16="http://schemas.microsoft.com/office/drawing/2014/main" val="10003"/>
                  </a:ext>
                </a:extLst>
              </a:tr>
              <a:tr h="461671">
                <a:tc gridSpan="2">
                  <a:txBody>
                    <a:bodyPr/>
                    <a:lstStyle/>
                    <a:p>
                      <a:pPr algn="ctr" fontAlgn="b"/>
                      <a:r>
                        <a:rPr lang="es-MX" sz="1800" b="1" u="none" strike="noStrike" dirty="0" smtClean="0">
                          <a:effectLst/>
                        </a:rPr>
                        <a:t>PROGRAMA</a:t>
                      </a:r>
                      <a:endParaRPr lang="es-MX" sz="1800" b="1" i="0" u="none" strike="noStrike" dirty="0">
                        <a:solidFill>
                          <a:srgbClr val="000000"/>
                        </a:solidFill>
                        <a:effectLst/>
                        <a:latin typeface="Calibri"/>
                      </a:endParaRPr>
                    </a:p>
                  </a:txBody>
                  <a:tcPr marL="9525" marR="9525" marT="9525" marB="0" anchor="b"/>
                </a:tc>
                <a:tc hMerge="1">
                  <a:txBody>
                    <a:bodyPr/>
                    <a:lstStyle/>
                    <a:p>
                      <a:endParaRPr lang="es-MX"/>
                    </a:p>
                  </a:txBody>
                  <a:tcPr/>
                </a:tc>
                <a:tc>
                  <a:txBody>
                    <a:bodyPr/>
                    <a:lstStyle/>
                    <a:p>
                      <a:pPr algn="ctr" fontAlgn="b"/>
                      <a:r>
                        <a:rPr lang="es-MX" sz="1800" b="1" i="1" u="none" strike="noStrike" dirty="0" smtClean="0">
                          <a:solidFill>
                            <a:srgbClr val="000000"/>
                          </a:solidFill>
                          <a:effectLst/>
                          <a:latin typeface="Calibri"/>
                        </a:rPr>
                        <a:t>28</a:t>
                      </a:r>
                      <a:endParaRPr lang="es-MX" sz="1800" b="1" i="1" u="none" strike="noStrike" dirty="0">
                        <a:solidFill>
                          <a:srgbClr val="000000"/>
                        </a:solidFill>
                        <a:effectLst/>
                        <a:latin typeface="Calibri"/>
                      </a:endParaRPr>
                    </a:p>
                  </a:txBody>
                  <a:tcPr marL="9525" marR="9525" marT="9525" marB="0" anchor="b"/>
                </a:tc>
                <a:tc>
                  <a:txBody>
                    <a:bodyPr/>
                    <a:lstStyle/>
                    <a:p>
                      <a:pPr algn="ctr" fontAlgn="b"/>
                      <a:r>
                        <a:rPr lang="es-MX" sz="1800" b="1" i="1" u="none" strike="noStrike" dirty="0" smtClean="0">
                          <a:solidFill>
                            <a:srgbClr val="000000"/>
                          </a:solidFill>
                          <a:effectLst/>
                          <a:latin typeface="Calibri"/>
                        </a:rPr>
                        <a:t>67</a:t>
                      </a:r>
                      <a:endParaRPr lang="es-MX" sz="1800" b="1" i="1" u="none" strike="noStrike" dirty="0">
                        <a:solidFill>
                          <a:srgbClr val="000000"/>
                        </a:solidFill>
                        <a:effectLst/>
                        <a:latin typeface="Calibri"/>
                      </a:endParaRPr>
                    </a:p>
                  </a:txBody>
                  <a:tcPr marL="9525" marR="9525" marT="9525" marB="0" anchor="b"/>
                </a:tc>
                <a:tc>
                  <a:txBody>
                    <a:bodyPr/>
                    <a:lstStyle/>
                    <a:p>
                      <a:pPr algn="ctr" fontAlgn="b"/>
                      <a:r>
                        <a:rPr lang="es-MX" sz="1800" b="1" i="1" u="none" strike="noStrike" dirty="0" smtClean="0">
                          <a:solidFill>
                            <a:srgbClr val="000000"/>
                          </a:solidFill>
                          <a:effectLst/>
                          <a:latin typeface="Calibri"/>
                        </a:rPr>
                        <a:t>97</a:t>
                      </a:r>
                      <a:endParaRPr lang="es-MX" sz="1800" b="1" i="1" u="none" strike="noStrike" dirty="0">
                        <a:solidFill>
                          <a:srgbClr val="000000"/>
                        </a:solidFill>
                        <a:effectLst/>
                        <a:latin typeface="Calibri"/>
                      </a:endParaRPr>
                    </a:p>
                  </a:txBody>
                  <a:tcPr marL="9525" marR="9525" marT="9525" marB="0" anchor="b"/>
                </a:tc>
                <a:tc>
                  <a:txBody>
                    <a:bodyPr/>
                    <a:lstStyle/>
                    <a:p>
                      <a:pPr algn="ctr" fontAlgn="b"/>
                      <a:r>
                        <a:rPr lang="es-MX" sz="1800" b="1" i="1" u="none" strike="noStrike" dirty="0" smtClean="0">
                          <a:solidFill>
                            <a:srgbClr val="000000"/>
                          </a:solidFill>
                          <a:effectLst/>
                          <a:latin typeface="Calibri"/>
                        </a:rPr>
                        <a:t>117</a:t>
                      </a:r>
                      <a:endParaRPr lang="es-MX" sz="1800" b="1" i="1" u="none" strike="noStrike" dirty="0">
                        <a:solidFill>
                          <a:srgbClr val="000000"/>
                        </a:solidFill>
                        <a:effectLst/>
                        <a:latin typeface="Calibri"/>
                      </a:endParaRPr>
                    </a:p>
                  </a:txBody>
                  <a:tcPr marL="9525" marR="9525" marT="9525" marB="0" anchor="b"/>
                </a:tc>
                <a:tc>
                  <a:txBody>
                    <a:bodyPr/>
                    <a:lstStyle/>
                    <a:p>
                      <a:pPr algn="ctr" fontAlgn="b"/>
                      <a:r>
                        <a:rPr lang="es-MX" sz="1800" b="1" i="1" u="none" strike="noStrike" dirty="0" smtClean="0">
                          <a:solidFill>
                            <a:srgbClr val="000000"/>
                          </a:solidFill>
                          <a:effectLst/>
                          <a:latin typeface="Calibri"/>
                        </a:rPr>
                        <a:t>140</a:t>
                      </a:r>
                      <a:endParaRPr lang="es-MX" sz="1800" b="1" i="1" u="none" strike="noStrike" dirty="0">
                        <a:solidFill>
                          <a:srgbClr val="000000"/>
                        </a:solidFill>
                        <a:effectLst/>
                        <a:latin typeface="Calibri"/>
                      </a:endParaRPr>
                    </a:p>
                  </a:txBody>
                  <a:tcPr marL="9525" marR="9525" marT="9525" marB="0" anchor="b"/>
                </a:tc>
                <a:tc>
                  <a:txBody>
                    <a:bodyPr/>
                    <a:lstStyle/>
                    <a:p>
                      <a:pPr algn="ctr" fontAlgn="b"/>
                      <a:endParaRPr lang="es-MX" sz="2000" b="1" i="1" u="none" strike="noStrike" dirty="0">
                        <a:solidFill>
                          <a:srgbClr val="FF0000"/>
                        </a:solidFill>
                        <a:effectLst/>
                        <a:latin typeface="Calibri"/>
                      </a:endParaRPr>
                    </a:p>
                  </a:txBody>
                  <a:tcPr marL="9525" marR="9525" marT="9525" marB="0" anchor="b"/>
                </a:tc>
                <a:extLst>
                  <a:ext uri="{0D108BD9-81ED-4DB2-BD59-A6C34878D82A}">
                    <a16:rowId xmlns:a16="http://schemas.microsoft.com/office/drawing/2014/main" val="10004"/>
                  </a:ext>
                </a:extLst>
              </a:tr>
              <a:tr h="461671">
                <a:tc gridSpan="2">
                  <a:txBody>
                    <a:bodyPr/>
                    <a:lstStyle/>
                    <a:p>
                      <a:pPr algn="ctr" fontAlgn="b"/>
                      <a:r>
                        <a:rPr lang="es-MX" sz="1800" b="1" i="0" u="none" strike="noStrike" dirty="0" smtClean="0">
                          <a:solidFill>
                            <a:schemeClr val="dk1"/>
                          </a:solidFill>
                          <a:effectLst/>
                          <a:latin typeface="+mn-lt"/>
                        </a:rPr>
                        <a:t>INVITADAS</a:t>
                      </a:r>
                      <a:r>
                        <a:rPr lang="es-MX" sz="1800" b="1" i="0" u="none" strike="noStrike" baseline="0" dirty="0" smtClean="0">
                          <a:solidFill>
                            <a:schemeClr val="dk1"/>
                          </a:solidFill>
                          <a:effectLst/>
                          <a:latin typeface="+mn-lt"/>
                        </a:rPr>
                        <a:t> </a:t>
                      </a:r>
                      <a:endParaRPr lang="es-MX" sz="1800" b="1" i="0" u="none" strike="noStrike" dirty="0">
                        <a:solidFill>
                          <a:srgbClr val="000000"/>
                        </a:solidFill>
                        <a:effectLst/>
                        <a:latin typeface="Calibri"/>
                      </a:endParaRPr>
                    </a:p>
                  </a:txBody>
                  <a:tcPr marL="9525" marR="9525" marT="9525" marB="0" anchor="b"/>
                </a:tc>
                <a:tc hMerge="1">
                  <a:txBody>
                    <a:bodyPr/>
                    <a:lstStyle/>
                    <a:p>
                      <a:endParaRPr lang="es-MX"/>
                    </a:p>
                  </a:txBody>
                  <a:tcPr/>
                </a:tc>
                <a:tc>
                  <a:txBody>
                    <a:bodyPr/>
                    <a:lstStyle/>
                    <a:p>
                      <a:pPr algn="ctr" fontAlgn="b"/>
                      <a:r>
                        <a:rPr lang="es-MX" sz="1800" b="1" i="1" u="none" strike="noStrike" dirty="0" smtClean="0">
                          <a:solidFill>
                            <a:srgbClr val="000000"/>
                          </a:solidFill>
                          <a:effectLst/>
                          <a:latin typeface="Calibri"/>
                        </a:rPr>
                        <a:t>3</a:t>
                      </a:r>
                      <a:endParaRPr lang="es-MX" sz="1800" b="1" i="1" u="none" strike="noStrike" dirty="0">
                        <a:solidFill>
                          <a:srgbClr val="000000"/>
                        </a:solidFill>
                        <a:effectLst/>
                        <a:latin typeface="Calibri"/>
                      </a:endParaRPr>
                    </a:p>
                  </a:txBody>
                  <a:tcPr marL="9525" marR="9525" marT="9525" marB="0" anchor="b"/>
                </a:tc>
                <a:tc>
                  <a:txBody>
                    <a:bodyPr/>
                    <a:lstStyle/>
                    <a:p>
                      <a:pPr algn="ctr" fontAlgn="b"/>
                      <a:r>
                        <a:rPr lang="es-MX" sz="1800" b="1" i="1" u="none" strike="noStrike" dirty="0" smtClean="0">
                          <a:solidFill>
                            <a:srgbClr val="000000"/>
                          </a:solidFill>
                          <a:effectLst/>
                          <a:latin typeface="Calibri"/>
                        </a:rPr>
                        <a:t>6</a:t>
                      </a:r>
                      <a:endParaRPr lang="es-MX" sz="1800" b="1" i="1" u="none" strike="noStrike" dirty="0">
                        <a:solidFill>
                          <a:srgbClr val="000000"/>
                        </a:solidFill>
                        <a:effectLst/>
                        <a:latin typeface="Calibri"/>
                      </a:endParaRPr>
                    </a:p>
                  </a:txBody>
                  <a:tcPr marL="9525" marR="9525" marT="9525" marB="0" anchor="b"/>
                </a:tc>
                <a:tc>
                  <a:txBody>
                    <a:bodyPr/>
                    <a:lstStyle/>
                    <a:p>
                      <a:pPr algn="ctr" fontAlgn="b"/>
                      <a:r>
                        <a:rPr lang="es-MX" sz="1800" b="1" i="1" u="none" strike="noStrike" dirty="0" smtClean="0">
                          <a:solidFill>
                            <a:srgbClr val="000000"/>
                          </a:solidFill>
                          <a:effectLst/>
                          <a:latin typeface="Calibri"/>
                        </a:rPr>
                        <a:t>8</a:t>
                      </a:r>
                      <a:endParaRPr lang="es-MX" sz="1800" b="1" i="1" u="none" strike="noStrike" dirty="0">
                        <a:solidFill>
                          <a:srgbClr val="000000"/>
                        </a:solidFill>
                        <a:effectLst/>
                        <a:latin typeface="Calibri"/>
                      </a:endParaRPr>
                    </a:p>
                  </a:txBody>
                  <a:tcPr marL="9525" marR="9525" marT="9525" marB="0" anchor="b"/>
                </a:tc>
                <a:tc>
                  <a:txBody>
                    <a:bodyPr/>
                    <a:lstStyle/>
                    <a:p>
                      <a:pPr algn="ctr" fontAlgn="b"/>
                      <a:r>
                        <a:rPr lang="es-MX" sz="1800" b="1" i="1" u="none" strike="noStrike" dirty="0" smtClean="0">
                          <a:solidFill>
                            <a:srgbClr val="000000"/>
                          </a:solidFill>
                          <a:effectLst/>
                          <a:latin typeface="Calibri"/>
                        </a:rPr>
                        <a:t>21</a:t>
                      </a:r>
                      <a:endParaRPr lang="es-MX" sz="1800" b="1" i="1" u="none" strike="noStrike" dirty="0">
                        <a:solidFill>
                          <a:srgbClr val="000000"/>
                        </a:solidFill>
                        <a:effectLst/>
                        <a:latin typeface="Calibri"/>
                      </a:endParaRPr>
                    </a:p>
                  </a:txBody>
                  <a:tcPr marL="9525" marR="9525" marT="9525" marB="0" anchor="b"/>
                </a:tc>
                <a:tc>
                  <a:txBody>
                    <a:bodyPr/>
                    <a:lstStyle/>
                    <a:p>
                      <a:pPr algn="ctr" fontAlgn="b"/>
                      <a:endParaRPr lang="es-MX" sz="1800" b="1" i="1" u="none" strike="noStrike" dirty="0">
                        <a:solidFill>
                          <a:srgbClr val="000000"/>
                        </a:solidFill>
                        <a:effectLst/>
                        <a:latin typeface="Calibri"/>
                      </a:endParaRPr>
                    </a:p>
                  </a:txBody>
                  <a:tcPr marL="9525" marR="9525" marT="9525" marB="0" anchor="b"/>
                </a:tc>
                <a:tc>
                  <a:txBody>
                    <a:bodyPr/>
                    <a:lstStyle/>
                    <a:p>
                      <a:pPr algn="ctr" fontAlgn="b"/>
                      <a:endParaRPr lang="es-MX" sz="2000" b="1" i="1" u="none" strike="noStrike" dirty="0">
                        <a:solidFill>
                          <a:srgbClr val="FF0000"/>
                        </a:solidFill>
                        <a:effectLst/>
                        <a:latin typeface="Calibri"/>
                      </a:endParaRPr>
                    </a:p>
                  </a:txBody>
                  <a:tcPr marL="9525" marR="9525" marT="9525" marB="0" anchor="b"/>
                </a:tc>
                <a:extLst>
                  <a:ext uri="{0D108BD9-81ED-4DB2-BD59-A6C34878D82A}">
                    <a16:rowId xmlns:a16="http://schemas.microsoft.com/office/drawing/2014/main" val="10005"/>
                  </a:ext>
                </a:extLst>
              </a:tr>
              <a:tr h="461671">
                <a:tc gridSpan="2">
                  <a:txBody>
                    <a:bodyPr/>
                    <a:lstStyle/>
                    <a:p>
                      <a:pPr algn="ctr" fontAlgn="b"/>
                      <a:r>
                        <a:rPr lang="es-MX" sz="1800" b="1" i="0" u="none" strike="noStrike" dirty="0" smtClean="0">
                          <a:solidFill>
                            <a:srgbClr val="000000"/>
                          </a:solidFill>
                          <a:effectLst/>
                          <a:latin typeface="Calibri"/>
                        </a:rPr>
                        <a:t>TOTAL ATENDIDAS </a:t>
                      </a:r>
                      <a:endParaRPr lang="es-MX" sz="1800" b="1" i="0" u="none" strike="noStrike" dirty="0">
                        <a:solidFill>
                          <a:srgbClr val="000000"/>
                        </a:solidFill>
                        <a:effectLst/>
                        <a:latin typeface="Calibri"/>
                      </a:endParaRPr>
                    </a:p>
                  </a:txBody>
                  <a:tcPr marL="9525" marR="9525" marT="9525" marB="0" anchor="b"/>
                </a:tc>
                <a:tc hMerge="1">
                  <a:txBody>
                    <a:bodyPr/>
                    <a:lstStyle/>
                    <a:p>
                      <a:endParaRPr lang="es-CL"/>
                    </a:p>
                  </a:txBody>
                  <a:tcPr/>
                </a:tc>
                <a:tc>
                  <a:txBody>
                    <a:bodyPr/>
                    <a:lstStyle/>
                    <a:p>
                      <a:pPr algn="ctr" fontAlgn="b"/>
                      <a:r>
                        <a:rPr lang="es-MX" sz="1800" b="1" i="1" u="none" strike="noStrike" dirty="0" smtClean="0">
                          <a:solidFill>
                            <a:srgbClr val="000000"/>
                          </a:solidFill>
                          <a:effectLst/>
                          <a:latin typeface="Calibri"/>
                        </a:rPr>
                        <a:t>31</a:t>
                      </a:r>
                      <a:endParaRPr lang="es-MX" sz="1800" b="1" i="1" u="none" strike="noStrike" dirty="0">
                        <a:solidFill>
                          <a:srgbClr val="000000"/>
                        </a:solidFill>
                        <a:effectLst/>
                        <a:latin typeface="Calibri"/>
                      </a:endParaRPr>
                    </a:p>
                  </a:txBody>
                  <a:tcPr marL="9525" marR="9525" marT="9525" marB="0" anchor="b"/>
                </a:tc>
                <a:tc>
                  <a:txBody>
                    <a:bodyPr/>
                    <a:lstStyle/>
                    <a:p>
                      <a:pPr algn="ctr" fontAlgn="b"/>
                      <a:r>
                        <a:rPr lang="es-MX" sz="1800" b="1" i="1" u="none" strike="noStrike" dirty="0" smtClean="0">
                          <a:solidFill>
                            <a:srgbClr val="000000"/>
                          </a:solidFill>
                          <a:effectLst/>
                          <a:latin typeface="Calibri"/>
                        </a:rPr>
                        <a:t>73</a:t>
                      </a:r>
                      <a:endParaRPr lang="es-MX" sz="1800" b="1" i="1" u="none" strike="noStrike" dirty="0">
                        <a:solidFill>
                          <a:srgbClr val="000000"/>
                        </a:solidFill>
                        <a:effectLst/>
                        <a:latin typeface="Calibri"/>
                      </a:endParaRPr>
                    </a:p>
                  </a:txBody>
                  <a:tcPr marL="9525" marR="9525" marT="9525" marB="0" anchor="b"/>
                </a:tc>
                <a:tc>
                  <a:txBody>
                    <a:bodyPr/>
                    <a:lstStyle/>
                    <a:p>
                      <a:pPr algn="ctr" fontAlgn="b"/>
                      <a:r>
                        <a:rPr lang="es-MX" sz="1800" b="1" i="1" u="none" strike="noStrike" dirty="0" smtClean="0">
                          <a:solidFill>
                            <a:srgbClr val="000000"/>
                          </a:solidFill>
                          <a:effectLst/>
                          <a:latin typeface="Calibri"/>
                        </a:rPr>
                        <a:t>105</a:t>
                      </a:r>
                      <a:endParaRPr lang="es-MX" sz="1800" b="1" i="1" u="none" strike="noStrike" dirty="0">
                        <a:solidFill>
                          <a:srgbClr val="000000"/>
                        </a:solidFill>
                        <a:effectLst/>
                        <a:latin typeface="Calibri"/>
                      </a:endParaRPr>
                    </a:p>
                  </a:txBody>
                  <a:tcPr marL="9525" marR="9525" marT="9525" marB="0" anchor="b"/>
                </a:tc>
                <a:tc>
                  <a:txBody>
                    <a:bodyPr/>
                    <a:lstStyle/>
                    <a:p>
                      <a:pPr algn="ctr" fontAlgn="b"/>
                      <a:r>
                        <a:rPr lang="es-MX" sz="1800" b="1" i="1" u="none" strike="noStrike" dirty="0" smtClean="0">
                          <a:solidFill>
                            <a:srgbClr val="000000"/>
                          </a:solidFill>
                          <a:effectLst/>
                          <a:latin typeface="Calibri"/>
                        </a:rPr>
                        <a:t>138</a:t>
                      </a:r>
                      <a:endParaRPr lang="es-MX" sz="1800" b="1" i="1" u="none" strike="noStrike" dirty="0">
                        <a:solidFill>
                          <a:srgbClr val="000000"/>
                        </a:solidFill>
                        <a:effectLst/>
                        <a:latin typeface="Calibri"/>
                      </a:endParaRPr>
                    </a:p>
                  </a:txBody>
                  <a:tcPr marL="9525" marR="9525" marT="9525" marB="0" anchor="b"/>
                </a:tc>
                <a:tc>
                  <a:txBody>
                    <a:bodyPr/>
                    <a:lstStyle/>
                    <a:p>
                      <a:pPr algn="ctr" fontAlgn="b"/>
                      <a:endParaRPr lang="es-MX" sz="1800" b="1" i="1" u="none" strike="noStrike" dirty="0">
                        <a:solidFill>
                          <a:srgbClr val="000000"/>
                        </a:solidFill>
                        <a:effectLst/>
                        <a:latin typeface="Calibri"/>
                      </a:endParaRPr>
                    </a:p>
                  </a:txBody>
                  <a:tcPr marL="9525" marR="9525" marT="9525" marB="0" anchor="b"/>
                </a:tc>
                <a:tc>
                  <a:txBody>
                    <a:bodyPr/>
                    <a:lstStyle/>
                    <a:p>
                      <a:pPr algn="ctr" fontAlgn="b"/>
                      <a:endParaRPr lang="es-MX" sz="2000" b="1" i="1" u="none" strike="noStrike" dirty="0">
                        <a:solidFill>
                          <a:srgbClr val="FF0000"/>
                        </a:solidFill>
                        <a:effectLst/>
                        <a:latin typeface="Calibri"/>
                      </a:endParaRPr>
                    </a:p>
                  </a:txBody>
                  <a:tcPr marL="9525" marR="9525" marT="9525" marB="0" anchor="b"/>
                </a:tc>
                <a:extLst>
                  <a:ext uri="{0D108BD9-81ED-4DB2-BD59-A6C34878D82A}">
                    <a16:rowId xmlns:a16="http://schemas.microsoft.com/office/drawing/2014/main" val="10006"/>
                  </a:ext>
                </a:extLst>
              </a:tr>
            </a:tbl>
          </a:graphicData>
        </a:graphic>
      </p:graphicFrame>
      <p:pic>
        <p:nvPicPr>
          <p:cNvPr id="7" name="6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489" y="98893"/>
            <a:ext cx="955927" cy="1101114"/>
          </a:xfrm>
          <a:prstGeom prst="rect">
            <a:avLst/>
          </a:prstGeom>
        </p:spPr>
      </p:pic>
    </p:spTree>
    <p:extLst>
      <p:ext uri="{BB962C8B-B14F-4D97-AF65-F5344CB8AC3E}">
        <p14:creationId xmlns:p14="http://schemas.microsoft.com/office/powerpoint/2010/main" val="32458431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1547664" y="386719"/>
            <a:ext cx="5760640" cy="1631216"/>
          </a:xfrm>
          <a:prstGeom prst="rect">
            <a:avLst/>
          </a:prstGeom>
          <a:noFill/>
        </p:spPr>
        <p:txBody>
          <a:bodyPr wrap="square" rtlCol="0">
            <a:spAutoFit/>
          </a:bodyPr>
          <a:lstStyle/>
          <a:p>
            <a:endParaRPr lang="es-MX" sz="2000" b="1" dirty="0" smtClean="0"/>
          </a:p>
          <a:p>
            <a:endParaRPr lang="es-MX" sz="2000" b="1" dirty="0"/>
          </a:p>
          <a:p>
            <a:endParaRPr lang="es-MX" sz="2000" b="1" dirty="0" smtClean="0"/>
          </a:p>
          <a:p>
            <a:r>
              <a:rPr lang="es-MX" sz="2000" b="1" dirty="0" smtClean="0"/>
              <a:t>Ingresos – Egresos percibidos por </a:t>
            </a:r>
            <a:r>
              <a:rPr lang="es-MX" sz="2000" b="1" dirty="0"/>
              <a:t> </a:t>
            </a:r>
            <a:r>
              <a:rPr lang="es-MX" sz="2000" b="1" dirty="0" smtClean="0"/>
              <a:t>PIE  </a:t>
            </a:r>
            <a:endParaRPr lang="es-CL" sz="2000" b="1" dirty="0"/>
          </a:p>
          <a:p>
            <a:endParaRPr lang="es-CL" sz="2000" dirty="0"/>
          </a:p>
        </p:txBody>
      </p:sp>
      <p:sp>
        <p:nvSpPr>
          <p:cNvPr id="6" name="4 CuadroTexto"/>
          <p:cNvSpPr txBox="1"/>
          <p:nvPr/>
        </p:nvSpPr>
        <p:spPr>
          <a:xfrm>
            <a:off x="835817" y="2276872"/>
            <a:ext cx="8031475" cy="3170099"/>
          </a:xfrm>
          <a:prstGeom prst="rect">
            <a:avLst/>
          </a:prstGeom>
          <a:noFill/>
          <a:ln w="28575">
            <a:solidFill>
              <a:srgbClr val="FFC000"/>
            </a:solidFill>
          </a:ln>
        </p:spPr>
        <p:txBody>
          <a:bodyPr wrap="square" rtlCol="0">
            <a:spAutoFit/>
          </a:bodyPr>
          <a:lstStyle/>
          <a:p>
            <a:pPr algn="just">
              <a:spcAft>
                <a:spcPts val="0"/>
              </a:spcAft>
            </a:pPr>
            <a:r>
              <a:rPr lang="es-CL" sz="2000" kern="1200" dirty="0" smtClean="0">
                <a:solidFill>
                  <a:srgbClr val="000000"/>
                </a:solidFill>
                <a:effectLst/>
                <a:latin typeface="Calibri"/>
                <a:ea typeface="Times New Roman"/>
                <a:cs typeface="Times New Roman"/>
              </a:rPr>
              <a:t>PIE  Ingresos X 3 		=	 $	7.548.613</a:t>
            </a:r>
          </a:p>
          <a:p>
            <a:pPr algn="just">
              <a:spcAft>
                <a:spcPts val="0"/>
              </a:spcAft>
            </a:pPr>
            <a:r>
              <a:rPr lang="es-CL" sz="2000" dirty="0">
                <a:solidFill>
                  <a:srgbClr val="000000"/>
                </a:solidFill>
                <a:latin typeface="Calibri"/>
                <a:ea typeface="Times New Roman"/>
                <a:cs typeface="Times New Roman"/>
              </a:rPr>
              <a:t> </a:t>
            </a:r>
            <a:r>
              <a:rPr lang="es-CL" sz="2000" dirty="0" smtClean="0">
                <a:solidFill>
                  <a:srgbClr val="000000"/>
                </a:solidFill>
                <a:latin typeface="Calibri"/>
                <a:ea typeface="Times New Roman"/>
                <a:cs typeface="Times New Roman"/>
              </a:rPr>
              <a:t>       Egresos  X 3		=	 $	7.258.599</a:t>
            </a:r>
          </a:p>
          <a:p>
            <a:pPr algn="just">
              <a:spcAft>
                <a:spcPts val="0"/>
              </a:spcAft>
            </a:pPr>
            <a:endParaRPr lang="es-CL" sz="2000" kern="1200" dirty="0">
              <a:solidFill>
                <a:srgbClr val="000000"/>
              </a:solidFill>
              <a:effectLst/>
              <a:latin typeface="Calibri"/>
              <a:ea typeface="Times New Roman"/>
              <a:cs typeface="Times New Roman"/>
            </a:endParaRPr>
          </a:p>
          <a:p>
            <a:pPr algn="just">
              <a:spcAft>
                <a:spcPts val="0"/>
              </a:spcAft>
            </a:pPr>
            <a:r>
              <a:rPr lang="es-CL" sz="2000" kern="1200" dirty="0" smtClean="0">
                <a:solidFill>
                  <a:srgbClr val="000000"/>
                </a:solidFill>
                <a:effectLst/>
                <a:latin typeface="Calibri"/>
                <a:ea typeface="Times New Roman"/>
                <a:cs typeface="Times New Roman"/>
              </a:rPr>
              <a:t>INGRESO  SEPTIEMBRE  2016		     </a:t>
            </a:r>
            <a:r>
              <a:rPr lang="es-CL" sz="2000" dirty="0">
                <a:solidFill>
                  <a:srgbClr val="000000"/>
                </a:solidFill>
                <a:latin typeface="Calibri"/>
                <a:ea typeface="Times New Roman"/>
                <a:cs typeface="Times New Roman"/>
              </a:rPr>
              <a:t> </a:t>
            </a:r>
            <a:r>
              <a:rPr lang="es-CL" sz="2000" dirty="0" smtClean="0">
                <a:solidFill>
                  <a:srgbClr val="000000"/>
                </a:solidFill>
                <a:latin typeface="Calibri"/>
                <a:ea typeface="Times New Roman"/>
                <a:cs typeface="Times New Roman"/>
              </a:rPr>
              <a:t>$ 66.935.923</a:t>
            </a:r>
          </a:p>
          <a:p>
            <a:pPr algn="just">
              <a:spcAft>
                <a:spcPts val="0"/>
              </a:spcAft>
            </a:pPr>
            <a:endParaRPr lang="es-CL" sz="2000" dirty="0" smtClean="0">
              <a:solidFill>
                <a:srgbClr val="000000"/>
              </a:solidFill>
              <a:latin typeface="Calibri"/>
              <a:ea typeface="Times New Roman"/>
              <a:cs typeface="Times New Roman"/>
            </a:endParaRPr>
          </a:p>
          <a:p>
            <a:pPr algn="just">
              <a:spcAft>
                <a:spcPts val="0"/>
              </a:spcAft>
            </a:pPr>
            <a:r>
              <a:rPr lang="es-CL" sz="2000" dirty="0" smtClean="0">
                <a:solidFill>
                  <a:srgbClr val="000000"/>
                </a:solidFill>
                <a:latin typeface="Calibri"/>
                <a:ea typeface="Times New Roman"/>
                <a:cs typeface="Times New Roman"/>
              </a:rPr>
              <a:t>GASTOS    SEPTIEMBRE  2016		      $ 67.621.786</a:t>
            </a:r>
          </a:p>
          <a:p>
            <a:pPr algn="just">
              <a:spcAft>
                <a:spcPts val="0"/>
              </a:spcAft>
            </a:pPr>
            <a:endParaRPr lang="es-CL" sz="2000" dirty="0">
              <a:solidFill>
                <a:srgbClr val="000000"/>
              </a:solidFill>
              <a:latin typeface="Calibri"/>
              <a:ea typeface="Times New Roman"/>
              <a:cs typeface="Times New Roman"/>
            </a:endParaRPr>
          </a:p>
          <a:p>
            <a:pPr algn="just">
              <a:spcAft>
                <a:spcPts val="0"/>
              </a:spcAft>
            </a:pPr>
            <a:r>
              <a:rPr lang="es-CL" sz="2000" dirty="0" smtClean="0">
                <a:solidFill>
                  <a:srgbClr val="000000"/>
                </a:solidFill>
                <a:latin typeface="Calibri"/>
                <a:ea typeface="Times New Roman"/>
                <a:cs typeface="Times New Roman"/>
              </a:rPr>
              <a:t>OPERACIÓN 2016 			         </a:t>
            </a:r>
            <a:r>
              <a:rPr lang="es-CL" sz="2000" b="1" dirty="0" smtClean="0">
                <a:solidFill>
                  <a:srgbClr val="FF0000"/>
                </a:solidFill>
                <a:latin typeface="Calibri"/>
                <a:ea typeface="Times New Roman"/>
                <a:cs typeface="Times New Roman"/>
              </a:rPr>
              <a:t>- $ 685.863</a:t>
            </a:r>
          </a:p>
          <a:p>
            <a:pPr algn="just">
              <a:spcAft>
                <a:spcPts val="0"/>
              </a:spcAft>
            </a:pPr>
            <a:endParaRPr lang="es-CL" sz="2000" dirty="0">
              <a:solidFill>
                <a:srgbClr val="000000"/>
              </a:solidFill>
              <a:latin typeface="Calibri"/>
              <a:ea typeface="Times New Roman"/>
              <a:cs typeface="Times New Roman"/>
            </a:endParaRPr>
          </a:p>
          <a:p>
            <a:pPr algn="just">
              <a:spcAft>
                <a:spcPts val="0"/>
              </a:spcAft>
            </a:pPr>
            <a:r>
              <a:rPr lang="es-CL" sz="2000" dirty="0" smtClean="0">
                <a:solidFill>
                  <a:srgbClr val="000000"/>
                </a:solidFill>
                <a:latin typeface="Calibri"/>
                <a:ea typeface="Times New Roman"/>
                <a:cs typeface="Times New Roman"/>
              </a:rPr>
              <a:t> </a:t>
            </a:r>
            <a:r>
              <a:rPr lang="es-CL" sz="2000" dirty="0" smtClean="0">
                <a:solidFill>
                  <a:srgbClr val="000000"/>
                </a:solidFill>
                <a:latin typeface="Calibri"/>
                <a:ea typeface="Times New Roman"/>
                <a:cs typeface="Times New Roman"/>
                <a:hlinkClick r:id="rId2" action="ppaction://hlinkfile"/>
              </a:rPr>
              <a:t>GESTION RECURSOS HASTA SEPT2016 PIE.xlsx</a:t>
            </a:r>
            <a:endParaRPr lang="es-CL" sz="2400" dirty="0">
              <a:effectLst/>
              <a:latin typeface="Times New Roman"/>
              <a:ea typeface="Times New Roman"/>
            </a:endParaRPr>
          </a:p>
        </p:txBody>
      </p:sp>
      <p:sp>
        <p:nvSpPr>
          <p:cNvPr id="2"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L"/>
          </a:p>
        </p:txBody>
      </p:sp>
      <p:sp>
        <p:nvSpPr>
          <p:cNvPr id="3" name="Rectangle 5"/>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CL" sz="1800" b="0" i="0" u="none" strike="noStrike" cap="none" normalizeH="0" baseline="0" smtClean="0">
              <a:ln>
                <a:noFill/>
              </a:ln>
              <a:solidFill>
                <a:schemeClr val="tx1"/>
              </a:solidFill>
              <a:effectLst/>
              <a:latin typeface="Arial" pitchFamily="34" charset="0"/>
              <a:cs typeface="Arial" pitchFamily="34" charset="0"/>
            </a:endParaRPr>
          </a:p>
        </p:txBody>
      </p:sp>
      <p:pic>
        <p:nvPicPr>
          <p:cNvPr id="7" name="6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489" y="98893"/>
            <a:ext cx="955927" cy="1101114"/>
          </a:xfrm>
          <a:prstGeom prst="rect">
            <a:avLst/>
          </a:prstGeom>
        </p:spPr>
      </p:pic>
    </p:spTree>
    <p:extLst>
      <p:ext uri="{BB962C8B-B14F-4D97-AF65-F5344CB8AC3E}">
        <p14:creationId xmlns:p14="http://schemas.microsoft.com/office/powerpoint/2010/main" val="21467197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881492" y="692696"/>
            <a:ext cx="7811104" cy="6309420"/>
          </a:xfrm>
          <a:prstGeom prst="rect">
            <a:avLst/>
          </a:prstGeom>
          <a:noFill/>
        </p:spPr>
        <p:txBody>
          <a:bodyPr wrap="square" rtlCol="0">
            <a:spAutoFit/>
          </a:bodyPr>
          <a:lstStyle/>
          <a:p>
            <a:r>
              <a:rPr lang="es-MX" sz="2000" b="1" dirty="0" smtClean="0"/>
              <a:t>		</a:t>
            </a:r>
            <a:r>
              <a:rPr lang="es-MX" sz="2800" b="1" dirty="0" smtClean="0"/>
              <a:t>Financiamiento Compartido</a:t>
            </a:r>
          </a:p>
          <a:p>
            <a:endParaRPr lang="es-MX" sz="2000" b="1" dirty="0"/>
          </a:p>
          <a:p>
            <a:pPr algn="just"/>
            <a:endParaRPr lang="es-MX" sz="2000" b="1" dirty="0"/>
          </a:p>
          <a:p>
            <a:pPr algn="just"/>
            <a:r>
              <a:rPr lang="es-MX" sz="2000" b="1" dirty="0" smtClean="0"/>
              <a:t>Los </a:t>
            </a:r>
            <a:r>
              <a:rPr lang="es-MX" sz="2000" b="1" dirty="0"/>
              <a:t>montos que se perciben anualmente  por Financiamiento Compartido se pueden agrupar y  distribuir en tres áreas de gestión del establecimiento : Equipamiento , Infraestructura del Establecimiento  y Bono a la labor de los docentes y asistentes de la educación</a:t>
            </a:r>
            <a:r>
              <a:rPr lang="es-MX" sz="2000" b="1" dirty="0" smtClean="0"/>
              <a:t>.</a:t>
            </a:r>
          </a:p>
          <a:p>
            <a:pPr algn="just"/>
            <a:r>
              <a:rPr lang="es-MX" sz="2000" b="1" dirty="0" smtClean="0"/>
              <a:t>Durante    2016, se efectuaron solo una  reunión de financiamiento compartido, con el fin de establecer acuerdo respecto del financiamiento de : </a:t>
            </a:r>
          </a:p>
          <a:p>
            <a:pPr algn="just"/>
            <a:r>
              <a:rPr lang="es-MX" sz="2000" b="1" dirty="0" smtClean="0"/>
              <a:t>Sobre la Base de un Saldo a invertir de $18.000.000 aproximadamente </a:t>
            </a:r>
          </a:p>
          <a:p>
            <a:pPr marL="342900" indent="-342900" algn="just">
              <a:buFont typeface="Arial" pitchFamily="34" charset="0"/>
              <a:buChar char="•"/>
            </a:pPr>
            <a:r>
              <a:rPr lang="es-MX" sz="2000" b="1" dirty="0" smtClean="0"/>
              <a:t>Presentación NUEVA PROPUESTA  de Terraza de profesores</a:t>
            </a:r>
          </a:p>
          <a:p>
            <a:pPr marL="342900" indent="-342900" algn="just">
              <a:buFont typeface="Arial" pitchFamily="34" charset="0"/>
              <a:buChar char="•"/>
            </a:pPr>
            <a:r>
              <a:rPr lang="es-MX" sz="2000" b="1" dirty="0" smtClean="0">
                <a:solidFill>
                  <a:srgbClr val="FF0000"/>
                </a:solidFill>
              </a:rPr>
              <a:t>Compra de muebles oficina Atención de Apoderados </a:t>
            </a:r>
          </a:p>
          <a:p>
            <a:pPr marL="342900" indent="-342900" algn="just">
              <a:buFont typeface="Arial" pitchFamily="34" charset="0"/>
              <a:buChar char="•"/>
            </a:pPr>
            <a:r>
              <a:rPr lang="es-MX" sz="2000" b="1" dirty="0" err="1" smtClean="0">
                <a:solidFill>
                  <a:srgbClr val="FF0000"/>
                </a:solidFill>
              </a:rPr>
              <a:t>Remodelacion</a:t>
            </a:r>
            <a:r>
              <a:rPr lang="es-MX" sz="2000" b="1" dirty="0" smtClean="0">
                <a:solidFill>
                  <a:srgbClr val="FF0000"/>
                </a:solidFill>
              </a:rPr>
              <a:t> de Equipos Computacionales y DATA de Salas de Clases </a:t>
            </a:r>
          </a:p>
          <a:p>
            <a:pPr marL="342900" indent="-342900" algn="just">
              <a:buFont typeface="Arial" pitchFamily="34" charset="0"/>
              <a:buChar char="•"/>
            </a:pPr>
            <a:r>
              <a:rPr lang="es-MX" sz="2000" b="1" dirty="0" smtClean="0">
                <a:solidFill>
                  <a:srgbClr val="FF0000"/>
                </a:solidFill>
              </a:rPr>
              <a:t>Cierre  Mampara Biblioteca</a:t>
            </a:r>
          </a:p>
          <a:p>
            <a:pPr marL="342900" indent="-342900" algn="just">
              <a:buFont typeface="Arial" pitchFamily="34" charset="0"/>
              <a:buChar char="•"/>
            </a:pPr>
            <a:endParaRPr lang="es-CL" sz="2000" b="1" dirty="0">
              <a:solidFill>
                <a:srgbClr val="FF0000"/>
              </a:solidFill>
            </a:endParaRPr>
          </a:p>
          <a:p>
            <a:endParaRPr lang="es-CL" sz="2000" dirty="0">
              <a:solidFill>
                <a:srgbClr val="FF0000"/>
              </a:solidFill>
            </a:endParaRPr>
          </a:p>
        </p:txBody>
      </p:sp>
      <p:pic>
        <p:nvPicPr>
          <p:cNvPr id="4" name="3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489" y="98893"/>
            <a:ext cx="955927" cy="1101114"/>
          </a:xfrm>
          <a:prstGeom prst="rect">
            <a:avLst/>
          </a:prstGeom>
        </p:spPr>
      </p:pic>
    </p:spTree>
    <p:extLst>
      <p:ext uri="{BB962C8B-B14F-4D97-AF65-F5344CB8AC3E}">
        <p14:creationId xmlns:p14="http://schemas.microsoft.com/office/powerpoint/2010/main" val="11759086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881492" y="692696"/>
            <a:ext cx="7811104" cy="7294305"/>
          </a:xfrm>
          <a:prstGeom prst="rect">
            <a:avLst/>
          </a:prstGeom>
          <a:noFill/>
        </p:spPr>
        <p:txBody>
          <a:bodyPr wrap="square" rtlCol="0">
            <a:spAutoFit/>
          </a:bodyPr>
          <a:lstStyle/>
          <a:p>
            <a:r>
              <a:rPr lang="es-MX" sz="2000" b="1" dirty="0" smtClean="0"/>
              <a:t>		</a:t>
            </a:r>
            <a:r>
              <a:rPr lang="es-MX" sz="2800" b="1" dirty="0" smtClean="0"/>
              <a:t>FONDOS FAEP 2015-2016</a:t>
            </a:r>
          </a:p>
          <a:p>
            <a:endParaRPr lang="es-MX" sz="2000" b="1" dirty="0"/>
          </a:p>
          <a:p>
            <a:pPr algn="just"/>
            <a:r>
              <a:rPr lang="es-MX" sz="2000" b="1" dirty="0" smtClean="0"/>
              <a:t>Corresponden a los llamados Fondos de Apoyo a la Educación Publica. Con ellos se Financió , Ejecutó o Aprobaron los siguientes Proyectos : </a:t>
            </a:r>
          </a:p>
          <a:p>
            <a:pPr algn="just"/>
            <a:endParaRPr lang="es-MX" sz="2000" b="1" dirty="0" smtClean="0"/>
          </a:p>
          <a:p>
            <a:pPr marL="457200" indent="-457200" algn="just">
              <a:buAutoNum type="arabicPeriod"/>
            </a:pPr>
            <a:r>
              <a:rPr lang="es-MX" sz="2000" b="1" dirty="0" smtClean="0">
                <a:solidFill>
                  <a:srgbClr val="00B050"/>
                </a:solidFill>
              </a:rPr>
              <a:t>Ejecutado : Pintura Fachada Liceo ( Enero 2016).</a:t>
            </a:r>
          </a:p>
          <a:p>
            <a:pPr marL="457200" indent="-457200" algn="just">
              <a:buAutoNum type="arabicPeriod"/>
            </a:pPr>
            <a:r>
              <a:rPr lang="es-MX" sz="2000" b="1" dirty="0" smtClean="0">
                <a:solidFill>
                  <a:srgbClr val="00B050"/>
                </a:solidFill>
              </a:rPr>
              <a:t>Ejecutado:  Remodelación de Baños  ( Enero 2016) </a:t>
            </a:r>
          </a:p>
          <a:p>
            <a:pPr marL="457200" indent="-457200" algn="just">
              <a:buAutoNum type="arabicPeriod"/>
            </a:pPr>
            <a:r>
              <a:rPr lang="es-MX" sz="2000" b="1" dirty="0" smtClean="0">
                <a:solidFill>
                  <a:srgbClr val="00B050"/>
                </a:solidFill>
              </a:rPr>
              <a:t>Ejecutado : Construcción Proyecto Patio Vivo ( Junio – Agosto 2016)</a:t>
            </a:r>
          </a:p>
          <a:p>
            <a:pPr marL="457200" indent="-457200" algn="just">
              <a:buAutoNum type="arabicPeriod"/>
            </a:pPr>
            <a:r>
              <a:rPr lang="es-MX" sz="2000" b="1" dirty="0" smtClean="0">
                <a:solidFill>
                  <a:srgbClr val="00B050"/>
                </a:solidFill>
              </a:rPr>
              <a:t>Ejecutado : Remodelación de Laboratorio Ciencias y Comedor de Profesores ( 2016 )</a:t>
            </a:r>
          </a:p>
          <a:p>
            <a:pPr marL="457200" indent="-457200" algn="just">
              <a:buAutoNum type="arabicPeriod"/>
            </a:pPr>
            <a:r>
              <a:rPr lang="es-MX" sz="2000" b="1" dirty="0" smtClean="0">
                <a:solidFill>
                  <a:srgbClr val="00B050"/>
                </a:solidFill>
              </a:rPr>
              <a:t>Ejecutado :  Sala PIE ( 2016) </a:t>
            </a:r>
          </a:p>
          <a:p>
            <a:pPr algn="just"/>
            <a:endParaRPr lang="es-MX" sz="2000" b="1" dirty="0" smtClean="0">
              <a:solidFill>
                <a:srgbClr val="00B050"/>
              </a:solidFill>
            </a:endParaRPr>
          </a:p>
          <a:p>
            <a:pPr marL="457200" indent="-457200" algn="just">
              <a:buAutoNum type="arabicPeriod"/>
            </a:pPr>
            <a:r>
              <a:rPr lang="es-MX" sz="2000" b="1" dirty="0" smtClean="0">
                <a:solidFill>
                  <a:srgbClr val="FF0000"/>
                </a:solidFill>
              </a:rPr>
              <a:t>Proyección :  </a:t>
            </a:r>
          </a:p>
          <a:p>
            <a:pPr algn="just"/>
            <a:r>
              <a:rPr lang="es-MX" sz="2000" b="1" dirty="0">
                <a:solidFill>
                  <a:srgbClr val="FF0000"/>
                </a:solidFill>
              </a:rPr>
              <a:t>	</a:t>
            </a:r>
            <a:r>
              <a:rPr lang="es-MX" sz="2000" b="1" dirty="0" smtClean="0">
                <a:solidFill>
                  <a:srgbClr val="FF0000"/>
                </a:solidFill>
              </a:rPr>
              <a:t>Proyecto MOVAMONOS POR LA EDUCACION 	PUBLICA :</a:t>
            </a:r>
          </a:p>
          <a:p>
            <a:pPr algn="just"/>
            <a:r>
              <a:rPr lang="es-MX" sz="2000" b="1" dirty="0">
                <a:solidFill>
                  <a:srgbClr val="FF0000"/>
                </a:solidFill>
              </a:rPr>
              <a:t> </a:t>
            </a:r>
            <a:r>
              <a:rPr lang="es-MX" sz="2000" b="1" dirty="0" smtClean="0">
                <a:solidFill>
                  <a:srgbClr val="FF0000"/>
                </a:solidFill>
              </a:rPr>
              <a:t> 	a. Implementación Laboratorio de Ciencias </a:t>
            </a:r>
          </a:p>
          <a:p>
            <a:pPr algn="just"/>
            <a:r>
              <a:rPr lang="es-MX" sz="2000" b="1" dirty="0">
                <a:solidFill>
                  <a:srgbClr val="FF0000"/>
                </a:solidFill>
              </a:rPr>
              <a:t>	</a:t>
            </a:r>
            <a:r>
              <a:rPr lang="es-MX" sz="2000" b="1" dirty="0" smtClean="0">
                <a:solidFill>
                  <a:srgbClr val="FF0000"/>
                </a:solidFill>
              </a:rPr>
              <a:t>b. Escuela Accesible </a:t>
            </a:r>
          </a:p>
          <a:p>
            <a:pPr algn="just"/>
            <a:endParaRPr lang="es-MX" sz="2000" b="1" dirty="0" smtClean="0"/>
          </a:p>
          <a:p>
            <a:pPr marL="457200" indent="-457200" algn="just">
              <a:buAutoNum type="arabicPeriod"/>
            </a:pPr>
            <a:endParaRPr lang="es-MX" sz="2000" b="1" dirty="0" smtClean="0"/>
          </a:p>
          <a:p>
            <a:pPr marL="342900" indent="-342900" algn="just">
              <a:buFont typeface="Arial" pitchFamily="34" charset="0"/>
              <a:buChar char="•"/>
            </a:pPr>
            <a:endParaRPr lang="es-CL" sz="2000" b="1" dirty="0">
              <a:solidFill>
                <a:srgbClr val="FF0000"/>
              </a:solidFill>
            </a:endParaRPr>
          </a:p>
          <a:p>
            <a:endParaRPr lang="es-CL" sz="2000" dirty="0">
              <a:solidFill>
                <a:srgbClr val="FF0000"/>
              </a:solidFill>
            </a:endParaRPr>
          </a:p>
        </p:txBody>
      </p:sp>
      <p:pic>
        <p:nvPicPr>
          <p:cNvPr id="4" name="3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489" y="98893"/>
            <a:ext cx="955927" cy="1101114"/>
          </a:xfrm>
          <a:prstGeom prst="rect">
            <a:avLst/>
          </a:prstGeom>
        </p:spPr>
      </p:pic>
    </p:spTree>
    <p:extLst>
      <p:ext uri="{BB962C8B-B14F-4D97-AF65-F5344CB8AC3E}">
        <p14:creationId xmlns:p14="http://schemas.microsoft.com/office/powerpoint/2010/main" val="42384175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881492" y="692696"/>
            <a:ext cx="7811104" cy="1754326"/>
          </a:xfrm>
          <a:prstGeom prst="rect">
            <a:avLst/>
          </a:prstGeom>
          <a:noFill/>
        </p:spPr>
        <p:txBody>
          <a:bodyPr wrap="square" rtlCol="0">
            <a:spAutoFit/>
          </a:bodyPr>
          <a:lstStyle/>
          <a:p>
            <a:r>
              <a:rPr lang="es-MX" sz="2000" b="1" dirty="0" smtClean="0"/>
              <a:t>		</a:t>
            </a:r>
            <a:r>
              <a:rPr lang="es-MX" sz="2800" b="1" dirty="0" smtClean="0"/>
              <a:t>FONDOS FAEP 2015-2016</a:t>
            </a:r>
          </a:p>
          <a:p>
            <a:endParaRPr lang="es-MX" sz="2000" b="1" dirty="0"/>
          </a:p>
          <a:p>
            <a:pPr algn="just"/>
            <a:endParaRPr lang="es-MX" sz="2000" b="1" dirty="0" smtClean="0"/>
          </a:p>
          <a:p>
            <a:pPr marL="342900" indent="-342900" algn="just">
              <a:buFont typeface="Arial" pitchFamily="34" charset="0"/>
              <a:buChar char="•"/>
            </a:pPr>
            <a:endParaRPr lang="es-CL" sz="2000" b="1" dirty="0">
              <a:solidFill>
                <a:srgbClr val="FF0000"/>
              </a:solidFill>
            </a:endParaRPr>
          </a:p>
          <a:p>
            <a:endParaRPr lang="es-CL" sz="2000" dirty="0">
              <a:solidFill>
                <a:srgbClr val="FF0000"/>
              </a:solidFill>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516" y="1569859"/>
            <a:ext cx="4533528" cy="3014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717032"/>
            <a:ext cx="4457774" cy="2964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5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489" y="98893"/>
            <a:ext cx="955927" cy="1101114"/>
          </a:xfrm>
          <a:prstGeom prst="rect">
            <a:avLst/>
          </a:prstGeom>
        </p:spPr>
      </p:pic>
    </p:spTree>
    <p:extLst>
      <p:ext uri="{BB962C8B-B14F-4D97-AF65-F5344CB8AC3E}">
        <p14:creationId xmlns:p14="http://schemas.microsoft.com/office/powerpoint/2010/main" val="40875709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881492" y="692696"/>
            <a:ext cx="7811104" cy="1754326"/>
          </a:xfrm>
          <a:prstGeom prst="rect">
            <a:avLst/>
          </a:prstGeom>
          <a:noFill/>
        </p:spPr>
        <p:txBody>
          <a:bodyPr wrap="square" rtlCol="0">
            <a:spAutoFit/>
          </a:bodyPr>
          <a:lstStyle/>
          <a:p>
            <a:r>
              <a:rPr lang="es-MX" sz="2000" b="1" dirty="0" smtClean="0"/>
              <a:t>		</a:t>
            </a:r>
            <a:r>
              <a:rPr lang="es-MX" sz="2800" b="1" dirty="0" smtClean="0"/>
              <a:t>FONDOS FAEP 2015-2016</a:t>
            </a:r>
          </a:p>
          <a:p>
            <a:endParaRPr lang="es-MX" sz="2000" b="1" dirty="0"/>
          </a:p>
          <a:p>
            <a:pPr algn="just"/>
            <a:endParaRPr lang="es-MX" sz="2000" b="1" dirty="0" smtClean="0"/>
          </a:p>
          <a:p>
            <a:pPr marL="342900" indent="-342900" algn="just">
              <a:buFont typeface="Arial" pitchFamily="34" charset="0"/>
              <a:buChar char="•"/>
            </a:pPr>
            <a:endParaRPr lang="es-CL" sz="2000" b="1" dirty="0">
              <a:solidFill>
                <a:srgbClr val="FF0000"/>
              </a:solidFill>
            </a:endParaRPr>
          </a:p>
          <a:p>
            <a:endParaRPr lang="es-CL" sz="2000" dirty="0">
              <a:solidFill>
                <a:srgbClr val="FF0000"/>
              </a:solidFill>
            </a:endParaRP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2838" y="1442747"/>
            <a:ext cx="3865617" cy="2570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936" y="3394929"/>
            <a:ext cx="4967064" cy="3303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5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489" y="98893"/>
            <a:ext cx="955927" cy="1101114"/>
          </a:xfrm>
          <a:prstGeom prst="rect">
            <a:avLst/>
          </a:prstGeom>
        </p:spPr>
      </p:pic>
    </p:spTree>
    <p:extLst>
      <p:ext uri="{BB962C8B-B14F-4D97-AF65-F5344CB8AC3E}">
        <p14:creationId xmlns:p14="http://schemas.microsoft.com/office/powerpoint/2010/main" val="40875709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881492" y="692696"/>
            <a:ext cx="7811104" cy="1754326"/>
          </a:xfrm>
          <a:prstGeom prst="rect">
            <a:avLst/>
          </a:prstGeom>
          <a:noFill/>
        </p:spPr>
        <p:txBody>
          <a:bodyPr wrap="square" rtlCol="0">
            <a:spAutoFit/>
          </a:bodyPr>
          <a:lstStyle/>
          <a:p>
            <a:r>
              <a:rPr lang="es-MX" sz="2000" b="1" dirty="0" smtClean="0"/>
              <a:t>		</a:t>
            </a:r>
            <a:r>
              <a:rPr lang="es-MX" sz="2800" b="1" dirty="0" smtClean="0"/>
              <a:t>FONDOS FAEP 2015-2016</a:t>
            </a:r>
          </a:p>
          <a:p>
            <a:endParaRPr lang="es-MX" sz="2000" b="1" dirty="0"/>
          </a:p>
          <a:p>
            <a:pPr algn="just"/>
            <a:endParaRPr lang="es-MX" sz="2000" b="1" dirty="0" smtClean="0"/>
          </a:p>
          <a:p>
            <a:pPr marL="342900" indent="-342900" algn="just">
              <a:buFont typeface="Arial" pitchFamily="34" charset="0"/>
              <a:buChar char="•"/>
            </a:pPr>
            <a:endParaRPr lang="es-CL" sz="2000" b="1" dirty="0">
              <a:solidFill>
                <a:srgbClr val="FF0000"/>
              </a:solidFill>
            </a:endParaRPr>
          </a:p>
          <a:p>
            <a:endParaRPr lang="es-CL" sz="2000" dirty="0">
              <a:solidFill>
                <a:srgbClr val="FF0000"/>
              </a:solidFill>
            </a:endParaRP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92362" y="1447773"/>
            <a:ext cx="3727227" cy="2478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descr="C:\Users\Pedro Herrera\Desktop\CUENTA PUBLICA 2017\SELECCION FOTOS 2016\SELECCION FOTOS 2016\07-26 Fotos Patio Vivo\07-26 Fotos Patio Vivo (1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976" y="3633485"/>
            <a:ext cx="4660248" cy="309924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Pedro Herrera\Desktop\CUENTA PUBLICA 2017\SELECCION FOTOS 2016\SELECCION FOTOS 2016\07-26 Fotos Patio Vivo\07-26 Fotos Patio Vivo (1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2060848"/>
            <a:ext cx="2520280" cy="3787818"/>
          </a:xfrm>
          <a:prstGeom prst="rect">
            <a:avLst/>
          </a:prstGeom>
          <a:noFill/>
          <a:extLst>
            <a:ext uri="{909E8E84-426E-40DD-AFC4-6F175D3DCCD1}">
              <a14:hiddenFill xmlns:a14="http://schemas.microsoft.com/office/drawing/2010/main">
                <a:solidFill>
                  <a:srgbClr val="FFFFFF"/>
                </a:solidFill>
              </a14:hiddenFill>
            </a:ext>
          </a:extLst>
        </p:spPr>
      </p:pic>
      <p:pic>
        <p:nvPicPr>
          <p:cNvPr id="7" name="6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489" y="98893"/>
            <a:ext cx="955927" cy="1101114"/>
          </a:xfrm>
          <a:prstGeom prst="rect">
            <a:avLst/>
          </a:prstGeom>
        </p:spPr>
      </p:pic>
    </p:spTree>
    <p:extLst>
      <p:ext uri="{BB962C8B-B14F-4D97-AF65-F5344CB8AC3E}">
        <p14:creationId xmlns:p14="http://schemas.microsoft.com/office/powerpoint/2010/main" val="40875709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881492" y="692696"/>
            <a:ext cx="7811104" cy="1754326"/>
          </a:xfrm>
          <a:prstGeom prst="rect">
            <a:avLst/>
          </a:prstGeom>
          <a:noFill/>
        </p:spPr>
        <p:txBody>
          <a:bodyPr wrap="square" rtlCol="0">
            <a:spAutoFit/>
          </a:bodyPr>
          <a:lstStyle/>
          <a:p>
            <a:r>
              <a:rPr lang="es-MX" sz="2000" b="1" dirty="0" smtClean="0"/>
              <a:t>		</a:t>
            </a:r>
            <a:r>
              <a:rPr lang="es-MX" sz="2800" b="1" dirty="0" smtClean="0"/>
              <a:t>FONDOS FAEP 2015-2016</a:t>
            </a:r>
          </a:p>
          <a:p>
            <a:endParaRPr lang="es-MX" sz="2000" b="1" dirty="0"/>
          </a:p>
          <a:p>
            <a:pPr algn="just"/>
            <a:endParaRPr lang="es-MX" sz="2000" b="1" dirty="0" smtClean="0"/>
          </a:p>
          <a:p>
            <a:pPr marL="342900" indent="-342900" algn="just">
              <a:buFont typeface="Arial" pitchFamily="34" charset="0"/>
              <a:buChar char="•"/>
            </a:pPr>
            <a:endParaRPr lang="es-CL" sz="2000" b="1" dirty="0">
              <a:solidFill>
                <a:srgbClr val="FF0000"/>
              </a:solidFill>
            </a:endParaRPr>
          </a:p>
          <a:p>
            <a:endParaRPr lang="es-CL" sz="2000" dirty="0">
              <a:solidFill>
                <a:srgbClr val="FF0000"/>
              </a:solidFill>
            </a:endParaRPr>
          </a:p>
        </p:txBody>
      </p:sp>
      <p:pic>
        <p:nvPicPr>
          <p:cNvPr id="4098" name="Picture 2" descr="C:\Users\Pedro Herrera\Desktop\FOTOS PATIO\IMG_025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7" y="1425011"/>
            <a:ext cx="3663000" cy="2436038"/>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Pedro Herrera\Desktop\FOTOS PATIO\IMG_025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920" y="3316374"/>
            <a:ext cx="4579362" cy="3045454"/>
          </a:xfrm>
          <a:prstGeom prst="rect">
            <a:avLst/>
          </a:prstGeom>
          <a:noFill/>
          <a:extLst>
            <a:ext uri="{909E8E84-426E-40DD-AFC4-6F175D3DCCD1}">
              <a14:hiddenFill xmlns:a14="http://schemas.microsoft.com/office/drawing/2010/main">
                <a:solidFill>
                  <a:srgbClr val="FFFFFF"/>
                </a:solidFill>
              </a14:hiddenFill>
            </a:ext>
          </a:extLst>
        </p:spPr>
      </p:pic>
      <p:pic>
        <p:nvPicPr>
          <p:cNvPr id="6" name="5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489" y="98893"/>
            <a:ext cx="955927" cy="1101114"/>
          </a:xfrm>
          <a:prstGeom prst="rect">
            <a:avLst/>
          </a:prstGeom>
        </p:spPr>
      </p:pic>
    </p:spTree>
    <p:extLst>
      <p:ext uri="{BB962C8B-B14F-4D97-AF65-F5344CB8AC3E}">
        <p14:creationId xmlns:p14="http://schemas.microsoft.com/office/powerpoint/2010/main" val="8509926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881492" y="692696"/>
            <a:ext cx="7811104" cy="1754326"/>
          </a:xfrm>
          <a:prstGeom prst="rect">
            <a:avLst/>
          </a:prstGeom>
          <a:noFill/>
        </p:spPr>
        <p:txBody>
          <a:bodyPr wrap="square" rtlCol="0">
            <a:spAutoFit/>
          </a:bodyPr>
          <a:lstStyle/>
          <a:p>
            <a:r>
              <a:rPr lang="es-MX" sz="2000" b="1" dirty="0" smtClean="0"/>
              <a:t>		</a:t>
            </a:r>
            <a:r>
              <a:rPr lang="es-MX" sz="2800" b="1" dirty="0" smtClean="0"/>
              <a:t>FONDOS FAEP 2015-2016</a:t>
            </a:r>
          </a:p>
          <a:p>
            <a:endParaRPr lang="es-MX" sz="2000" b="1" dirty="0"/>
          </a:p>
          <a:p>
            <a:pPr algn="just"/>
            <a:endParaRPr lang="es-MX" sz="2000" b="1" dirty="0" smtClean="0"/>
          </a:p>
          <a:p>
            <a:pPr marL="342900" indent="-342900" algn="just">
              <a:buFont typeface="Arial" pitchFamily="34" charset="0"/>
              <a:buChar char="•"/>
            </a:pPr>
            <a:endParaRPr lang="es-CL" sz="2000" b="1" dirty="0">
              <a:solidFill>
                <a:srgbClr val="FF0000"/>
              </a:solidFill>
            </a:endParaRPr>
          </a:p>
          <a:p>
            <a:endParaRPr lang="es-CL" sz="2000" dirty="0">
              <a:solidFill>
                <a:srgbClr val="FF0000"/>
              </a:solidFill>
            </a:endParaRPr>
          </a:p>
        </p:txBody>
      </p:sp>
      <p:pic>
        <p:nvPicPr>
          <p:cNvPr id="5122" name="Picture 2" descr="C:\Users\Pedro Herrera\Desktop\FOTOS PATIO\IMG_026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1772817"/>
            <a:ext cx="4114501" cy="2736304"/>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Pedro Herrera\Desktop\FOTOS PATIO\IMG_026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3968" y="3170556"/>
            <a:ext cx="4551972" cy="3027239"/>
          </a:xfrm>
          <a:prstGeom prst="rect">
            <a:avLst/>
          </a:prstGeom>
          <a:noFill/>
          <a:extLst>
            <a:ext uri="{909E8E84-426E-40DD-AFC4-6F175D3DCCD1}">
              <a14:hiddenFill xmlns:a14="http://schemas.microsoft.com/office/drawing/2010/main">
                <a:solidFill>
                  <a:srgbClr val="FFFFFF"/>
                </a:solidFill>
              </a14:hiddenFill>
            </a:ext>
          </a:extLst>
        </p:spPr>
      </p:pic>
      <p:pic>
        <p:nvPicPr>
          <p:cNvPr id="6" name="5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489" y="98893"/>
            <a:ext cx="955927" cy="1101114"/>
          </a:xfrm>
          <a:prstGeom prst="rect">
            <a:avLst/>
          </a:prstGeom>
        </p:spPr>
      </p:pic>
    </p:spTree>
    <p:extLst>
      <p:ext uri="{BB962C8B-B14F-4D97-AF65-F5344CB8AC3E}">
        <p14:creationId xmlns:p14="http://schemas.microsoft.com/office/powerpoint/2010/main" val="40875709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881492" y="692696"/>
            <a:ext cx="7811104" cy="1754326"/>
          </a:xfrm>
          <a:prstGeom prst="rect">
            <a:avLst/>
          </a:prstGeom>
          <a:noFill/>
        </p:spPr>
        <p:txBody>
          <a:bodyPr wrap="square" rtlCol="0">
            <a:spAutoFit/>
          </a:bodyPr>
          <a:lstStyle/>
          <a:p>
            <a:r>
              <a:rPr lang="es-MX" sz="2000" b="1" dirty="0" smtClean="0"/>
              <a:t>		</a:t>
            </a:r>
            <a:r>
              <a:rPr lang="es-MX" sz="2800" b="1" dirty="0" smtClean="0"/>
              <a:t>FONDOS FAEP 2015-2016</a:t>
            </a:r>
          </a:p>
          <a:p>
            <a:endParaRPr lang="es-MX" sz="2000" b="1" dirty="0"/>
          </a:p>
          <a:p>
            <a:pPr algn="just"/>
            <a:endParaRPr lang="es-MX" sz="2000" b="1" dirty="0" smtClean="0"/>
          </a:p>
          <a:p>
            <a:pPr marL="342900" indent="-342900" algn="just">
              <a:buFont typeface="Arial" pitchFamily="34" charset="0"/>
              <a:buChar char="•"/>
            </a:pPr>
            <a:endParaRPr lang="es-CL" sz="2000" b="1" dirty="0">
              <a:solidFill>
                <a:srgbClr val="FF0000"/>
              </a:solidFill>
            </a:endParaRPr>
          </a:p>
          <a:p>
            <a:endParaRPr lang="es-CL" sz="2000" dirty="0">
              <a:solidFill>
                <a:srgbClr val="FF0000"/>
              </a:solidFill>
            </a:endParaRPr>
          </a:p>
        </p:txBody>
      </p:sp>
      <p:pic>
        <p:nvPicPr>
          <p:cNvPr id="6146" name="Picture 2" descr="C:\Users\Pedro Herrera\Desktop\CUENTA PUBLICA 2017\SELECCION FOTOS 2016\SELECCION FOTOS 2016\10-03 Dia del Asistente\10-03 Charla Cientifica (1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0849" y="1580309"/>
            <a:ext cx="7042328" cy="4683423"/>
          </a:xfrm>
          <a:prstGeom prst="rect">
            <a:avLst/>
          </a:prstGeom>
          <a:noFill/>
          <a:extLst>
            <a:ext uri="{909E8E84-426E-40DD-AFC4-6F175D3DCCD1}">
              <a14:hiddenFill xmlns:a14="http://schemas.microsoft.com/office/drawing/2010/main">
                <a:solidFill>
                  <a:srgbClr val="FFFFFF"/>
                </a:solidFill>
              </a14:hiddenFill>
            </a:ext>
          </a:extLst>
        </p:spPr>
      </p:pic>
      <p:pic>
        <p:nvPicPr>
          <p:cNvPr id="5" name="4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489" y="98893"/>
            <a:ext cx="955927" cy="1101114"/>
          </a:xfrm>
          <a:prstGeom prst="rect">
            <a:avLst/>
          </a:prstGeom>
        </p:spPr>
      </p:pic>
    </p:spTree>
    <p:extLst>
      <p:ext uri="{BB962C8B-B14F-4D97-AF65-F5344CB8AC3E}">
        <p14:creationId xmlns:p14="http://schemas.microsoft.com/office/powerpoint/2010/main" val="40875709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684213" y="1340768"/>
            <a:ext cx="7890147" cy="5755422"/>
          </a:xfrm>
          <a:prstGeom prst="rect">
            <a:avLst/>
          </a:prstGeom>
          <a:noFill/>
        </p:spPr>
        <p:txBody>
          <a:bodyPr wrap="square" rtlCol="0">
            <a:spAutoFit/>
          </a:bodyPr>
          <a:lstStyle/>
          <a:p>
            <a:r>
              <a:rPr lang="es-ES" sz="2400" b="1" dirty="0" smtClean="0"/>
              <a:t>		ANTECEDENTES HISTÓRICOS</a:t>
            </a:r>
          </a:p>
          <a:p>
            <a:endParaRPr lang="es-CL" dirty="0"/>
          </a:p>
          <a:p>
            <a:pPr algn="just"/>
            <a:r>
              <a:rPr lang="es-ES" sz="2000" dirty="0"/>
              <a:t>El Liceo se creó en 1971 como un anexo del Liceo 7 de Niñas, ese mismo año, el 20 de  Agosto se funda independientemente como Liceo Nº 20 de Niñas.  </a:t>
            </a:r>
            <a:endParaRPr lang="es-ES" sz="2000" dirty="0" smtClean="0"/>
          </a:p>
          <a:p>
            <a:pPr algn="just"/>
            <a:r>
              <a:rPr lang="es-ES" sz="2000" dirty="0" smtClean="0"/>
              <a:t>En </a:t>
            </a:r>
            <a:r>
              <a:rPr lang="es-ES" sz="2000" dirty="0"/>
              <a:t>1978 pasó  a llamarse Liceo B -42 y en el año 1981 pasó a depender de la Corporación de Desarrollo Social de Providencia.  </a:t>
            </a:r>
            <a:endParaRPr lang="es-ES" sz="2000" dirty="0" smtClean="0"/>
          </a:p>
          <a:p>
            <a:pPr algn="just"/>
            <a:endParaRPr lang="es-ES" sz="2000" dirty="0" smtClean="0"/>
          </a:p>
          <a:p>
            <a:pPr algn="just"/>
            <a:r>
              <a:rPr lang="es-ES" sz="2400" b="1" dirty="0" smtClean="0"/>
              <a:t>En </a:t>
            </a:r>
            <a:r>
              <a:rPr lang="es-ES" sz="2400" b="1" dirty="0"/>
              <a:t>1985 se le confiere el actual nombre “Liceo Tajamar</a:t>
            </a:r>
            <a:r>
              <a:rPr lang="es-ES" sz="2400" b="1" dirty="0" smtClean="0"/>
              <a:t>”.</a:t>
            </a:r>
          </a:p>
          <a:p>
            <a:pPr algn="just"/>
            <a:endParaRPr lang="es-CL" sz="2000" dirty="0"/>
          </a:p>
          <a:p>
            <a:pPr algn="just"/>
            <a:r>
              <a:rPr lang="es-ES" sz="2000" dirty="0"/>
              <a:t>Actualmente  el  Liceo  es  un  establecimiento </a:t>
            </a:r>
            <a:r>
              <a:rPr lang="es-ES" sz="2000" dirty="0" smtClean="0"/>
              <a:t> femenino ,  </a:t>
            </a:r>
            <a:r>
              <a:rPr lang="es-ES" sz="2000" dirty="0"/>
              <a:t>de  Enseñanza  </a:t>
            </a:r>
            <a:r>
              <a:rPr lang="es-ES" sz="2000" dirty="0" smtClean="0"/>
              <a:t>Básica y Media</a:t>
            </a:r>
            <a:r>
              <a:rPr lang="es-ES" sz="2000" dirty="0"/>
              <a:t>,  Humanístico Científica, con jornada mañana y tarde, subvencionado y con financiamiento </a:t>
            </a:r>
            <a:r>
              <a:rPr lang="es-ES" sz="2000" dirty="0" smtClean="0"/>
              <a:t>compartido </a:t>
            </a:r>
          </a:p>
          <a:p>
            <a:pPr algn="just"/>
            <a:r>
              <a:rPr lang="es-ES" sz="2000" dirty="0" smtClean="0"/>
              <a:t>( derogado  en 2014).</a:t>
            </a:r>
          </a:p>
          <a:p>
            <a:pPr algn="just"/>
            <a:r>
              <a:rPr lang="es-ES" sz="2000" dirty="0" smtClean="0"/>
              <a:t>A partir de 2014 se comienza con la oferta educativa desde 7° Básico </a:t>
            </a:r>
            <a:endParaRPr lang="es-CL" sz="2000" dirty="0"/>
          </a:p>
          <a:p>
            <a:endParaRPr lang="es-CL" dirty="0"/>
          </a:p>
        </p:txBody>
      </p:sp>
      <p:pic>
        <p:nvPicPr>
          <p:cNvPr id="4" name="3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489" y="98893"/>
            <a:ext cx="955927" cy="1101114"/>
          </a:xfrm>
          <a:prstGeom prst="rect">
            <a:avLst/>
          </a:prstGeom>
        </p:spPr>
      </p:pic>
    </p:spTree>
    <p:extLst>
      <p:ext uri="{BB962C8B-B14F-4D97-AF65-F5344CB8AC3E}">
        <p14:creationId xmlns:p14="http://schemas.microsoft.com/office/powerpoint/2010/main" val="11759086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L"/>
          </a:p>
        </p:txBody>
      </p:sp>
      <p:sp>
        <p:nvSpPr>
          <p:cNvPr id="4" name="3 Rectángulo"/>
          <p:cNvSpPr/>
          <p:nvPr/>
        </p:nvSpPr>
        <p:spPr>
          <a:xfrm>
            <a:off x="1691680" y="447179"/>
            <a:ext cx="6984776" cy="1292662"/>
          </a:xfrm>
          <a:prstGeom prst="rect">
            <a:avLst/>
          </a:prstGeom>
        </p:spPr>
        <p:txBody>
          <a:bodyPr wrap="square">
            <a:spAutoFit/>
          </a:bodyPr>
          <a:lstStyle/>
          <a:p>
            <a:r>
              <a:rPr lang="es-CL" sz="2000" b="1" dirty="0" smtClean="0"/>
              <a:t>PROYECTO EDUCATIVO INSTITUCIONAL </a:t>
            </a:r>
          </a:p>
          <a:p>
            <a:endParaRPr lang="es-CL" sz="2000" b="1" dirty="0"/>
          </a:p>
          <a:p>
            <a:r>
              <a:rPr lang="es-CL" sz="2000" b="1" dirty="0" smtClean="0"/>
              <a:t>Perfil del Docente </a:t>
            </a:r>
            <a:r>
              <a:rPr lang="es-CL" sz="2000" b="1" dirty="0" err="1" smtClean="0"/>
              <a:t>Tajamarino</a:t>
            </a:r>
            <a:r>
              <a:rPr lang="es-CL" sz="2000" b="1" dirty="0" smtClean="0"/>
              <a:t> </a:t>
            </a:r>
            <a:endParaRPr lang="es-CL" sz="2000" b="1" dirty="0"/>
          </a:p>
          <a:p>
            <a:endParaRPr lang="es-CL" dirty="0"/>
          </a:p>
        </p:txBody>
      </p:sp>
      <p:sp>
        <p:nvSpPr>
          <p:cNvPr id="5" name="4 Rectángulo"/>
          <p:cNvSpPr/>
          <p:nvPr/>
        </p:nvSpPr>
        <p:spPr>
          <a:xfrm>
            <a:off x="251521" y="2204864"/>
            <a:ext cx="8784976" cy="4247317"/>
          </a:xfrm>
          <a:prstGeom prst="rect">
            <a:avLst/>
          </a:prstGeom>
        </p:spPr>
        <p:txBody>
          <a:bodyPr wrap="square">
            <a:spAutoFit/>
          </a:bodyPr>
          <a:lstStyle/>
          <a:p>
            <a:pPr marL="342900" indent="-342900" algn="just">
              <a:buFont typeface="Arial" pitchFamily="34" charset="0"/>
              <a:buChar char="•"/>
              <a:defRPr/>
            </a:pPr>
            <a:r>
              <a:rPr lang="es-CL" b="1" dirty="0" smtClean="0">
                <a:latin typeface="Arial" pitchFamily="34" charset="0"/>
                <a:cs typeface="Arial" pitchFamily="34" charset="0"/>
              </a:rPr>
              <a:t>Sólido sentido ético de la profesión docente, en el marco del desarrollo</a:t>
            </a:r>
          </a:p>
          <a:p>
            <a:pPr algn="just">
              <a:defRPr/>
            </a:pPr>
            <a:r>
              <a:rPr lang="es-CL" b="1" dirty="0" smtClean="0">
                <a:latin typeface="Arial" pitchFamily="34" charset="0"/>
                <a:cs typeface="Arial" pitchFamily="34" charset="0"/>
              </a:rPr>
              <a:t>del PEI del Liceo Tajamar,  con competencias profesionales  y vocación,</a:t>
            </a:r>
          </a:p>
          <a:p>
            <a:pPr algn="just">
              <a:defRPr/>
            </a:pPr>
            <a:r>
              <a:rPr lang="es-CL" b="1" dirty="0" smtClean="0">
                <a:latin typeface="Arial" pitchFamily="34" charset="0"/>
                <a:cs typeface="Arial" pitchFamily="34" charset="0"/>
              </a:rPr>
              <a:t>que lo habilitan como un profesional de la educación comprometido con</a:t>
            </a:r>
          </a:p>
          <a:p>
            <a:pPr algn="just">
              <a:defRPr/>
            </a:pPr>
            <a:r>
              <a:rPr lang="es-CL" b="1" dirty="0" smtClean="0">
                <a:latin typeface="Arial" pitchFamily="34" charset="0"/>
                <a:cs typeface="Arial" pitchFamily="34" charset="0"/>
              </a:rPr>
              <a:t>el aprendizaje de sus estudiantes.</a:t>
            </a:r>
          </a:p>
          <a:p>
            <a:pPr marL="342900" indent="-342900" algn="just">
              <a:buFont typeface="Arial" pitchFamily="34" charset="0"/>
              <a:buChar char="•"/>
              <a:defRPr/>
            </a:pPr>
            <a:endParaRPr lang="es-CL" b="1" dirty="0" smtClean="0">
              <a:latin typeface="Arial" pitchFamily="34" charset="0"/>
              <a:cs typeface="Arial" pitchFamily="34" charset="0"/>
            </a:endParaRPr>
          </a:p>
          <a:p>
            <a:pPr marL="342900" indent="-342900" algn="just">
              <a:buFont typeface="Arial" pitchFamily="34" charset="0"/>
              <a:buChar char="•"/>
              <a:defRPr/>
            </a:pPr>
            <a:r>
              <a:rPr lang="es-CL" b="1" dirty="0" smtClean="0">
                <a:latin typeface="Arial" pitchFamily="34" charset="0"/>
                <a:cs typeface="Arial" pitchFamily="34" charset="0"/>
              </a:rPr>
              <a:t>Un profesor cercano a las estudiantes y respetuoso de la </a:t>
            </a:r>
            <a:endParaRPr lang="es-CL" b="1" dirty="0">
              <a:latin typeface="Arial" pitchFamily="34" charset="0"/>
              <a:cs typeface="Arial" pitchFamily="34" charset="0"/>
            </a:endParaRPr>
          </a:p>
          <a:p>
            <a:pPr algn="just">
              <a:defRPr/>
            </a:pPr>
            <a:r>
              <a:rPr lang="es-CL" b="1" dirty="0" smtClean="0">
                <a:latin typeface="Arial" pitchFamily="34" charset="0"/>
                <a:cs typeface="Arial" pitchFamily="34" charset="0"/>
              </a:rPr>
              <a:t>comunidad educativa, empático y conciliador, siendo un líder pedagógico.</a:t>
            </a:r>
          </a:p>
          <a:p>
            <a:pPr algn="just">
              <a:defRPr/>
            </a:pPr>
            <a:endParaRPr lang="es-CL" b="1" dirty="0" smtClean="0">
              <a:latin typeface="Arial" pitchFamily="34" charset="0"/>
              <a:cs typeface="Arial" pitchFamily="34" charset="0"/>
            </a:endParaRPr>
          </a:p>
          <a:p>
            <a:pPr marL="342900" indent="-342900" algn="just">
              <a:buFont typeface="Arial" pitchFamily="34" charset="0"/>
              <a:buChar char="•"/>
              <a:defRPr/>
            </a:pPr>
            <a:r>
              <a:rPr lang="es-CL" b="1" dirty="0" smtClean="0">
                <a:latin typeface="Arial" pitchFamily="34" charset="0"/>
                <a:cs typeface="Arial" pitchFamily="34" charset="0"/>
              </a:rPr>
              <a:t>Respetuoso de la diversidad y de los distintos ritmos de aprendizaje</a:t>
            </a:r>
          </a:p>
          <a:p>
            <a:pPr algn="just">
              <a:defRPr/>
            </a:pPr>
            <a:r>
              <a:rPr lang="es-CL" b="1" dirty="0" smtClean="0">
                <a:latin typeface="Arial" pitchFamily="34" charset="0"/>
                <a:cs typeface="Arial" pitchFamily="34" charset="0"/>
              </a:rPr>
              <a:t> de los estudiantes.</a:t>
            </a:r>
          </a:p>
          <a:p>
            <a:pPr algn="just">
              <a:defRPr/>
            </a:pPr>
            <a:endParaRPr lang="es-CL" b="1" dirty="0" smtClean="0">
              <a:latin typeface="Arial" pitchFamily="34" charset="0"/>
              <a:cs typeface="Arial" pitchFamily="34" charset="0"/>
            </a:endParaRPr>
          </a:p>
          <a:p>
            <a:pPr marL="342900" indent="-342900" algn="just">
              <a:buFont typeface="Arial" pitchFamily="34" charset="0"/>
              <a:buChar char="•"/>
              <a:defRPr/>
            </a:pPr>
            <a:r>
              <a:rPr lang="es-CL" b="1" dirty="0" smtClean="0">
                <a:latin typeface="Arial" pitchFamily="34" charset="0"/>
                <a:cs typeface="Arial" pitchFamily="34" charset="0"/>
              </a:rPr>
              <a:t>Investigador de su propia práctica, crítico y autocrítico, siendo</a:t>
            </a:r>
          </a:p>
          <a:p>
            <a:pPr algn="just">
              <a:defRPr/>
            </a:pPr>
            <a:r>
              <a:rPr lang="es-CL" b="1" dirty="0" smtClean="0">
                <a:latin typeface="Arial" pitchFamily="34" charset="0"/>
                <a:cs typeface="Arial" pitchFamily="34" charset="0"/>
              </a:rPr>
              <a:t> innovador, con herramientas y recursos necesarios respecto de las</a:t>
            </a:r>
          </a:p>
          <a:p>
            <a:pPr algn="just">
              <a:defRPr/>
            </a:pPr>
            <a:r>
              <a:rPr lang="es-CL" b="1" dirty="0" smtClean="0">
                <a:latin typeface="Arial" pitchFamily="34" charset="0"/>
                <a:cs typeface="Arial" pitchFamily="34" charset="0"/>
              </a:rPr>
              <a:t> necesidades e intereses de las nuevas generaciones de estudiantes.</a:t>
            </a:r>
            <a:endParaRPr lang="es-ES_tradnl" b="1" dirty="0" smtClean="0">
              <a:latin typeface="Arial" pitchFamily="34" charset="0"/>
              <a:cs typeface="Arial" pitchFamily="34" charset="0"/>
            </a:endParaRPr>
          </a:p>
          <a:p>
            <a:pPr algn="just">
              <a:defRPr/>
            </a:pPr>
            <a:r>
              <a:rPr lang="es-CL" b="1" dirty="0" smtClean="0">
                <a:latin typeface="Arial" pitchFamily="34" charset="0"/>
                <a:cs typeface="Arial" pitchFamily="34" charset="0"/>
              </a:rPr>
              <a:t> </a:t>
            </a:r>
            <a:endParaRPr lang="es-CL" b="1" dirty="0">
              <a:latin typeface="Arial" pitchFamily="34" charset="0"/>
              <a:cs typeface="Arial" pitchFamily="34" charset="0"/>
            </a:endParaRPr>
          </a:p>
        </p:txBody>
      </p:sp>
      <p:pic>
        <p:nvPicPr>
          <p:cNvPr id="6" name="5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489" y="98893"/>
            <a:ext cx="955927" cy="1101114"/>
          </a:xfrm>
          <a:prstGeom prst="rect">
            <a:avLst/>
          </a:prstGeom>
        </p:spPr>
      </p:pic>
    </p:spTree>
    <p:extLst>
      <p:ext uri="{BB962C8B-B14F-4D97-AF65-F5344CB8AC3E}">
        <p14:creationId xmlns:p14="http://schemas.microsoft.com/office/powerpoint/2010/main" val="26583467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135940" y="1015972"/>
            <a:ext cx="7084268" cy="548640"/>
          </a:xfrm>
        </p:spPr>
        <p:txBody>
          <a:bodyPr>
            <a:normAutofit fontScale="90000"/>
          </a:bodyPr>
          <a:lstStyle/>
          <a:p>
            <a:r>
              <a:rPr lang="es-CL" sz="4000" dirty="0" smtClean="0"/>
              <a:t>AMBITO ACADEMICO </a:t>
            </a:r>
            <a:br>
              <a:rPr lang="es-CL" sz="4000" dirty="0" smtClean="0"/>
            </a:br>
            <a:r>
              <a:rPr lang="es-CL" sz="4000" dirty="0" smtClean="0"/>
              <a:t>DOCENTES CON  TITULARIDAD</a:t>
            </a:r>
            <a:r>
              <a:rPr lang="es-CL" dirty="0" smtClean="0"/>
              <a:t/>
            </a:r>
            <a:br>
              <a:rPr lang="es-CL" dirty="0" smtClean="0"/>
            </a:br>
            <a:endParaRPr lang="es-CL" dirty="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4217654715"/>
              </p:ext>
            </p:extLst>
          </p:nvPr>
        </p:nvGraphicFramePr>
        <p:xfrm>
          <a:off x="2483768" y="2276872"/>
          <a:ext cx="4536504" cy="3704411"/>
        </p:xfrm>
        <a:graphic>
          <a:graphicData uri="http://schemas.openxmlformats.org/drawingml/2006/table">
            <a:tbl>
              <a:tblPr>
                <a:tableStyleId>{638B1855-1B75-4FBE-930C-398BA8C253C6}</a:tableStyleId>
              </a:tblPr>
              <a:tblGrid>
                <a:gridCol w="2126486">
                  <a:extLst>
                    <a:ext uri="{9D8B030D-6E8A-4147-A177-3AD203B41FA5}">
                      <a16:colId xmlns:a16="http://schemas.microsoft.com/office/drawing/2014/main" val="20000"/>
                    </a:ext>
                  </a:extLst>
                </a:gridCol>
                <a:gridCol w="2410018">
                  <a:extLst>
                    <a:ext uri="{9D8B030D-6E8A-4147-A177-3AD203B41FA5}">
                      <a16:colId xmlns:a16="http://schemas.microsoft.com/office/drawing/2014/main" val="20001"/>
                    </a:ext>
                  </a:extLst>
                </a:gridCol>
              </a:tblGrid>
              <a:tr h="352039">
                <a:tc>
                  <a:txBody>
                    <a:bodyPr/>
                    <a:lstStyle/>
                    <a:p>
                      <a:pPr algn="ctr" fontAlgn="b"/>
                      <a:r>
                        <a:rPr lang="es-CL" sz="1800" u="none" strike="noStrike" dirty="0">
                          <a:effectLst/>
                        </a:rPr>
                        <a:t>Carga Horaria</a:t>
                      </a:r>
                      <a:endParaRPr lang="es-CL" sz="1800" b="1" i="1" u="none" strike="noStrike" dirty="0">
                        <a:effectLst/>
                        <a:latin typeface="Arial" pitchFamily="34" charset="0"/>
                        <a:cs typeface="Arial" pitchFamily="34" charset="0"/>
                      </a:endParaRPr>
                    </a:p>
                  </a:txBody>
                  <a:tcPr marL="9525" marR="9525" marT="9525" marB="0" anchor="b"/>
                </a:tc>
                <a:tc>
                  <a:txBody>
                    <a:bodyPr/>
                    <a:lstStyle/>
                    <a:p>
                      <a:pPr algn="ctr" fontAlgn="b"/>
                      <a:r>
                        <a:rPr lang="es-CL" sz="1800" u="none" strike="noStrike">
                          <a:effectLst/>
                        </a:rPr>
                        <a:t>N° Docentes </a:t>
                      </a:r>
                      <a:endParaRPr lang="es-CL" sz="1800" b="1" i="1" u="none" strike="noStrike">
                        <a:effectLst/>
                        <a:latin typeface="Arial" pitchFamily="34" charset="0"/>
                        <a:cs typeface="Arial" pitchFamily="34" charset="0"/>
                      </a:endParaRPr>
                    </a:p>
                  </a:txBody>
                  <a:tcPr marL="9525" marR="9525" marT="9525" marB="0" anchor="b"/>
                </a:tc>
                <a:extLst>
                  <a:ext uri="{0D108BD9-81ED-4DB2-BD59-A6C34878D82A}">
                    <a16:rowId xmlns:a16="http://schemas.microsoft.com/office/drawing/2014/main" val="10000"/>
                  </a:ext>
                </a:extLst>
              </a:tr>
              <a:tr h="352039">
                <a:tc>
                  <a:txBody>
                    <a:bodyPr/>
                    <a:lstStyle/>
                    <a:p>
                      <a:pPr algn="ctr" fontAlgn="b"/>
                      <a:r>
                        <a:rPr lang="es-CL" sz="1800" u="none" strike="noStrike" dirty="0">
                          <a:effectLst/>
                        </a:rPr>
                        <a:t>24</a:t>
                      </a:r>
                      <a:endParaRPr lang="es-CL" sz="1800" b="1" i="1" u="none" strike="noStrike" dirty="0">
                        <a:effectLst/>
                        <a:latin typeface="Arial" pitchFamily="34" charset="0"/>
                        <a:cs typeface="Arial" pitchFamily="34" charset="0"/>
                      </a:endParaRPr>
                    </a:p>
                  </a:txBody>
                  <a:tcPr marL="9525" marR="9525" marT="9525" marB="0" anchor="b"/>
                </a:tc>
                <a:tc>
                  <a:txBody>
                    <a:bodyPr/>
                    <a:lstStyle/>
                    <a:p>
                      <a:pPr algn="ctr" fontAlgn="b"/>
                      <a:r>
                        <a:rPr lang="es-CL" sz="1800" u="none" strike="noStrike" dirty="0">
                          <a:effectLst/>
                        </a:rPr>
                        <a:t>3</a:t>
                      </a:r>
                      <a:endParaRPr lang="es-CL" sz="1800" b="1" i="1" u="none" strike="noStrike" dirty="0">
                        <a:effectLst/>
                        <a:latin typeface="Arial" pitchFamily="34" charset="0"/>
                        <a:cs typeface="Arial" pitchFamily="34" charset="0"/>
                      </a:endParaRPr>
                    </a:p>
                  </a:txBody>
                  <a:tcPr marL="9525" marR="9525" marT="9525" marB="0" anchor="b"/>
                </a:tc>
                <a:extLst>
                  <a:ext uri="{0D108BD9-81ED-4DB2-BD59-A6C34878D82A}">
                    <a16:rowId xmlns:a16="http://schemas.microsoft.com/office/drawing/2014/main" val="10001"/>
                  </a:ext>
                </a:extLst>
              </a:tr>
              <a:tr h="352039">
                <a:tc>
                  <a:txBody>
                    <a:bodyPr/>
                    <a:lstStyle/>
                    <a:p>
                      <a:pPr algn="ctr" fontAlgn="b"/>
                      <a:r>
                        <a:rPr lang="es-CL" sz="1800" u="none" strike="noStrike" dirty="0">
                          <a:effectLst/>
                        </a:rPr>
                        <a:t>25</a:t>
                      </a:r>
                      <a:endParaRPr lang="es-CL" sz="1800" b="1" i="1" u="none" strike="noStrike" dirty="0">
                        <a:effectLst/>
                        <a:latin typeface="Arial" pitchFamily="34" charset="0"/>
                        <a:cs typeface="Arial" pitchFamily="34" charset="0"/>
                      </a:endParaRPr>
                    </a:p>
                  </a:txBody>
                  <a:tcPr marL="9525" marR="9525" marT="9525" marB="0" anchor="b"/>
                </a:tc>
                <a:tc>
                  <a:txBody>
                    <a:bodyPr/>
                    <a:lstStyle/>
                    <a:p>
                      <a:pPr algn="ctr" fontAlgn="b"/>
                      <a:r>
                        <a:rPr lang="es-CL" sz="1800" u="none" strike="noStrike" dirty="0">
                          <a:effectLst/>
                        </a:rPr>
                        <a:t>1</a:t>
                      </a:r>
                      <a:endParaRPr lang="es-CL" sz="1800" b="1" i="1" u="none" strike="noStrike" dirty="0">
                        <a:effectLst/>
                        <a:latin typeface="Arial" pitchFamily="34" charset="0"/>
                        <a:cs typeface="Arial" pitchFamily="34" charset="0"/>
                      </a:endParaRPr>
                    </a:p>
                  </a:txBody>
                  <a:tcPr marL="9525" marR="9525" marT="9525" marB="0" anchor="b"/>
                </a:tc>
                <a:extLst>
                  <a:ext uri="{0D108BD9-81ED-4DB2-BD59-A6C34878D82A}">
                    <a16:rowId xmlns:a16="http://schemas.microsoft.com/office/drawing/2014/main" val="10002"/>
                  </a:ext>
                </a:extLst>
              </a:tr>
              <a:tr h="888099">
                <a:tc>
                  <a:txBody>
                    <a:bodyPr/>
                    <a:lstStyle/>
                    <a:p>
                      <a:pPr algn="ctr" fontAlgn="b"/>
                      <a:r>
                        <a:rPr lang="es-CL" sz="1800" u="none" strike="noStrike">
                          <a:effectLst/>
                        </a:rPr>
                        <a:t>30</a:t>
                      </a:r>
                      <a:endParaRPr lang="es-CL" sz="1800" b="1" i="1" u="none" strike="noStrike">
                        <a:effectLst/>
                        <a:latin typeface="Arial" pitchFamily="34" charset="0"/>
                        <a:cs typeface="Arial" pitchFamily="34" charset="0"/>
                      </a:endParaRPr>
                    </a:p>
                  </a:txBody>
                  <a:tcPr marL="9525" marR="9525" marT="9525" marB="0" anchor="b"/>
                </a:tc>
                <a:tc>
                  <a:txBody>
                    <a:bodyPr/>
                    <a:lstStyle/>
                    <a:p>
                      <a:pPr algn="ctr" fontAlgn="b"/>
                      <a:r>
                        <a:rPr lang="es-CL" sz="1800" u="none" strike="noStrike" dirty="0">
                          <a:effectLst/>
                        </a:rPr>
                        <a:t>9</a:t>
                      </a:r>
                      <a:endParaRPr lang="es-CL" sz="1800" b="1" i="1" u="none" strike="noStrike" dirty="0">
                        <a:effectLst/>
                        <a:latin typeface="Arial" pitchFamily="34" charset="0"/>
                        <a:cs typeface="Arial" pitchFamily="34" charset="0"/>
                      </a:endParaRPr>
                    </a:p>
                  </a:txBody>
                  <a:tcPr marL="9525" marR="9525" marT="9525" marB="0" anchor="b"/>
                </a:tc>
                <a:extLst>
                  <a:ext uri="{0D108BD9-81ED-4DB2-BD59-A6C34878D82A}">
                    <a16:rowId xmlns:a16="http://schemas.microsoft.com/office/drawing/2014/main" val="10003"/>
                  </a:ext>
                </a:extLst>
              </a:tr>
              <a:tr h="352039">
                <a:tc>
                  <a:txBody>
                    <a:bodyPr/>
                    <a:lstStyle/>
                    <a:p>
                      <a:pPr algn="ctr" fontAlgn="b"/>
                      <a:r>
                        <a:rPr lang="es-CL" sz="1800" u="none" strike="noStrike">
                          <a:effectLst/>
                        </a:rPr>
                        <a:t>33</a:t>
                      </a:r>
                      <a:endParaRPr lang="es-CL" sz="1800" b="1" i="1" u="none" strike="noStrike">
                        <a:effectLst/>
                        <a:latin typeface="Arial" pitchFamily="34" charset="0"/>
                        <a:cs typeface="Arial" pitchFamily="34" charset="0"/>
                      </a:endParaRPr>
                    </a:p>
                  </a:txBody>
                  <a:tcPr marL="9525" marR="9525" marT="9525" marB="0" anchor="b"/>
                </a:tc>
                <a:tc>
                  <a:txBody>
                    <a:bodyPr/>
                    <a:lstStyle/>
                    <a:p>
                      <a:pPr algn="ctr" fontAlgn="b"/>
                      <a:r>
                        <a:rPr lang="es-CL" sz="1800" u="none" strike="noStrike" dirty="0">
                          <a:effectLst/>
                        </a:rPr>
                        <a:t>2</a:t>
                      </a:r>
                      <a:endParaRPr lang="es-CL" sz="1800" b="1" i="1" u="none" strike="noStrike" dirty="0">
                        <a:effectLst/>
                        <a:latin typeface="Arial" pitchFamily="34" charset="0"/>
                        <a:cs typeface="Arial" pitchFamily="34" charset="0"/>
                      </a:endParaRPr>
                    </a:p>
                  </a:txBody>
                  <a:tcPr marL="9525" marR="9525" marT="9525" marB="0" anchor="b"/>
                </a:tc>
                <a:extLst>
                  <a:ext uri="{0D108BD9-81ED-4DB2-BD59-A6C34878D82A}">
                    <a16:rowId xmlns:a16="http://schemas.microsoft.com/office/drawing/2014/main" val="10004"/>
                  </a:ext>
                </a:extLst>
              </a:tr>
              <a:tr h="352039">
                <a:tc>
                  <a:txBody>
                    <a:bodyPr/>
                    <a:lstStyle/>
                    <a:p>
                      <a:pPr algn="ctr" fontAlgn="b"/>
                      <a:r>
                        <a:rPr lang="es-CL" sz="1800" u="none" strike="noStrike">
                          <a:effectLst/>
                        </a:rPr>
                        <a:t>41</a:t>
                      </a:r>
                      <a:endParaRPr lang="es-CL" sz="1800" b="1" i="1" u="none" strike="noStrike">
                        <a:effectLst/>
                        <a:latin typeface="Arial" pitchFamily="34" charset="0"/>
                        <a:cs typeface="Arial" pitchFamily="34" charset="0"/>
                      </a:endParaRPr>
                    </a:p>
                  </a:txBody>
                  <a:tcPr marL="9525" marR="9525" marT="9525" marB="0" anchor="b"/>
                </a:tc>
                <a:tc>
                  <a:txBody>
                    <a:bodyPr/>
                    <a:lstStyle/>
                    <a:p>
                      <a:pPr algn="ctr" fontAlgn="b"/>
                      <a:r>
                        <a:rPr lang="es-CL" sz="1800" u="none" strike="noStrike" dirty="0">
                          <a:effectLst/>
                        </a:rPr>
                        <a:t>1</a:t>
                      </a:r>
                      <a:endParaRPr lang="es-CL" sz="1800" b="1" i="1" u="none" strike="noStrike" dirty="0">
                        <a:effectLst/>
                        <a:latin typeface="Arial" pitchFamily="34" charset="0"/>
                        <a:cs typeface="Arial" pitchFamily="34" charset="0"/>
                      </a:endParaRPr>
                    </a:p>
                  </a:txBody>
                  <a:tcPr marL="9525" marR="9525" marT="9525" marB="0" anchor="b"/>
                </a:tc>
                <a:extLst>
                  <a:ext uri="{0D108BD9-81ED-4DB2-BD59-A6C34878D82A}">
                    <a16:rowId xmlns:a16="http://schemas.microsoft.com/office/drawing/2014/main" val="10005"/>
                  </a:ext>
                </a:extLst>
              </a:tr>
              <a:tr h="352039">
                <a:tc>
                  <a:txBody>
                    <a:bodyPr/>
                    <a:lstStyle/>
                    <a:p>
                      <a:pPr algn="ctr" fontAlgn="b"/>
                      <a:r>
                        <a:rPr lang="es-CL" sz="1800" u="none" strike="noStrike" dirty="0">
                          <a:effectLst/>
                        </a:rPr>
                        <a:t>42</a:t>
                      </a:r>
                      <a:endParaRPr lang="es-CL" sz="1800" b="1" i="1" u="none" strike="noStrike" dirty="0">
                        <a:effectLst/>
                        <a:latin typeface="Arial" pitchFamily="34" charset="0"/>
                        <a:cs typeface="Arial" pitchFamily="34" charset="0"/>
                      </a:endParaRPr>
                    </a:p>
                  </a:txBody>
                  <a:tcPr marL="9525" marR="9525" marT="9525" marB="0" anchor="b"/>
                </a:tc>
                <a:tc>
                  <a:txBody>
                    <a:bodyPr/>
                    <a:lstStyle/>
                    <a:p>
                      <a:pPr algn="ctr" fontAlgn="b"/>
                      <a:r>
                        <a:rPr lang="es-CL" sz="1800" u="none" strike="noStrike" dirty="0">
                          <a:effectLst/>
                        </a:rPr>
                        <a:t>1</a:t>
                      </a:r>
                      <a:endParaRPr lang="es-CL" sz="1800" b="1" i="1" u="none" strike="noStrike" dirty="0">
                        <a:effectLst/>
                        <a:latin typeface="Arial" pitchFamily="34" charset="0"/>
                        <a:cs typeface="Arial" pitchFamily="34" charset="0"/>
                      </a:endParaRPr>
                    </a:p>
                  </a:txBody>
                  <a:tcPr marL="9525" marR="9525" marT="9525" marB="0" anchor="b"/>
                </a:tc>
                <a:extLst>
                  <a:ext uri="{0D108BD9-81ED-4DB2-BD59-A6C34878D82A}">
                    <a16:rowId xmlns:a16="http://schemas.microsoft.com/office/drawing/2014/main" val="10006"/>
                  </a:ext>
                </a:extLst>
              </a:tr>
              <a:tr h="352039">
                <a:tc>
                  <a:txBody>
                    <a:bodyPr/>
                    <a:lstStyle/>
                    <a:p>
                      <a:pPr algn="ctr" fontAlgn="b"/>
                      <a:r>
                        <a:rPr lang="es-CL" sz="1800" u="none" strike="noStrike">
                          <a:effectLst/>
                        </a:rPr>
                        <a:t>43</a:t>
                      </a:r>
                      <a:endParaRPr lang="es-CL" sz="1800" b="1" i="1" u="none" strike="noStrike">
                        <a:effectLst/>
                        <a:latin typeface="Arial" pitchFamily="34" charset="0"/>
                        <a:cs typeface="Arial" pitchFamily="34" charset="0"/>
                      </a:endParaRPr>
                    </a:p>
                  </a:txBody>
                  <a:tcPr marL="9525" marR="9525" marT="9525" marB="0" anchor="b"/>
                </a:tc>
                <a:tc>
                  <a:txBody>
                    <a:bodyPr/>
                    <a:lstStyle/>
                    <a:p>
                      <a:pPr algn="ctr" fontAlgn="b"/>
                      <a:r>
                        <a:rPr lang="es-CL" sz="1800" u="none" strike="noStrike" dirty="0">
                          <a:effectLst/>
                        </a:rPr>
                        <a:t>3</a:t>
                      </a:r>
                      <a:endParaRPr lang="es-CL" sz="1800" b="1" i="1" u="none" strike="noStrike" dirty="0">
                        <a:effectLst/>
                        <a:latin typeface="Arial" pitchFamily="34" charset="0"/>
                        <a:cs typeface="Arial" pitchFamily="34" charset="0"/>
                      </a:endParaRPr>
                    </a:p>
                  </a:txBody>
                  <a:tcPr marL="9525" marR="9525" marT="9525" marB="0" anchor="b"/>
                </a:tc>
                <a:extLst>
                  <a:ext uri="{0D108BD9-81ED-4DB2-BD59-A6C34878D82A}">
                    <a16:rowId xmlns:a16="http://schemas.microsoft.com/office/drawing/2014/main" val="10007"/>
                  </a:ext>
                </a:extLst>
              </a:tr>
              <a:tr h="352039">
                <a:tc>
                  <a:txBody>
                    <a:bodyPr/>
                    <a:lstStyle/>
                    <a:p>
                      <a:pPr algn="ctr" fontAlgn="b"/>
                      <a:r>
                        <a:rPr lang="es-CL" sz="1800" u="none" strike="noStrike">
                          <a:effectLst/>
                        </a:rPr>
                        <a:t>44</a:t>
                      </a:r>
                      <a:endParaRPr lang="es-CL" sz="1800" b="1" i="1" u="none" strike="noStrike">
                        <a:effectLst/>
                        <a:latin typeface="Arial" pitchFamily="34" charset="0"/>
                        <a:cs typeface="Arial" pitchFamily="34" charset="0"/>
                      </a:endParaRPr>
                    </a:p>
                  </a:txBody>
                  <a:tcPr marL="9525" marR="9525" marT="9525" marB="0" anchor="b"/>
                </a:tc>
                <a:tc>
                  <a:txBody>
                    <a:bodyPr/>
                    <a:lstStyle/>
                    <a:p>
                      <a:pPr algn="ctr" fontAlgn="b"/>
                      <a:r>
                        <a:rPr lang="es-CL" sz="1800" u="none" strike="noStrike" dirty="0">
                          <a:effectLst/>
                        </a:rPr>
                        <a:t>6</a:t>
                      </a:r>
                      <a:endParaRPr lang="es-CL" sz="1800" b="1" i="1" u="none" strike="noStrike" dirty="0">
                        <a:effectLst/>
                        <a:latin typeface="Arial" pitchFamily="34" charset="0"/>
                        <a:cs typeface="Arial" pitchFamily="34" charset="0"/>
                      </a:endParaRPr>
                    </a:p>
                  </a:txBody>
                  <a:tcPr marL="9525" marR="9525" marT="9525" marB="0" anchor="b"/>
                </a:tc>
                <a:extLst>
                  <a:ext uri="{0D108BD9-81ED-4DB2-BD59-A6C34878D82A}">
                    <a16:rowId xmlns:a16="http://schemas.microsoft.com/office/drawing/2014/main" val="10008"/>
                  </a:ext>
                </a:extLst>
              </a:tr>
            </a:tbl>
          </a:graphicData>
        </a:graphic>
      </p:graphicFrame>
      <p:pic>
        <p:nvPicPr>
          <p:cNvPr id="6" name="5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489" y="98893"/>
            <a:ext cx="955927" cy="1101114"/>
          </a:xfrm>
          <a:prstGeom prst="rect">
            <a:avLst/>
          </a:prstGeom>
        </p:spPr>
      </p:pic>
    </p:spTree>
    <p:extLst>
      <p:ext uri="{BB962C8B-B14F-4D97-AF65-F5344CB8AC3E}">
        <p14:creationId xmlns:p14="http://schemas.microsoft.com/office/powerpoint/2010/main" val="7466375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684212" y="1556792"/>
            <a:ext cx="8208268" cy="2308324"/>
          </a:xfrm>
          <a:prstGeom prst="rect">
            <a:avLst/>
          </a:prstGeom>
          <a:noFill/>
        </p:spPr>
        <p:txBody>
          <a:bodyPr wrap="square" rtlCol="0">
            <a:spAutoFit/>
          </a:bodyPr>
          <a:lstStyle/>
          <a:p>
            <a:r>
              <a:rPr lang="es-ES" b="1" dirty="0" smtClean="0"/>
              <a:t>ÁMBITO </a:t>
            </a:r>
            <a:r>
              <a:rPr lang="es-ES" b="1" dirty="0"/>
              <a:t>PEDAGÓGICO </a:t>
            </a:r>
            <a:r>
              <a:rPr lang="es-ES" b="1" dirty="0" smtClean="0"/>
              <a:t>CURRICULAR</a:t>
            </a:r>
          </a:p>
          <a:p>
            <a:endParaRPr lang="es-CL" dirty="0"/>
          </a:p>
          <a:p>
            <a:r>
              <a:rPr lang="es-ES" b="1" dirty="0" smtClean="0"/>
              <a:t> </a:t>
            </a:r>
            <a:r>
              <a:rPr lang="es-ES" b="1" dirty="0"/>
              <a:t>Planes y Programas de estudio del establecimiento.</a:t>
            </a:r>
            <a:endParaRPr lang="es-CL" dirty="0"/>
          </a:p>
          <a:p>
            <a:r>
              <a:rPr lang="es-ES" dirty="0"/>
              <a:t>El Liceo aplica los Planes y Programas de estudio que emanan del Ministerio de Educación, estos son los siguientes:</a:t>
            </a:r>
            <a:endParaRPr lang="es-CL" dirty="0"/>
          </a:p>
          <a:p>
            <a:endParaRPr lang="es-ES" dirty="0" smtClean="0"/>
          </a:p>
          <a:p>
            <a:r>
              <a:rPr lang="es-ES" dirty="0" smtClean="0"/>
              <a:t>DECRETOS </a:t>
            </a:r>
            <a:r>
              <a:rPr lang="es-ES" dirty="0"/>
              <a:t>DE PLANES Y PROGRAMAS DE ESTUDIOS VIGENTES EN EL </a:t>
            </a:r>
            <a:r>
              <a:rPr lang="es-ES" dirty="0" smtClean="0"/>
              <a:t>LICEO TAJAMAR</a:t>
            </a:r>
            <a:endParaRPr lang="es-CL" dirty="0"/>
          </a:p>
          <a:p>
            <a:endParaRPr lang="es-CL" dirty="0"/>
          </a:p>
        </p:txBody>
      </p:sp>
      <p:graphicFrame>
        <p:nvGraphicFramePr>
          <p:cNvPr id="4" name="3 Tabla"/>
          <p:cNvGraphicFramePr>
            <a:graphicFrameLocks noGrp="1"/>
          </p:cNvGraphicFramePr>
          <p:nvPr>
            <p:extLst>
              <p:ext uri="{D42A27DB-BD31-4B8C-83A1-F6EECF244321}">
                <p14:modId xmlns:p14="http://schemas.microsoft.com/office/powerpoint/2010/main" val="604369516"/>
              </p:ext>
            </p:extLst>
          </p:nvPr>
        </p:nvGraphicFramePr>
        <p:xfrm>
          <a:off x="395539" y="4509120"/>
          <a:ext cx="8462920" cy="1981944"/>
        </p:xfrm>
        <a:graphic>
          <a:graphicData uri="http://schemas.openxmlformats.org/drawingml/2006/table">
            <a:tbl>
              <a:tblPr>
                <a:tableStyleId>{5C22544A-7EE6-4342-B048-85BDC9FD1C3A}</a:tableStyleId>
              </a:tblPr>
              <a:tblGrid>
                <a:gridCol w="3216911">
                  <a:extLst>
                    <a:ext uri="{9D8B030D-6E8A-4147-A177-3AD203B41FA5}">
                      <a16:colId xmlns:a16="http://schemas.microsoft.com/office/drawing/2014/main" val="20000"/>
                    </a:ext>
                  </a:extLst>
                </a:gridCol>
                <a:gridCol w="1053052">
                  <a:extLst>
                    <a:ext uri="{9D8B030D-6E8A-4147-A177-3AD203B41FA5}">
                      <a16:colId xmlns:a16="http://schemas.microsoft.com/office/drawing/2014/main" val="20001"/>
                    </a:ext>
                  </a:extLst>
                </a:gridCol>
                <a:gridCol w="1053052">
                  <a:extLst>
                    <a:ext uri="{9D8B030D-6E8A-4147-A177-3AD203B41FA5}">
                      <a16:colId xmlns:a16="http://schemas.microsoft.com/office/drawing/2014/main" val="20002"/>
                    </a:ext>
                  </a:extLst>
                </a:gridCol>
                <a:gridCol w="1053052">
                  <a:extLst>
                    <a:ext uri="{9D8B030D-6E8A-4147-A177-3AD203B41FA5}">
                      <a16:colId xmlns:a16="http://schemas.microsoft.com/office/drawing/2014/main" val="20003"/>
                    </a:ext>
                  </a:extLst>
                </a:gridCol>
                <a:gridCol w="1053052">
                  <a:extLst>
                    <a:ext uri="{9D8B030D-6E8A-4147-A177-3AD203B41FA5}">
                      <a16:colId xmlns:a16="http://schemas.microsoft.com/office/drawing/2014/main" val="20004"/>
                    </a:ext>
                  </a:extLst>
                </a:gridCol>
                <a:gridCol w="1033801">
                  <a:extLst>
                    <a:ext uri="{9D8B030D-6E8A-4147-A177-3AD203B41FA5}">
                      <a16:colId xmlns:a16="http://schemas.microsoft.com/office/drawing/2014/main" val="20005"/>
                    </a:ext>
                  </a:extLst>
                </a:gridCol>
              </a:tblGrid>
              <a:tr h="660648">
                <a:tc>
                  <a:txBody>
                    <a:bodyPr/>
                    <a:lstStyle/>
                    <a:p>
                      <a:pPr algn="ctr">
                        <a:spcAft>
                          <a:spcPts val="0"/>
                        </a:spcAft>
                      </a:pPr>
                      <a:r>
                        <a:rPr lang="es-ES" sz="1600" b="1" dirty="0">
                          <a:effectLst/>
                        </a:rPr>
                        <a:t>Niveles</a:t>
                      </a:r>
                      <a:endParaRPr lang="es-CL" sz="1800" b="1" dirty="0">
                        <a:effectLst/>
                        <a:latin typeface="Times New Roman"/>
                        <a:ea typeface="Times New Roman"/>
                      </a:endParaRPr>
                    </a:p>
                  </a:txBody>
                  <a:tcPr marL="44450" marR="44450" marT="0" marB="0" anchor="ctr"/>
                </a:tc>
                <a:tc>
                  <a:txBody>
                    <a:bodyPr/>
                    <a:lstStyle/>
                    <a:p>
                      <a:pPr algn="ctr">
                        <a:spcAft>
                          <a:spcPts val="0"/>
                        </a:spcAft>
                      </a:pPr>
                      <a:r>
                        <a:rPr lang="es-ES" sz="1600" b="1" dirty="0">
                          <a:effectLst/>
                        </a:rPr>
                        <a:t>7º Bs</a:t>
                      </a:r>
                      <a:endParaRPr lang="es-CL" sz="1800" b="1" dirty="0">
                        <a:effectLst/>
                        <a:latin typeface="Times New Roman"/>
                        <a:ea typeface="Times New Roman"/>
                      </a:endParaRPr>
                    </a:p>
                  </a:txBody>
                  <a:tcPr marL="44450" marR="44450" marT="0" marB="0" anchor="ctr"/>
                </a:tc>
                <a:tc>
                  <a:txBody>
                    <a:bodyPr/>
                    <a:lstStyle/>
                    <a:p>
                      <a:pPr algn="ctr">
                        <a:spcAft>
                          <a:spcPts val="0"/>
                        </a:spcAft>
                      </a:pPr>
                      <a:r>
                        <a:rPr lang="es-ES" sz="1600" b="1" dirty="0">
                          <a:effectLst/>
                        </a:rPr>
                        <a:t>1°HC</a:t>
                      </a:r>
                      <a:endParaRPr lang="es-CL" sz="1800" b="1" dirty="0">
                        <a:effectLst/>
                        <a:latin typeface="Times New Roman"/>
                        <a:ea typeface="Times New Roman"/>
                      </a:endParaRPr>
                    </a:p>
                  </a:txBody>
                  <a:tcPr marL="44450" marR="44450" marT="0" marB="0" anchor="ctr"/>
                </a:tc>
                <a:tc>
                  <a:txBody>
                    <a:bodyPr/>
                    <a:lstStyle/>
                    <a:p>
                      <a:pPr algn="ctr">
                        <a:spcAft>
                          <a:spcPts val="0"/>
                        </a:spcAft>
                      </a:pPr>
                      <a:r>
                        <a:rPr lang="es-ES" sz="1600" b="1" dirty="0">
                          <a:effectLst/>
                        </a:rPr>
                        <a:t>2°HC</a:t>
                      </a:r>
                      <a:endParaRPr lang="es-CL" sz="1800" b="1" dirty="0">
                        <a:effectLst/>
                        <a:latin typeface="Times New Roman"/>
                        <a:ea typeface="Times New Roman"/>
                      </a:endParaRPr>
                    </a:p>
                  </a:txBody>
                  <a:tcPr marL="44450" marR="44450" marT="0" marB="0" anchor="ctr"/>
                </a:tc>
                <a:tc>
                  <a:txBody>
                    <a:bodyPr/>
                    <a:lstStyle/>
                    <a:p>
                      <a:pPr algn="ctr">
                        <a:spcAft>
                          <a:spcPts val="0"/>
                        </a:spcAft>
                      </a:pPr>
                      <a:r>
                        <a:rPr lang="es-ES" sz="1600" b="1" dirty="0">
                          <a:effectLst/>
                        </a:rPr>
                        <a:t>3°HC</a:t>
                      </a:r>
                      <a:endParaRPr lang="es-CL" sz="1800" b="1" dirty="0">
                        <a:effectLst/>
                        <a:latin typeface="Times New Roman"/>
                        <a:ea typeface="Times New Roman"/>
                      </a:endParaRPr>
                    </a:p>
                  </a:txBody>
                  <a:tcPr marL="44450" marR="44450" marT="0" marB="0" anchor="ctr"/>
                </a:tc>
                <a:tc>
                  <a:txBody>
                    <a:bodyPr/>
                    <a:lstStyle/>
                    <a:p>
                      <a:pPr algn="ctr">
                        <a:spcAft>
                          <a:spcPts val="0"/>
                        </a:spcAft>
                      </a:pPr>
                      <a:r>
                        <a:rPr lang="es-ES" sz="1600" b="1" dirty="0">
                          <a:effectLst/>
                        </a:rPr>
                        <a:t>4°HC</a:t>
                      </a:r>
                      <a:endParaRPr lang="es-CL" sz="1800" b="1" dirty="0">
                        <a:effectLst/>
                        <a:latin typeface="Times New Roman"/>
                        <a:ea typeface="Times New Roman"/>
                      </a:endParaRPr>
                    </a:p>
                  </a:txBody>
                  <a:tcPr marL="44450" marR="44450" marT="0" marB="0" anchor="ctr"/>
                </a:tc>
                <a:extLst>
                  <a:ext uri="{0D108BD9-81ED-4DB2-BD59-A6C34878D82A}">
                    <a16:rowId xmlns:a16="http://schemas.microsoft.com/office/drawing/2014/main" val="10000"/>
                  </a:ext>
                </a:extLst>
              </a:tr>
              <a:tr h="660648">
                <a:tc>
                  <a:txBody>
                    <a:bodyPr/>
                    <a:lstStyle/>
                    <a:p>
                      <a:pPr algn="ctr">
                        <a:spcAft>
                          <a:spcPts val="0"/>
                        </a:spcAft>
                      </a:pPr>
                      <a:r>
                        <a:rPr lang="es-ES" sz="1400" b="1" dirty="0">
                          <a:effectLst/>
                        </a:rPr>
                        <a:t>Decreto Evaluación y Promoción</a:t>
                      </a:r>
                      <a:endParaRPr lang="es-CL" sz="1600" b="1" dirty="0">
                        <a:effectLst/>
                        <a:latin typeface="Times New Roman"/>
                        <a:ea typeface="Times New Roman"/>
                      </a:endParaRPr>
                    </a:p>
                  </a:txBody>
                  <a:tcPr marL="44450" marR="44450" marT="0" marB="0" anchor="ctr"/>
                </a:tc>
                <a:tc>
                  <a:txBody>
                    <a:bodyPr/>
                    <a:lstStyle/>
                    <a:p>
                      <a:pPr algn="ctr">
                        <a:spcAft>
                          <a:spcPts val="0"/>
                        </a:spcAft>
                      </a:pPr>
                      <a:r>
                        <a:rPr lang="es-ES" sz="1400" b="1" dirty="0">
                          <a:effectLst/>
                        </a:rPr>
                        <a:t>511/1997</a:t>
                      </a:r>
                      <a:endParaRPr lang="es-CL" sz="1600" b="1" dirty="0">
                        <a:effectLst/>
                        <a:latin typeface="Times New Roman"/>
                        <a:ea typeface="Times New Roman"/>
                      </a:endParaRPr>
                    </a:p>
                  </a:txBody>
                  <a:tcPr marL="44450" marR="44450" marT="0" marB="0" anchor="ctr"/>
                </a:tc>
                <a:tc>
                  <a:txBody>
                    <a:bodyPr/>
                    <a:lstStyle/>
                    <a:p>
                      <a:pPr algn="ctr">
                        <a:spcAft>
                          <a:spcPts val="0"/>
                        </a:spcAft>
                      </a:pPr>
                      <a:r>
                        <a:rPr lang="es-ES" sz="1400" b="1" dirty="0">
                          <a:effectLst/>
                        </a:rPr>
                        <a:t>112/1999</a:t>
                      </a:r>
                      <a:endParaRPr lang="es-CL" sz="1600" b="1" dirty="0">
                        <a:effectLst/>
                        <a:latin typeface="Times New Roman"/>
                        <a:ea typeface="Times New Roman"/>
                      </a:endParaRPr>
                    </a:p>
                  </a:txBody>
                  <a:tcPr marL="44450" marR="44450" marT="0" marB="0" anchor="ctr"/>
                </a:tc>
                <a:tc>
                  <a:txBody>
                    <a:bodyPr/>
                    <a:lstStyle/>
                    <a:p>
                      <a:pPr algn="ctr">
                        <a:spcAft>
                          <a:spcPts val="0"/>
                        </a:spcAft>
                      </a:pPr>
                      <a:r>
                        <a:rPr lang="es-ES" sz="1400" b="1">
                          <a:effectLst/>
                        </a:rPr>
                        <a:t>112/1999</a:t>
                      </a:r>
                      <a:endParaRPr lang="es-CL" sz="1600" b="1">
                        <a:effectLst/>
                        <a:latin typeface="Times New Roman"/>
                        <a:ea typeface="Times New Roman"/>
                      </a:endParaRPr>
                    </a:p>
                  </a:txBody>
                  <a:tcPr marL="44450" marR="44450" marT="0" marB="0" anchor="ctr"/>
                </a:tc>
                <a:tc>
                  <a:txBody>
                    <a:bodyPr/>
                    <a:lstStyle/>
                    <a:p>
                      <a:pPr algn="ctr">
                        <a:spcAft>
                          <a:spcPts val="0"/>
                        </a:spcAft>
                      </a:pPr>
                      <a:r>
                        <a:rPr lang="es-ES" sz="1400" b="1">
                          <a:effectLst/>
                        </a:rPr>
                        <a:t>83/2001</a:t>
                      </a:r>
                      <a:endParaRPr lang="es-CL" sz="1600" b="1">
                        <a:effectLst/>
                        <a:latin typeface="Times New Roman"/>
                        <a:ea typeface="Times New Roman"/>
                      </a:endParaRPr>
                    </a:p>
                  </a:txBody>
                  <a:tcPr marL="44450" marR="44450" marT="0" marB="0" anchor="ctr"/>
                </a:tc>
                <a:tc>
                  <a:txBody>
                    <a:bodyPr/>
                    <a:lstStyle/>
                    <a:p>
                      <a:pPr algn="ctr">
                        <a:spcAft>
                          <a:spcPts val="0"/>
                        </a:spcAft>
                      </a:pPr>
                      <a:r>
                        <a:rPr lang="es-ES" sz="1400" b="1">
                          <a:effectLst/>
                        </a:rPr>
                        <a:t>83/2001</a:t>
                      </a:r>
                      <a:endParaRPr lang="es-CL" sz="1600" b="1">
                        <a:effectLst/>
                        <a:latin typeface="Times New Roman"/>
                        <a:ea typeface="Times New Roman"/>
                      </a:endParaRPr>
                    </a:p>
                  </a:txBody>
                  <a:tcPr marL="44450" marR="44450" marT="0" marB="0" anchor="ctr"/>
                </a:tc>
                <a:extLst>
                  <a:ext uri="{0D108BD9-81ED-4DB2-BD59-A6C34878D82A}">
                    <a16:rowId xmlns:a16="http://schemas.microsoft.com/office/drawing/2014/main" val="10001"/>
                  </a:ext>
                </a:extLst>
              </a:tr>
              <a:tr h="660648">
                <a:tc>
                  <a:txBody>
                    <a:bodyPr/>
                    <a:lstStyle/>
                    <a:p>
                      <a:pPr algn="ctr">
                        <a:spcAft>
                          <a:spcPts val="0"/>
                        </a:spcAft>
                      </a:pPr>
                      <a:r>
                        <a:rPr lang="es-ES" sz="1400" b="1">
                          <a:effectLst/>
                        </a:rPr>
                        <a:t>Decreto Plan y Programa de Estudio</a:t>
                      </a:r>
                      <a:endParaRPr lang="es-CL" sz="1600" b="1">
                        <a:effectLst/>
                        <a:latin typeface="Times New Roman"/>
                        <a:ea typeface="Times New Roman"/>
                      </a:endParaRPr>
                    </a:p>
                  </a:txBody>
                  <a:tcPr marL="44450" marR="44450" marT="0" marB="0" anchor="ctr"/>
                </a:tc>
                <a:tc>
                  <a:txBody>
                    <a:bodyPr/>
                    <a:lstStyle/>
                    <a:p>
                      <a:pPr algn="ctr">
                        <a:spcAft>
                          <a:spcPts val="0"/>
                        </a:spcAft>
                      </a:pPr>
                      <a:r>
                        <a:rPr lang="es-ES" sz="1400" b="1">
                          <a:effectLst/>
                        </a:rPr>
                        <a:t>169/2014</a:t>
                      </a:r>
                      <a:endParaRPr lang="es-CL" sz="1600" b="1">
                        <a:effectLst/>
                        <a:latin typeface="Times New Roman"/>
                        <a:ea typeface="Times New Roman"/>
                      </a:endParaRPr>
                    </a:p>
                  </a:txBody>
                  <a:tcPr marL="44450" marR="44450" marT="0" marB="0" anchor="ctr"/>
                </a:tc>
                <a:tc>
                  <a:txBody>
                    <a:bodyPr/>
                    <a:lstStyle/>
                    <a:p>
                      <a:pPr algn="ctr">
                        <a:spcAft>
                          <a:spcPts val="0"/>
                        </a:spcAft>
                      </a:pPr>
                      <a:r>
                        <a:rPr lang="es-ES" sz="1400" b="1" dirty="0">
                          <a:effectLst/>
                        </a:rPr>
                        <a:t>1358/2011</a:t>
                      </a:r>
                      <a:endParaRPr lang="es-CL" sz="1600" b="1" dirty="0">
                        <a:effectLst/>
                        <a:latin typeface="Times New Roman"/>
                        <a:ea typeface="Times New Roman"/>
                      </a:endParaRPr>
                    </a:p>
                  </a:txBody>
                  <a:tcPr marL="44450" marR="44450" marT="0" marB="0" anchor="ctr"/>
                </a:tc>
                <a:tc>
                  <a:txBody>
                    <a:bodyPr/>
                    <a:lstStyle/>
                    <a:p>
                      <a:pPr algn="ctr">
                        <a:spcAft>
                          <a:spcPts val="0"/>
                        </a:spcAft>
                      </a:pPr>
                      <a:r>
                        <a:rPr lang="es-ES" sz="1400" b="1" dirty="0">
                          <a:effectLst/>
                        </a:rPr>
                        <a:t>1358/2011</a:t>
                      </a:r>
                      <a:endParaRPr lang="es-CL" sz="1600" b="1" dirty="0">
                        <a:effectLst/>
                        <a:latin typeface="Times New Roman"/>
                        <a:ea typeface="Times New Roman"/>
                      </a:endParaRPr>
                    </a:p>
                  </a:txBody>
                  <a:tcPr marL="44450" marR="44450" marT="0" marB="0" anchor="ctr"/>
                </a:tc>
                <a:tc>
                  <a:txBody>
                    <a:bodyPr/>
                    <a:lstStyle/>
                    <a:p>
                      <a:pPr algn="ctr">
                        <a:spcAft>
                          <a:spcPts val="0"/>
                        </a:spcAft>
                      </a:pPr>
                      <a:r>
                        <a:rPr lang="es-ES" sz="1400" b="1" dirty="0">
                          <a:effectLst/>
                        </a:rPr>
                        <a:t>27/2001</a:t>
                      </a:r>
                      <a:endParaRPr lang="es-CL" sz="1600" b="1" dirty="0">
                        <a:effectLst/>
                        <a:latin typeface="Times New Roman"/>
                        <a:ea typeface="Times New Roman"/>
                      </a:endParaRPr>
                    </a:p>
                  </a:txBody>
                  <a:tcPr marL="44450" marR="44450" marT="0" marB="0" anchor="ctr"/>
                </a:tc>
                <a:tc>
                  <a:txBody>
                    <a:bodyPr/>
                    <a:lstStyle/>
                    <a:p>
                      <a:pPr algn="ctr">
                        <a:spcAft>
                          <a:spcPts val="0"/>
                        </a:spcAft>
                      </a:pPr>
                      <a:r>
                        <a:rPr lang="es-ES" sz="1400" b="1" dirty="0">
                          <a:effectLst/>
                        </a:rPr>
                        <a:t>102/2002</a:t>
                      </a:r>
                      <a:endParaRPr lang="es-CL" sz="1600" b="1" dirty="0">
                        <a:effectLst/>
                        <a:latin typeface="Times New Roman"/>
                        <a:ea typeface="Times New Roman"/>
                      </a:endParaRPr>
                    </a:p>
                  </a:txBody>
                  <a:tcPr marL="44450" marR="44450" marT="0" marB="0" anchor="ctr"/>
                </a:tc>
                <a:extLst>
                  <a:ext uri="{0D108BD9-81ED-4DB2-BD59-A6C34878D82A}">
                    <a16:rowId xmlns:a16="http://schemas.microsoft.com/office/drawing/2014/main" val="10002"/>
                  </a:ext>
                </a:extLst>
              </a:tr>
            </a:tbl>
          </a:graphicData>
        </a:graphic>
      </p:graphicFrame>
      <p:pic>
        <p:nvPicPr>
          <p:cNvPr id="6" name="5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489" y="98893"/>
            <a:ext cx="955927" cy="1101114"/>
          </a:xfrm>
          <a:prstGeom prst="rect">
            <a:avLst/>
          </a:prstGeom>
        </p:spPr>
      </p:pic>
    </p:spTree>
    <p:extLst>
      <p:ext uri="{BB962C8B-B14F-4D97-AF65-F5344CB8AC3E}">
        <p14:creationId xmlns:p14="http://schemas.microsoft.com/office/powerpoint/2010/main" val="15753613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259632" y="836712"/>
            <a:ext cx="7488832" cy="548640"/>
          </a:xfrm>
        </p:spPr>
        <p:txBody>
          <a:bodyPr>
            <a:normAutofit fontScale="90000"/>
          </a:bodyPr>
          <a:lstStyle/>
          <a:p>
            <a:pPr algn="ctr"/>
            <a:r>
              <a:rPr lang="es-CL" dirty="0" smtClean="0"/>
              <a:t>PLAN DE ESTUDIO MINEDUC </a:t>
            </a:r>
            <a:br>
              <a:rPr lang="es-CL" dirty="0" smtClean="0"/>
            </a:br>
            <a:r>
              <a:rPr lang="es-CL" dirty="0" smtClean="0"/>
              <a:t>SIN JORNADA ESCOLAR COMPLETA </a:t>
            </a:r>
            <a:endParaRPr lang="es-CL" dirty="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2710908570"/>
              </p:ext>
            </p:extLst>
          </p:nvPr>
        </p:nvGraphicFramePr>
        <p:xfrm>
          <a:off x="1138507" y="2924944"/>
          <a:ext cx="7444308" cy="3017520"/>
        </p:xfrm>
        <a:graphic>
          <a:graphicData uri="http://schemas.openxmlformats.org/drawingml/2006/table">
            <a:tbl>
              <a:tblPr firstRow="1" bandRow="1">
                <a:tableStyleId>{93296810-A885-4BE3-A3E7-6D5BEEA58F35}</a:tableStyleId>
              </a:tblPr>
              <a:tblGrid>
                <a:gridCol w="2481436">
                  <a:extLst>
                    <a:ext uri="{9D8B030D-6E8A-4147-A177-3AD203B41FA5}">
                      <a16:colId xmlns:a16="http://schemas.microsoft.com/office/drawing/2014/main" val="20000"/>
                    </a:ext>
                  </a:extLst>
                </a:gridCol>
                <a:gridCol w="2481436">
                  <a:extLst>
                    <a:ext uri="{9D8B030D-6E8A-4147-A177-3AD203B41FA5}">
                      <a16:colId xmlns:a16="http://schemas.microsoft.com/office/drawing/2014/main" val="20001"/>
                    </a:ext>
                  </a:extLst>
                </a:gridCol>
                <a:gridCol w="2481436">
                  <a:extLst>
                    <a:ext uri="{9D8B030D-6E8A-4147-A177-3AD203B41FA5}">
                      <a16:colId xmlns:a16="http://schemas.microsoft.com/office/drawing/2014/main" val="20002"/>
                    </a:ext>
                  </a:extLst>
                </a:gridCol>
              </a:tblGrid>
              <a:tr h="243883">
                <a:tc>
                  <a:txBody>
                    <a:bodyPr/>
                    <a:lstStyle/>
                    <a:p>
                      <a:pPr algn="ctr"/>
                      <a:r>
                        <a:rPr lang="es-CL" dirty="0" smtClean="0"/>
                        <a:t>Nivel</a:t>
                      </a:r>
                      <a:r>
                        <a:rPr lang="es-CL" baseline="0" dirty="0" smtClean="0"/>
                        <a:t> </a:t>
                      </a:r>
                      <a:endParaRPr lang="es-CL" dirty="0"/>
                    </a:p>
                  </a:txBody>
                  <a:tcPr/>
                </a:tc>
                <a:tc>
                  <a:txBody>
                    <a:bodyPr/>
                    <a:lstStyle/>
                    <a:p>
                      <a:pPr algn="ctr"/>
                      <a:r>
                        <a:rPr lang="es-CL" dirty="0" smtClean="0"/>
                        <a:t>Plan</a:t>
                      </a:r>
                      <a:r>
                        <a:rPr lang="es-CL" baseline="0" dirty="0" smtClean="0"/>
                        <a:t> de Estudios</a:t>
                      </a:r>
                      <a:endParaRPr lang="es-CL" dirty="0"/>
                    </a:p>
                  </a:txBody>
                  <a:tcPr/>
                </a:tc>
                <a:tc>
                  <a:txBody>
                    <a:bodyPr/>
                    <a:lstStyle/>
                    <a:p>
                      <a:pPr algn="ctr"/>
                      <a:r>
                        <a:rPr lang="es-CL" dirty="0" smtClean="0"/>
                        <a:t>Total  Nivel </a:t>
                      </a:r>
                      <a:endParaRPr lang="es-CL" dirty="0"/>
                    </a:p>
                  </a:txBody>
                  <a:tcPr/>
                </a:tc>
                <a:extLst>
                  <a:ext uri="{0D108BD9-81ED-4DB2-BD59-A6C34878D82A}">
                    <a16:rowId xmlns:a16="http://schemas.microsoft.com/office/drawing/2014/main" val="10000"/>
                  </a:ext>
                </a:extLst>
              </a:tr>
              <a:tr h="243883">
                <a:tc>
                  <a:txBody>
                    <a:bodyPr/>
                    <a:lstStyle/>
                    <a:p>
                      <a:pPr algn="ctr"/>
                      <a:r>
                        <a:rPr lang="es-CL" dirty="0" smtClean="0"/>
                        <a:t>7°</a:t>
                      </a:r>
                      <a:r>
                        <a:rPr lang="es-CL" baseline="0" dirty="0" smtClean="0"/>
                        <a:t> Básicos (2)</a:t>
                      </a:r>
                      <a:endParaRPr lang="es-CL" dirty="0"/>
                    </a:p>
                  </a:txBody>
                  <a:tcPr/>
                </a:tc>
                <a:tc>
                  <a:txBody>
                    <a:bodyPr/>
                    <a:lstStyle/>
                    <a:p>
                      <a:pPr algn="ctr"/>
                      <a:r>
                        <a:rPr lang="es-CL" dirty="0" smtClean="0"/>
                        <a:t>33</a:t>
                      </a:r>
                      <a:endParaRPr lang="es-CL" dirty="0"/>
                    </a:p>
                  </a:txBody>
                  <a:tcPr/>
                </a:tc>
                <a:tc>
                  <a:txBody>
                    <a:bodyPr/>
                    <a:lstStyle/>
                    <a:p>
                      <a:pPr algn="ctr"/>
                      <a:r>
                        <a:rPr lang="es-CL" dirty="0" smtClean="0"/>
                        <a:t>66</a:t>
                      </a:r>
                      <a:endParaRPr lang="es-CL" dirty="0"/>
                    </a:p>
                  </a:txBody>
                  <a:tcPr/>
                </a:tc>
                <a:extLst>
                  <a:ext uri="{0D108BD9-81ED-4DB2-BD59-A6C34878D82A}">
                    <a16:rowId xmlns:a16="http://schemas.microsoft.com/office/drawing/2014/main" val="10001"/>
                  </a:ext>
                </a:extLst>
              </a:tr>
              <a:tr h="243883">
                <a:tc>
                  <a:txBody>
                    <a:bodyPr/>
                    <a:lstStyle/>
                    <a:p>
                      <a:pPr algn="ctr"/>
                      <a:r>
                        <a:rPr lang="es-CL" dirty="0" smtClean="0"/>
                        <a:t>8° Básicos (2)</a:t>
                      </a:r>
                      <a:endParaRPr lang="es-CL" dirty="0"/>
                    </a:p>
                  </a:txBody>
                  <a:tcPr/>
                </a:tc>
                <a:tc>
                  <a:txBody>
                    <a:bodyPr/>
                    <a:lstStyle/>
                    <a:p>
                      <a:pPr algn="ctr"/>
                      <a:r>
                        <a:rPr lang="es-CL" dirty="0" smtClean="0"/>
                        <a:t>33</a:t>
                      </a:r>
                      <a:endParaRPr lang="es-CL" dirty="0"/>
                    </a:p>
                  </a:txBody>
                  <a:tcPr/>
                </a:tc>
                <a:tc>
                  <a:txBody>
                    <a:bodyPr/>
                    <a:lstStyle/>
                    <a:p>
                      <a:pPr algn="ctr"/>
                      <a:r>
                        <a:rPr lang="es-CL" dirty="0" smtClean="0"/>
                        <a:t>66</a:t>
                      </a:r>
                      <a:endParaRPr lang="es-CL" dirty="0"/>
                    </a:p>
                  </a:txBody>
                  <a:tcPr/>
                </a:tc>
                <a:extLst>
                  <a:ext uri="{0D108BD9-81ED-4DB2-BD59-A6C34878D82A}">
                    <a16:rowId xmlns:a16="http://schemas.microsoft.com/office/drawing/2014/main" val="10002"/>
                  </a:ext>
                </a:extLst>
              </a:tr>
              <a:tr h="243883">
                <a:tc>
                  <a:txBody>
                    <a:bodyPr/>
                    <a:lstStyle/>
                    <a:p>
                      <a:pPr algn="ctr"/>
                      <a:r>
                        <a:rPr lang="es-CL" dirty="0" err="1" smtClean="0"/>
                        <a:t>I°</a:t>
                      </a:r>
                      <a:r>
                        <a:rPr lang="es-CL" dirty="0" smtClean="0"/>
                        <a:t> Medios  (6)</a:t>
                      </a:r>
                      <a:endParaRPr lang="es-CL" dirty="0"/>
                    </a:p>
                  </a:txBody>
                  <a:tcPr/>
                </a:tc>
                <a:tc>
                  <a:txBody>
                    <a:bodyPr/>
                    <a:lstStyle/>
                    <a:p>
                      <a:pPr algn="ctr"/>
                      <a:r>
                        <a:rPr lang="es-CL" dirty="0" smtClean="0"/>
                        <a:t>33</a:t>
                      </a:r>
                      <a:endParaRPr lang="es-CL" dirty="0"/>
                    </a:p>
                  </a:txBody>
                  <a:tcPr/>
                </a:tc>
                <a:tc>
                  <a:txBody>
                    <a:bodyPr/>
                    <a:lstStyle/>
                    <a:p>
                      <a:pPr algn="ctr"/>
                      <a:r>
                        <a:rPr lang="es-CL" dirty="0" smtClean="0"/>
                        <a:t>198</a:t>
                      </a:r>
                      <a:endParaRPr lang="es-CL" dirty="0"/>
                    </a:p>
                  </a:txBody>
                  <a:tcPr/>
                </a:tc>
                <a:extLst>
                  <a:ext uri="{0D108BD9-81ED-4DB2-BD59-A6C34878D82A}">
                    <a16:rowId xmlns:a16="http://schemas.microsoft.com/office/drawing/2014/main" val="10003"/>
                  </a:ext>
                </a:extLst>
              </a:tr>
              <a:tr h="243883">
                <a:tc>
                  <a:txBody>
                    <a:bodyPr/>
                    <a:lstStyle/>
                    <a:p>
                      <a:pPr algn="ctr"/>
                      <a:r>
                        <a:rPr lang="es-CL" dirty="0" err="1" smtClean="0"/>
                        <a:t>II°</a:t>
                      </a:r>
                      <a:r>
                        <a:rPr lang="es-CL" baseline="0" dirty="0" smtClean="0"/>
                        <a:t> Medios  (6)</a:t>
                      </a:r>
                      <a:endParaRPr lang="es-CL" dirty="0"/>
                    </a:p>
                  </a:txBody>
                  <a:tcPr/>
                </a:tc>
                <a:tc>
                  <a:txBody>
                    <a:bodyPr/>
                    <a:lstStyle/>
                    <a:p>
                      <a:pPr algn="ctr"/>
                      <a:r>
                        <a:rPr lang="es-CL" dirty="0" smtClean="0"/>
                        <a:t>33</a:t>
                      </a:r>
                      <a:endParaRPr lang="es-CL" dirty="0"/>
                    </a:p>
                  </a:txBody>
                  <a:tcPr/>
                </a:tc>
                <a:tc>
                  <a:txBody>
                    <a:bodyPr/>
                    <a:lstStyle/>
                    <a:p>
                      <a:pPr algn="ctr"/>
                      <a:r>
                        <a:rPr lang="es-CL" dirty="0" smtClean="0"/>
                        <a:t>198</a:t>
                      </a:r>
                      <a:endParaRPr lang="es-CL" dirty="0"/>
                    </a:p>
                  </a:txBody>
                  <a:tcPr/>
                </a:tc>
                <a:extLst>
                  <a:ext uri="{0D108BD9-81ED-4DB2-BD59-A6C34878D82A}">
                    <a16:rowId xmlns:a16="http://schemas.microsoft.com/office/drawing/2014/main" val="10004"/>
                  </a:ext>
                </a:extLst>
              </a:tr>
              <a:tr h="243883">
                <a:tc>
                  <a:txBody>
                    <a:bodyPr/>
                    <a:lstStyle/>
                    <a:p>
                      <a:pPr algn="ctr"/>
                      <a:r>
                        <a:rPr lang="es-CL" dirty="0" err="1" smtClean="0"/>
                        <a:t>III°</a:t>
                      </a:r>
                      <a:r>
                        <a:rPr lang="es-CL" dirty="0" smtClean="0"/>
                        <a:t> Medios (6)</a:t>
                      </a:r>
                      <a:endParaRPr lang="es-CL" dirty="0"/>
                    </a:p>
                  </a:txBody>
                  <a:tcPr/>
                </a:tc>
                <a:tc>
                  <a:txBody>
                    <a:bodyPr/>
                    <a:lstStyle/>
                    <a:p>
                      <a:pPr algn="ctr"/>
                      <a:r>
                        <a:rPr lang="es-CL" dirty="0" smtClean="0"/>
                        <a:t>36</a:t>
                      </a:r>
                      <a:endParaRPr lang="es-CL" dirty="0"/>
                    </a:p>
                  </a:txBody>
                  <a:tcPr/>
                </a:tc>
                <a:tc>
                  <a:txBody>
                    <a:bodyPr/>
                    <a:lstStyle/>
                    <a:p>
                      <a:pPr algn="ctr"/>
                      <a:r>
                        <a:rPr lang="es-CL" dirty="0" smtClean="0"/>
                        <a:t>216</a:t>
                      </a:r>
                      <a:endParaRPr lang="es-CL" dirty="0"/>
                    </a:p>
                  </a:txBody>
                  <a:tcPr/>
                </a:tc>
                <a:extLst>
                  <a:ext uri="{0D108BD9-81ED-4DB2-BD59-A6C34878D82A}">
                    <a16:rowId xmlns:a16="http://schemas.microsoft.com/office/drawing/2014/main" val="10005"/>
                  </a:ext>
                </a:extLst>
              </a:tr>
              <a:tr h="243883">
                <a:tc>
                  <a:txBody>
                    <a:bodyPr/>
                    <a:lstStyle/>
                    <a:p>
                      <a:pPr algn="ctr"/>
                      <a:r>
                        <a:rPr lang="es-CL" dirty="0" err="1" smtClean="0"/>
                        <a:t>IV°</a:t>
                      </a:r>
                      <a:r>
                        <a:rPr lang="es-CL" dirty="0" smtClean="0"/>
                        <a:t> Medios ( 6)</a:t>
                      </a:r>
                      <a:endParaRPr lang="es-CL" dirty="0"/>
                    </a:p>
                  </a:txBody>
                  <a:tcPr/>
                </a:tc>
                <a:tc>
                  <a:txBody>
                    <a:bodyPr/>
                    <a:lstStyle/>
                    <a:p>
                      <a:pPr algn="ctr"/>
                      <a:r>
                        <a:rPr lang="es-CL" dirty="0" smtClean="0"/>
                        <a:t>36</a:t>
                      </a:r>
                      <a:endParaRPr lang="es-CL" dirty="0"/>
                    </a:p>
                  </a:txBody>
                  <a:tcPr/>
                </a:tc>
                <a:tc>
                  <a:txBody>
                    <a:bodyPr/>
                    <a:lstStyle/>
                    <a:p>
                      <a:pPr algn="ctr"/>
                      <a:r>
                        <a:rPr lang="es-CL" dirty="0" smtClean="0"/>
                        <a:t>216</a:t>
                      </a:r>
                      <a:endParaRPr lang="es-CL" dirty="0"/>
                    </a:p>
                  </a:txBody>
                  <a:tcPr/>
                </a:tc>
                <a:extLst>
                  <a:ext uri="{0D108BD9-81ED-4DB2-BD59-A6C34878D82A}">
                    <a16:rowId xmlns:a16="http://schemas.microsoft.com/office/drawing/2014/main" val="10006"/>
                  </a:ext>
                </a:extLst>
              </a:tr>
              <a:tr h="243883">
                <a:tc>
                  <a:txBody>
                    <a:bodyPr/>
                    <a:lstStyle/>
                    <a:p>
                      <a:pPr algn="ctr"/>
                      <a:r>
                        <a:rPr lang="es-CL" dirty="0" smtClean="0"/>
                        <a:t>TOTAL</a:t>
                      </a:r>
                      <a:endParaRPr lang="es-CL" dirty="0"/>
                    </a:p>
                  </a:txBody>
                  <a:tcPr/>
                </a:tc>
                <a:tc>
                  <a:txBody>
                    <a:bodyPr/>
                    <a:lstStyle/>
                    <a:p>
                      <a:pPr algn="ctr"/>
                      <a:endParaRPr lang="es-CL" dirty="0"/>
                    </a:p>
                  </a:txBody>
                  <a:tcPr/>
                </a:tc>
                <a:tc>
                  <a:txBody>
                    <a:bodyPr/>
                    <a:lstStyle/>
                    <a:p>
                      <a:pPr algn="ctr"/>
                      <a:r>
                        <a:rPr lang="es-CL" sz="2400" b="1" dirty="0" smtClean="0"/>
                        <a:t>960</a:t>
                      </a:r>
                      <a:endParaRPr lang="es-CL" sz="2400" b="1" dirty="0"/>
                    </a:p>
                  </a:txBody>
                  <a:tcPr/>
                </a:tc>
                <a:extLst>
                  <a:ext uri="{0D108BD9-81ED-4DB2-BD59-A6C34878D82A}">
                    <a16:rowId xmlns:a16="http://schemas.microsoft.com/office/drawing/2014/main" val="10007"/>
                  </a:ext>
                </a:extLst>
              </a:tr>
            </a:tbl>
          </a:graphicData>
        </a:graphic>
      </p:graphicFrame>
      <p:pic>
        <p:nvPicPr>
          <p:cNvPr id="6" name="5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489" y="98893"/>
            <a:ext cx="955927" cy="1101114"/>
          </a:xfrm>
          <a:prstGeom prst="rect">
            <a:avLst/>
          </a:prstGeom>
        </p:spPr>
      </p:pic>
    </p:spTree>
    <p:extLst>
      <p:ext uri="{BB962C8B-B14F-4D97-AF65-F5344CB8AC3E}">
        <p14:creationId xmlns:p14="http://schemas.microsoft.com/office/powerpoint/2010/main" val="55077010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142760" y="737930"/>
            <a:ext cx="7084268" cy="548640"/>
          </a:xfrm>
        </p:spPr>
        <p:txBody>
          <a:bodyPr>
            <a:noAutofit/>
          </a:bodyPr>
          <a:lstStyle/>
          <a:p>
            <a:r>
              <a:rPr lang="es-CL" sz="2400" dirty="0" smtClean="0"/>
              <a:t>PLAN  ESTUDIOS  </a:t>
            </a:r>
            <a:br>
              <a:rPr lang="es-CL" sz="2400" dirty="0" smtClean="0"/>
            </a:br>
            <a:r>
              <a:rPr lang="es-CL" sz="2400" dirty="0" smtClean="0"/>
              <a:t>MINEDUC / PLAN DE ESTUDIOS  LICEO TAJAMAR </a:t>
            </a:r>
            <a:endParaRPr lang="es-CL" sz="2400" dirty="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54972360"/>
              </p:ext>
            </p:extLst>
          </p:nvPr>
        </p:nvGraphicFramePr>
        <p:xfrm>
          <a:off x="1619672" y="2204864"/>
          <a:ext cx="6780777" cy="4084320"/>
        </p:xfrm>
        <a:graphic>
          <a:graphicData uri="http://schemas.openxmlformats.org/drawingml/2006/table">
            <a:tbl>
              <a:tblPr firstRow="1" bandRow="1">
                <a:tableStyleId>{2A488322-F2BA-4B5B-9748-0D474271808F}</a:tableStyleId>
              </a:tblPr>
              <a:tblGrid>
                <a:gridCol w="5262932">
                  <a:extLst>
                    <a:ext uri="{9D8B030D-6E8A-4147-A177-3AD203B41FA5}">
                      <a16:colId xmlns:a16="http://schemas.microsoft.com/office/drawing/2014/main" val="20000"/>
                    </a:ext>
                  </a:extLst>
                </a:gridCol>
                <a:gridCol w="1517845">
                  <a:extLst>
                    <a:ext uri="{9D8B030D-6E8A-4147-A177-3AD203B41FA5}">
                      <a16:colId xmlns:a16="http://schemas.microsoft.com/office/drawing/2014/main" val="20001"/>
                    </a:ext>
                  </a:extLst>
                </a:gridCol>
              </a:tblGrid>
              <a:tr h="314172">
                <a:tc>
                  <a:txBody>
                    <a:bodyPr/>
                    <a:lstStyle/>
                    <a:p>
                      <a:r>
                        <a:rPr lang="es-CL" dirty="0" smtClean="0"/>
                        <a:t>Plan de Estudios</a:t>
                      </a:r>
                      <a:r>
                        <a:rPr lang="es-CL" baseline="0" dirty="0" smtClean="0"/>
                        <a:t> MINEDUC</a:t>
                      </a:r>
                      <a:endParaRPr lang="es-CL" dirty="0"/>
                    </a:p>
                  </a:txBody>
                  <a:tcPr/>
                </a:tc>
                <a:tc>
                  <a:txBody>
                    <a:bodyPr/>
                    <a:lstStyle/>
                    <a:p>
                      <a:r>
                        <a:rPr lang="es-CL" dirty="0" smtClean="0"/>
                        <a:t>960</a:t>
                      </a:r>
                      <a:r>
                        <a:rPr lang="es-CL" baseline="0" dirty="0" smtClean="0"/>
                        <a:t> Horas</a:t>
                      </a:r>
                      <a:endParaRPr lang="es-CL" dirty="0"/>
                    </a:p>
                  </a:txBody>
                  <a:tcPr/>
                </a:tc>
                <a:extLst>
                  <a:ext uri="{0D108BD9-81ED-4DB2-BD59-A6C34878D82A}">
                    <a16:rowId xmlns:a16="http://schemas.microsoft.com/office/drawing/2014/main" val="10000"/>
                  </a:ext>
                </a:extLst>
              </a:tr>
              <a:tr h="549801">
                <a:tc>
                  <a:txBody>
                    <a:bodyPr/>
                    <a:lstStyle/>
                    <a:p>
                      <a:r>
                        <a:rPr lang="es-CL" dirty="0" smtClean="0"/>
                        <a:t>Horas que aumenta por diferenciados</a:t>
                      </a:r>
                      <a:r>
                        <a:rPr lang="es-CL" baseline="0" dirty="0" smtClean="0"/>
                        <a:t> ( se  forma un curso adicional )</a:t>
                      </a:r>
                      <a:endParaRPr lang="es-CL" dirty="0"/>
                    </a:p>
                  </a:txBody>
                  <a:tcPr/>
                </a:tc>
                <a:tc>
                  <a:txBody>
                    <a:bodyPr/>
                    <a:lstStyle/>
                    <a:p>
                      <a:r>
                        <a:rPr lang="es-CL" dirty="0" smtClean="0"/>
                        <a:t>18 Horas </a:t>
                      </a:r>
                      <a:endParaRPr lang="es-CL" dirty="0"/>
                    </a:p>
                  </a:txBody>
                  <a:tcPr/>
                </a:tc>
                <a:extLst>
                  <a:ext uri="{0D108BD9-81ED-4DB2-BD59-A6C34878D82A}">
                    <a16:rowId xmlns:a16="http://schemas.microsoft.com/office/drawing/2014/main" val="10001"/>
                  </a:ext>
                </a:extLst>
              </a:tr>
              <a:tr h="314172">
                <a:tc>
                  <a:txBody>
                    <a:bodyPr/>
                    <a:lstStyle/>
                    <a:p>
                      <a:r>
                        <a:rPr lang="es-CL" dirty="0" smtClean="0"/>
                        <a:t>Horas por Entregar opción a Religión – </a:t>
                      </a:r>
                      <a:r>
                        <a:rPr lang="es-CL" dirty="0" err="1" smtClean="0"/>
                        <a:t>Etica</a:t>
                      </a:r>
                      <a:r>
                        <a:rPr lang="es-CL" dirty="0" smtClean="0"/>
                        <a:t> </a:t>
                      </a:r>
                      <a:endParaRPr lang="es-CL" dirty="0"/>
                    </a:p>
                  </a:txBody>
                  <a:tcPr/>
                </a:tc>
                <a:tc>
                  <a:txBody>
                    <a:bodyPr/>
                    <a:lstStyle/>
                    <a:p>
                      <a:r>
                        <a:rPr lang="es-CL" dirty="0" smtClean="0"/>
                        <a:t>34 horas </a:t>
                      </a:r>
                      <a:endParaRPr lang="es-CL" dirty="0"/>
                    </a:p>
                  </a:txBody>
                  <a:tcPr/>
                </a:tc>
                <a:extLst>
                  <a:ext uri="{0D108BD9-81ED-4DB2-BD59-A6C34878D82A}">
                    <a16:rowId xmlns:a16="http://schemas.microsoft.com/office/drawing/2014/main" val="10002"/>
                  </a:ext>
                </a:extLst>
              </a:tr>
              <a:tr h="314172">
                <a:tc>
                  <a:txBody>
                    <a:bodyPr/>
                    <a:lstStyle/>
                    <a:p>
                      <a:r>
                        <a:rPr lang="es-CL" dirty="0" smtClean="0"/>
                        <a:t>Horas de Historia </a:t>
                      </a:r>
                      <a:r>
                        <a:rPr lang="es-CL" dirty="0" err="1" smtClean="0"/>
                        <a:t>I°</a:t>
                      </a:r>
                      <a:r>
                        <a:rPr lang="es-CL" baseline="0" dirty="0" smtClean="0"/>
                        <a:t> Medio ( 1 hora mas)</a:t>
                      </a:r>
                      <a:endParaRPr lang="es-CL" dirty="0"/>
                    </a:p>
                  </a:txBody>
                  <a:tcPr/>
                </a:tc>
                <a:tc>
                  <a:txBody>
                    <a:bodyPr/>
                    <a:lstStyle/>
                    <a:p>
                      <a:r>
                        <a:rPr lang="es-CL" dirty="0" smtClean="0"/>
                        <a:t>6 horas </a:t>
                      </a:r>
                      <a:endParaRPr lang="es-CL" dirty="0"/>
                    </a:p>
                  </a:txBody>
                  <a:tcPr/>
                </a:tc>
                <a:extLst>
                  <a:ext uri="{0D108BD9-81ED-4DB2-BD59-A6C34878D82A}">
                    <a16:rowId xmlns:a16="http://schemas.microsoft.com/office/drawing/2014/main" val="10003"/>
                  </a:ext>
                </a:extLst>
              </a:tr>
              <a:tr h="314172">
                <a:tc>
                  <a:txBody>
                    <a:bodyPr/>
                    <a:lstStyle/>
                    <a:p>
                      <a:r>
                        <a:rPr lang="es-CL" dirty="0" smtClean="0"/>
                        <a:t>Horas de</a:t>
                      </a:r>
                      <a:r>
                        <a:rPr lang="es-CL" baseline="0" dirty="0" smtClean="0"/>
                        <a:t> Inglés </a:t>
                      </a:r>
                      <a:r>
                        <a:rPr lang="es-CL" baseline="0" dirty="0" err="1" smtClean="0"/>
                        <a:t>II°</a:t>
                      </a:r>
                      <a:r>
                        <a:rPr lang="es-CL" baseline="0" dirty="0" smtClean="0"/>
                        <a:t> Medio ( 1 hora mas)</a:t>
                      </a:r>
                      <a:endParaRPr lang="es-CL" dirty="0"/>
                    </a:p>
                  </a:txBody>
                  <a:tcPr/>
                </a:tc>
                <a:tc>
                  <a:txBody>
                    <a:bodyPr/>
                    <a:lstStyle/>
                    <a:p>
                      <a:r>
                        <a:rPr lang="es-CL" dirty="0" smtClean="0"/>
                        <a:t>6</a:t>
                      </a:r>
                      <a:r>
                        <a:rPr lang="es-CL" baseline="0" dirty="0" smtClean="0"/>
                        <a:t> horas </a:t>
                      </a:r>
                      <a:endParaRPr lang="es-CL" dirty="0"/>
                    </a:p>
                  </a:txBody>
                  <a:tcPr/>
                </a:tc>
                <a:extLst>
                  <a:ext uri="{0D108BD9-81ED-4DB2-BD59-A6C34878D82A}">
                    <a16:rowId xmlns:a16="http://schemas.microsoft.com/office/drawing/2014/main" val="10004"/>
                  </a:ext>
                </a:extLst>
              </a:tr>
              <a:tr h="549801">
                <a:tc>
                  <a:txBody>
                    <a:bodyPr/>
                    <a:lstStyle/>
                    <a:p>
                      <a:r>
                        <a:rPr lang="es-CL" dirty="0" smtClean="0"/>
                        <a:t>Horas de Orientación  </a:t>
                      </a:r>
                    </a:p>
                    <a:p>
                      <a:r>
                        <a:rPr lang="es-CL" dirty="0" smtClean="0"/>
                        <a:t>(</a:t>
                      </a:r>
                      <a:r>
                        <a:rPr lang="es-CL" baseline="0" dirty="0" smtClean="0"/>
                        <a:t> una hora mas desde 7° B a </a:t>
                      </a:r>
                      <a:r>
                        <a:rPr lang="es-CL" baseline="0" dirty="0" err="1" smtClean="0"/>
                        <a:t>II°</a:t>
                      </a:r>
                      <a:r>
                        <a:rPr lang="es-CL" baseline="0" dirty="0" smtClean="0"/>
                        <a:t> Medio) </a:t>
                      </a:r>
                      <a:endParaRPr lang="es-CL" dirty="0"/>
                    </a:p>
                  </a:txBody>
                  <a:tcPr/>
                </a:tc>
                <a:tc>
                  <a:txBody>
                    <a:bodyPr/>
                    <a:lstStyle/>
                    <a:p>
                      <a:r>
                        <a:rPr lang="es-CL" dirty="0" smtClean="0"/>
                        <a:t>16 horas </a:t>
                      </a:r>
                      <a:endParaRPr lang="es-CL" dirty="0"/>
                    </a:p>
                  </a:txBody>
                  <a:tcPr/>
                </a:tc>
                <a:extLst>
                  <a:ext uri="{0D108BD9-81ED-4DB2-BD59-A6C34878D82A}">
                    <a16:rowId xmlns:a16="http://schemas.microsoft.com/office/drawing/2014/main" val="10005"/>
                  </a:ext>
                </a:extLst>
              </a:tr>
              <a:tr h="549801">
                <a:tc>
                  <a:txBody>
                    <a:bodyPr/>
                    <a:lstStyle/>
                    <a:p>
                      <a:r>
                        <a:rPr lang="es-CL" dirty="0" smtClean="0"/>
                        <a:t>Horas de Ciencias en </a:t>
                      </a:r>
                      <a:r>
                        <a:rPr lang="es-CL" dirty="0" err="1" smtClean="0"/>
                        <a:t>III°</a:t>
                      </a:r>
                      <a:r>
                        <a:rPr lang="es-CL" dirty="0" smtClean="0"/>
                        <a:t> y </a:t>
                      </a:r>
                      <a:r>
                        <a:rPr lang="es-CL" dirty="0" err="1" smtClean="0"/>
                        <a:t>IV°</a:t>
                      </a:r>
                      <a:r>
                        <a:rPr lang="es-CL" baseline="0" dirty="0" smtClean="0"/>
                        <a:t> Medio  </a:t>
                      </a:r>
                    </a:p>
                    <a:p>
                      <a:r>
                        <a:rPr lang="es-CL" baseline="0" dirty="0" smtClean="0"/>
                        <a:t>( 2 horas mas : B-F-Q)</a:t>
                      </a:r>
                      <a:endParaRPr lang="es-CL" dirty="0"/>
                    </a:p>
                  </a:txBody>
                  <a:tcPr/>
                </a:tc>
                <a:tc>
                  <a:txBody>
                    <a:bodyPr/>
                    <a:lstStyle/>
                    <a:p>
                      <a:r>
                        <a:rPr lang="es-CL" dirty="0" smtClean="0"/>
                        <a:t>24 horas</a:t>
                      </a:r>
                      <a:r>
                        <a:rPr lang="es-CL" baseline="0" dirty="0" smtClean="0"/>
                        <a:t> </a:t>
                      </a:r>
                    </a:p>
                    <a:p>
                      <a:endParaRPr lang="es-CL" baseline="0" dirty="0" smtClean="0"/>
                    </a:p>
                  </a:txBody>
                  <a:tcPr/>
                </a:tc>
                <a:extLst>
                  <a:ext uri="{0D108BD9-81ED-4DB2-BD59-A6C34878D82A}">
                    <a16:rowId xmlns:a16="http://schemas.microsoft.com/office/drawing/2014/main" val="10006"/>
                  </a:ext>
                </a:extLst>
              </a:tr>
              <a:tr h="602163">
                <a:tc>
                  <a:txBody>
                    <a:bodyPr/>
                    <a:lstStyle/>
                    <a:p>
                      <a:r>
                        <a:rPr lang="es-CL" sz="2000" b="1" dirty="0" smtClean="0"/>
                        <a:t>                                                                    TOTAL </a:t>
                      </a:r>
                      <a:endParaRPr lang="es-CL" sz="2000" b="1" dirty="0"/>
                    </a:p>
                  </a:txBody>
                  <a:tcPr/>
                </a:tc>
                <a:tc>
                  <a:txBody>
                    <a:bodyPr/>
                    <a:lstStyle/>
                    <a:p>
                      <a:r>
                        <a:rPr lang="es-CL" sz="2000" b="1" baseline="0" dirty="0" smtClean="0"/>
                        <a:t>1064</a:t>
                      </a:r>
                    </a:p>
                  </a:txBody>
                  <a:tcPr/>
                </a:tc>
                <a:extLst>
                  <a:ext uri="{0D108BD9-81ED-4DB2-BD59-A6C34878D82A}">
                    <a16:rowId xmlns:a16="http://schemas.microsoft.com/office/drawing/2014/main" val="10007"/>
                  </a:ext>
                </a:extLst>
              </a:tr>
            </a:tbl>
          </a:graphicData>
        </a:graphic>
      </p:graphicFrame>
      <p:pic>
        <p:nvPicPr>
          <p:cNvPr id="6" name="5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489" y="98893"/>
            <a:ext cx="955927" cy="1101114"/>
          </a:xfrm>
          <a:prstGeom prst="rect">
            <a:avLst/>
          </a:prstGeom>
        </p:spPr>
      </p:pic>
    </p:spTree>
    <p:extLst>
      <p:ext uri="{BB962C8B-B14F-4D97-AF65-F5344CB8AC3E}">
        <p14:creationId xmlns:p14="http://schemas.microsoft.com/office/powerpoint/2010/main" val="253387358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259632" y="365760"/>
            <a:ext cx="7084268" cy="548640"/>
          </a:xfrm>
        </p:spPr>
        <p:txBody>
          <a:bodyPr>
            <a:normAutofit fontScale="90000"/>
          </a:bodyPr>
          <a:lstStyle/>
          <a:p>
            <a:r>
              <a:rPr lang="es-CL" dirty="0" smtClean="0"/>
              <a:t>PLAN DE ESTUDIOS LICEO TAJAMAR</a:t>
            </a:r>
            <a:endParaRPr lang="es-CL" dirty="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1432107462"/>
              </p:ext>
            </p:extLst>
          </p:nvPr>
        </p:nvGraphicFramePr>
        <p:xfrm>
          <a:off x="1112837" y="1556792"/>
          <a:ext cx="7707634" cy="5242560"/>
        </p:xfrm>
        <a:graphic>
          <a:graphicData uri="http://schemas.openxmlformats.org/drawingml/2006/table">
            <a:tbl>
              <a:tblPr firstRow="1" bandRow="1">
                <a:tableStyleId>{00A15C55-8517-42AA-B614-E9B94910E393}</a:tableStyleId>
              </a:tblPr>
              <a:tblGrid>
                <a:gridCol w="1551560">
                  <a:extLst>
                    <a:ext uri="{9D8B030D-6E8A-4147-A177-3AD203B41FA5}">
                      <a16:colId xmlns:a16="http://schemas.microsoft.com/office/drawing/2014/main" val="20000"/>
                    </a:ext>
                  </a:extLst>
                </a:gridCol>
                <a:gridCol w="648008">
                  <a:extLst>
                    <a:ext uri="{9D8B030D-6E8A-4147-A177-3AD203B41FA5}">
                      <a16:colId xmlns:a16="http://schemas.microsoft.com/office/drawing/2014/main" val="20001"/>
                    </a:ext>
                  </a:extLst>
                </a:gridCol>
                <a:gridCol w="712809">
                  <a:extLst>
                    <a:ext uri="{9D8B030D-6E8A-4147-A177-3AD203B41FA5}">
                      <a16:colId xmlns:a16="http://schemas.microsoft.com/office/drawing/2014/main" val="20002"/>
                    </a:ext>
                  </a:extLst>
                </a:gridCol>
                <a:gridCol w="777609">
                  <a:extLst>
                    <a:ext uri="{9D8B030D-6E8A-4147-A177-3AD203B41FA5}">
                      <a16:colId xmlns:a16="http://schemas.microsoft.com/office/drawing/2014/main" val="20003"/>
                    </a:ext>
                  </a:extLst>
                </a:gridCol>
                <a:gridCol w="712809">
                  <a:extLst>
                    <a:ext uri="{9D8B030D-6E8A-4147-A177-3AD203B41FA5}">
                      <a16:colId xmlns:a16="http://schemas.microsoft.com/office/drawing/2014/main" val="20004"/>
                    </a:ext>
                  </a:extLst>
                </a:gridCol>
                <a:gridCol w="735628">
                  <a:extLst>
                    <a:ext uri="{9D8B030D-6E8A-4147-A177-3AD203B41FA5}">
                      <a16:colId xmlns:a16="http://schemas.microsoft.com/office/drawing/2014/main" val="20005"/>
                    </a:ext>
                  </a:extLst>
                </a:gridCol>
                <a:gridCol w="819591">
                  <a:extLst>
                    <a:ext uri="{9D8B030D-6E8A-4147-A177-3AD203B41FA5}">
                      <a16:colId xmlns:a16="http://schemas.microsoft.com/office/drawing/2014/main" val="20006"/>
                    </a:ext>
                  </a:extLst>
                </a:gridCol>
                <a:gridCol w="1036812">
                  <a:extLst>
                    <a:ext uri="{9D8B030D-6E8A-4147-A177-3AD203B41FA5}">
                      <a16:colId xmlns:a16="http://schemas.microsoft.com/office/drawing/2014/main" val="20007"/>
                    </a:ext>
                  </a:extLst>
                </a:gridCol>
                <a:gridCol w="712808">
                  <a:extLst>
                    <a:ext uri="{9D8B030D-6E8A-4147-A177-3AD203B41FA5}">
                      <a16:colId xmlns:a16="http://schemas.microsoft.com/office/drawing/2014/main" val="20008"/>
                    </a:ext>
                  </a:extLst>
                </a:gridCol>
              </a:tblGrid>
              <a:tr h="572947">
                <a:tc>
                  <a:txBody>
                    <a:bodyPr/>
                    <a:lstStyle/>
                    <a:p>
                      <a:pPr algn="ctr"/>
                      <a:r>
                        <a:rPr lang="es-CL" sz="1100" dirty="0" smtClean="0"/>
                        <a:t>ASIGNAURA /NIVEL </a:t>
                      </a:r>
                      <a:endParaRPr lang="es-CL" sz="1100" dirty="0">
                        <a:latin typeface="Arial" pitchFamily="34" charset="0"/>
                        <a:cs typeface="Arial" pitchFamily="34" charset="0"/>
                      </a:endParaRPr>
                    </a:p>
                  </a:txBody>
                  <a:tcPr/>
                </a:tc>
                <a:tc>
                  <a:txBody>
                    <a:bodyPr/>
                    <a:lstStyle/>
                    <a:p>
                      <a:pPr algn="ctr"/>
                      <a:r>
                        <a:rPr lang="es-CL" sz="1100" dirty="0" smtClean="0"/>
                        <a:t>7° Básico</a:t>
                      </a:r>
                      <a:r>
                        <a:rPr lang="es-CL" sz="1100" baseline="0" dirty="0" smtClean="0"/>
                        <a:t> (2)</a:t>
                      </a:r>
                      <a:endParaRPr lang="es-CL" sz="1100" dirty="0">
                        <a:latin typeface="Arial" pitchFamily="34" charset="0"/>
                        <a:cs typeface="Arial" pitchFamily="34" charset="0"/>
                      </a:endParaRPr>
                    </a:p>
                  </a:txBody>
                  <a:tcPr/>
                </a:tc>
                <a:tc>
                  <a:txBody>
                    <a:bodyPr/>
                    <a:lstStyle/>
                    <a:p>
                      <a:pPr algn="ctr"/>
                      <a:r>
                        <a:rPr lang="es-CL" sz="1100" dirty="0" smtClean="0"/>
                        <a:t>8°</a:t>
                      </a:r>
                      <a:r>
                        <a:rPr lang="es-CL" sz="1100" baseline="0" dirty="0" smtClean="0"/>
                        <a:t> Básico (2)</a:t>
                      </a:r>
                      <a:endParaRPr lang="es-CL" sz="1100" dirty="0">
                        <a:latin typeface="Arial" pitchFamily="34" charset="0"/>
                        <a:cs typeface="Arial" pitchFamily="34" charset="0"/>
                      </a:endParaRPr>
                    </a:p>
                  </a:txBody>
                  <a:tcPr/>
                </a:tc>
                <a:tc>
                  <a:txBody>
                    <a:bodyPr/>
                    <a:lstStyle/>
                    <a:p>
                      <a:pPr algn="ctr"/>
                      <a:r>
                        <a:rPr lang="es-CL" sz="1100" dirty="0" smtClean="0"/>
                        <a:t>I Medio (6)</a:t>
                      </a:r>
                      <a:endParaRPr lang="es-CL" sz="1100" dirty="0">
                        <a:latin typeface="Arial" pitchFamily="34" charset="0"/>
                        <a:cs typeface="Arial" pitchFamily="34" charset="0"/>
                      </a:endParaRPr>
                    </a:p>
                  </a:txBody>
                  <a:tcPr/>
                </a:tc>
                <a:tc>
                  <a:txBody>
                    <a:bodyPr/>
                    <a:lstStyle/>
                    <a:p>
                      <a:pPr algn="ctr"/>
                      <a:r>
                        <a:rPr lang="es-CL" sz="1100" dirty="0" smtClean="0"/>
                        <a:t>II</a:t>
                      </a:r>
                      <a:r>
                        <a:rPr lang="es-CL" sz="1100" baseline="0" dirty="0" smtClean="0"/>
                        <a:t> Medio (6)</a:t>
                      </a:r>
                      <a:endParaRPr lang="es-CL" sz="1100" dirty="0">
                        <a:latin typeface="Arial" pitchFamily="34" charset="0"/>
                        <a:cs typeface="Arial" pitchFamily="34" charset="0"/>
                      </a:endParaRPr>
                    </a:p>
                  </a:txBody>
                  <a:tcPr/>
                </a:tc>
                <a:tc>
                  <a:txBody>
                    <a:bodyPr/>
                    <a:lstStyle/>
                    <a:p>
                      <a:pPr algn="ctr"/>
                      <a:r>
                        <a:rPr lang="es-CL" sz="1100" dirty="0" smtClean="0"/>
                        <a:t>III</a:t>
                      </a:r>
                      <a:r>
                        <a:rPr lang="es-CL" sz="1100" baseline="0" dirty="0" smtClean="0"/>
                        <a:t> Medio (6)</a:t>
                      </a:r>
                      <a:endParaRPr lang="es-CL" sz="1100" dirty="0">
                        <a:latin typeface="Arial" pitchFamily="34" charset="0"/>
                        <a:cs typeface="Arial" pitchFamily="34" charset="0"/>
                      </a:endParaRPr>
                    </a:p>
                  </a:txBody>
                  <a:tcPr/>
                </a:tc>
                <a:tc>
                  <a:txBody>
                    <a:bodyPr/>
                    <a:lstStyle/>
                    <a:p>
                      <a:pPr algn="ctr"/>
                      <a:r>
                        <a:rPr lang="es-CL" sz="1100" dirty="0" smtClean="0"/>
                        <a:t>IV Medio (6)</a:t>
                      </a:r>
                      <a:endParaRPr lang="es-CL" sz="1100" dirty="0">
                        <a:latin typeface="Arial" pitchFamily="34" charset="0"/>
                        <a:cs typeface="Arial" pitchFamily="34" charset="0"/>
                      </a:endParaRPr>
                    </a:p>
                  </a:txBody>
                  <a:tcPr/>
                </a:tc>
                <a:tc>
                  <a:txBody>
                    <a:bodyPr/>
                    <a:lstStyle/>
                    <a:p>
                      <a:pPr algn="ctr"/>
                      <a:r>
                        <a:rPr lang="es-CL" sz="1100" dirty="0" smtClean="0"/>
                        <a:t>Diferenciados</a:t>
                      </a:r>
                      <a:r>
                        <a:rPr lang="es-CL" sz="1100" baseline="0" dirty="0" smtClean="0"/>
                        <a:t> </a:t>
                      </a:r>
                      <a:endParaRPr lang="es-CL" sz="1100" dirty="0">
                        <a:latin typeface="Arial" pitchFamily="34" charset="0"/>
                        <a:cs typeface="Arial" pitchFamily="34" charset="0"/>
                      </a:endParaRPr>
                    </a:p>
                  </a:txBody>
                  <a:tcPr/>
                </a:tc>
                <a:tc>
                  <a:txBody>
                    <a:bodyPr/>
                    <a:lstStyle/>
                    <a:p>
                      <a:pPr algn="ctr"/>
                      <a:r>
                        <a:rPr lang="es-CL" sz="1100" dirty="0" smtClean="0"/>
                        <a:t>TOTAL </a:t>
                      </a:r>
                      <a:endParaRPr lang="es-CL" sz="1100" dirty="0">
                        <a:latin typeface="Arial" pitchFamily="34" charset="0"/>
                        <a:cs typeface="Arial" pitchFamily="34" charset="0"/>
                      </a:endParaRPr>
                    </a:p>
                  </a:txBody>
                  <a:tcPr/>
                </a:tc>
                <a:extLst>
                  <a:ext uri="{0D108BD9-81ED-4DB2-BD59-A6C34878D82A}">
                    <a16:rowId xmlns:a16="http://schemas.microsoft.com/office/drawing/2014/main" val="10000"/>
                  </a:ext>
                </a:extLst>
              </a:tr>
              <a:tr h="249746">
                <a:tc>
                  <a:txBody>
                    <a:bodyPr/>
                    <a:lstStyle/>
                    <a:p>
                      <a:pPr algn="ctr"/>
                      <a:r>
                        <a:rPr lang="es-CL" sz="1100" dirty="0" smtClean="0"/>
                        <a:t>LENGUAJE</a:t>
                      </a:r>
                      <a:endParaRPr lang="es-CL" sz="1100" dirty="0">
                        <a:latin typeface="Arial" pitchFamily="34" charset="0"/>
                        <a:cs typeface="Arial" pitchFamily="34" charset="0"/>
                      </a:endParaRPr>
                    </a:p>
                  </a:txBody>
                  <a:tcPr/>
                </a:tc>
                <a:tc>
                  <a:txBody>
                    <a:bodyPr/>
                    <a:lstStyle/>
                    <a:p>
                      <a:pPr algn="ctr"/>
                      <a:r>
                        <a:rPr lang="es-CL" sz="1100" dirty="0" smtClean="0"/>
                        <a:t>12</a:t>
                      </a:r>
                      <a:endParaRPr lang="es-CL" sz="1100" dirty="0">
                        <a:latin typeface="Arial" pitchFamily="34" charset="0"/>
                        <a:cs typeface="Arial" pitchFamily="34" charset="0"/>
                      </a:endParaRPr>
                    </a:p>
                  </a:txBody>
                  <a:tcPr/>
                </a:tc>
                <a:tc>
                  <a:txBody>
                    <a:bodyPr/>
                    <a:lstStyle/>
                    <a:p>
                      <a:pPr algn="ctr"/>
                      <a:r>
                        <a:rPr lang="es-CL" sz="1100" dirty="0" smtClean="0"/>
                        <a:t>12</a:t>
                      </a:r>
                      <a:endParaRPr lang="es-CL" sz="1100" dirty="0">
                        <a:latin typeface="Arial" pitchFamily="34" charset="0"/>
                        <a:cs typeface="Arial" pitchFamily="34" charset="0"/>
                      </a:endParaRPr>
                    </a:p>
                  </a:txBody>
                  <a:tcPr/>
                </a:tc>
                <a:tc>
                  <a:txBody>
                    <a:bodyPr/>
                    <a:lstStyle/>
                    <a:p>
                      <a:pPr algn="ctr"/>
                      <a:r>
                        <a:rPr lang="es-CL" sz="1100" dirty="0" smtClean="0"/>
                        <a:t>36</a:t>
                      </a:r>
                      <a:endParaRPr lang="es-CL" sz="1100" dirty="0">
                        <a:latin typeface="Arial" pitchFamily="34" charset="0"/>
                        <a:cs typeface="Arial" pitchFamily="34" charset="0"/>
                      </a:endParaRPr>
                    </a:p>
                  </a:txBody>
                  <a:tcPr/>
                </a:tc>
                <a:tc>
                  <a:txBody>
                    <a:bodyPr/>
                    <a:lstStyle/>
                    <a:p>
                      <a:pPr algn="ctr"/>
                      <a:r>
                        <a:rPr lang="es-CL" sz="1100" dirty="0" smtClean="0"/>
                        <a:t>36</a:t>
                      </a:r>
                      <a:endParaRPr lang="es-CL" sz="1100" dirty="0">
                        <a:latin typeface="Arial" pitchFamily="34" charset="0"/>
                        <a:cs typeface="Arial" pitchFamily="34" charset="0"/>
                      </a:endParaRPr>
                    </a:p>
                  </a:txBody>
                  <a:tcPr/>
                </a:tc>
                <a:tc>
                  <a:txBody>
                    <a:bodyPr/>
                    <a:lstStyle/>
                    <a:p>
                      <a:pPr algn="ctr"/>
                      <a:r>
                        <a:rPr lang="es-CL" sz="1100" dirty="0" smtClean="0"/>
                        <a:t>18</a:t>
                      </a:r>
                      <a:endParaRPr lang="es-CL" sz="1100" dirty="0">
                        <a:latin typeface="Arial" pitchFamily="34" charset="0"/>
                        <a:cs typeface="Arial" pitchFamily="34" charset="0"/>
                      </a:endParaRPr>
                    </a:p>
                  </a:txBody>
                  <a:tcPr/>
                </a:tc>
                <a:tc>
                  <a:txBody>
                    <a:bodyPr/>
                    <a:lstStyle/>
                    <a:p>
                      <a:pPr algn="ctr"/>
                      <a:r>
                        <a:rPr lang="es-CL" sz="1100" dirty="0" smtClean="0"/>
                        <a:t>18</a:t>
                      </a:r>
                      <a:endParaRPr lang="es-CL" sz="1100" dirty="0">
                        <a:latin typeface="Arial" pitchFamily="34" charset="0"/>
                        <a:cs typeface="Arial" pitchFamily="34" charset="0"/>
                      </a:endParaRPr>
                    </a:p>
                  </a:txBody>
                  <a:tcPr/>
                </a:tc>
                <a:tc>
                  <a:txBody>
                    <a:bodyPr/>
                    <a:lstStyle/>
                    <a:p>
                      <a:pPr algn="ctr"/>
                      <a:r>
                        <a:rPr lang="es-CL" sz="1100" dirty="0" smtClean="0"/>
                        <a:t>32</a:t>
                      </a:r>
                      <a:endParaRPr lang="es-CL" sz="1100" dirty="0">
                        <a:latin typeface="Arial" pitchFamily="34" charset="0"/>
                        <a:cs typeface="Arial" pitchFamily="34" charset="0"/>
                      </a:endParaRPr>
                    </a:p>
                  </a:txBody>
                  <a:tcPr/>
                </a:tc>
                <a:tc>
                  <a:txBody>
                    <a:bodyPr/>
                    <a:lstStyle/>
                    <a:p>
                      <a:pPr algn="ctr"/>
                      <a:r>
                        <a:rPr lang="es-CL" sz="1100" dirty="0" smtClean="0"/>
                        <a:t>164</a:t>
                      </a:r>
                      <a:endParaRPr lang="es-CL" sz="1100" dirty="0">
                        <a:latin typeface="Arial" pitchFamily="34" charset="0"/>
                        <a:cs typeface="Arial" pitchFamily="34" charset="0"/>
                      </a:endParaRPr>
                    </a:p>
                  </a:txBody>
                  <a:tcPr/>
                </a:tc>
                <a:extLst>
                  <a:ext uri="{0D108BD9-81ED-4DB2-BD59-A6C34878D82A}">
                    <a16:rowId xmlns:a16="http://schemas.microsoft.com/office/drawing/2014/main" val="10001"/>
                  </a:ext>
                </a:extLst>
              </a:tr>
              <a:tr h="249746">
                <a:tc>
                  <a:txBody>
                    <a:bodyPr/>
                    <a:lstStyle/>
                    <a:p>
                      <a:pPr algn="ctr"/>
                      <a:r>
                        <a:rPr lang="es-CL" sz="1100" dirty="0" smtClean="0"/>
                        <a:t>INGLES</a:t>
                      </a:r>
                      <a:endParaRPr lang="es-CL" sz="1100" dirty="0">
                        <a:latin typeface="Arial" pitchFamily="34" charset="0"/>
                        <a:cs typeface="Arial" pitchFamily="34" charset="0"/>
                      </a:endParaRPr>
                    </a:p>
                  </a:txBody>
                  <a:tcPr/>
                </a:tc>
                <a:tc>
                  <a:txBody>
                    <a:bodyPr/>
                    <a:lstStyle/>
                    <a:p>
                      <a:pPr algn="ctr"/>
                      <a:r>
                        <a:rPr lang="es-CL" sz="1100" dirty="0" smtClean="0"/>
                        <a:t>6</a:t>
                      </a:r>
                      <a:endParaRPr lang="es-CL" sz="1100" dirty="0">
                        <a:latin typeface="Arial" pitchFamily="34" charset="0"/>
                        <a:cs typeface="Arial" pitchFamily="34" charset="0"/>
                      </a:endParaRPr>
                    </a:p>
                  </a:txBody>
                  <a:tcPr/>
                </a:tc>
                <a:tc>
                  <a:txBody>
                    <a:bodyPr/>
                    <a:lstStyle/>
                    <a:p>
                      <a:pPr algn="ctr"/>
                      <a:r>
                        <a:rPr lang="es-CL" sz="1100" dirty="0" smtClean="0"/>
                        <a:t>6</a:t>
                      </a:r>
                      <a:endParaRPr lang="es-CL" sz="1100" dirty="0">
                        <a:latin typeface="Arial" pitchFamily="34" charset="0"/>
                        <a:cs typeface="Arial" pitchFamily="34" charset="0"/>
                      </a:endParaRPr>
                    </a:p>
                  </a:txBody>
                  <a:tcPr/>
                </a:tc>
                <a:tc>
                  <a:txBody>
                    <a:bodyPr/>
                    <a:lstStyle/>
                    <a:p>
                      <a:pPr algn="ctr"/>
                      <a:r>
                        <a:rPr lang="es-CL" sz="1100" dirty="0" smtClean="0"/>
                        <a:t>18</a:t>
                      </a:r>
                      <a:endParaRPr lang="es-CL" sz="1100" dirty="0">
                        <a:latin typeface="Arial" pitchFamily="34" charset="0"/>
                        <a:cs typeface="Arial" pitchFamily="34" charset="0"/>
                      </a:endParaRPr>
                    </a:p>
                  </a:txBody>
                  <a:tcPr/>
                </a:tc>
                <a:tc>
                  <a:txBody>
                    <a:bodyPr/>
                    <a:lstStyle/>
                    <a:p>
                      <a:pPr algn="ctr"/>
                      <a:r>
                        <a:rPr lang="es-CL" sz="1100" dirty="0" smtClean="0"/>
                        <a:t>24</a:t>
                      </a:r>
                      <a:endParaRPr lang="es-CL" sz="1100" dirty="0">
                        <a:latin typeface="Arial" pitchFamily="34" charset="0"/>
                        <a:cs typeface="Arial" pitchFamily="34" charset="0"/>
                      </a:endParaRPr>
                    </a:p>
                  </a:txBody>
                  <a:tcPr/>
                </a:tc>
                <a:tc>
                  <a:txBody>
                    <a:bodyPr/>
                    <a:lstStyle/>
                    <a:p>
                      <a:pPr algn="ctr"/>
                      <a:r>
                        <a:rPr lang="es-CL" sz="1100" dirty="0" smtClean="0"/>
                        <a:t>18</a:t>
                      </a:r>
                      <a:endParaRPr lang="es-CL" sz="1100" dirty="0">
                        <a:latin typeface="Arial" pitchFamily="34" charset="0"/>
                        <a:cs typeface="Arial" pitchFamily="34" charset="0"/>
                      </a:endParaRPr>
                    </a:p>
                  </a:txBody>
                  <a:tcPr/>
                </a:tc>
                <a:tc>
                  <a:txBody>
                    <a:bodyPr/>
                    <a:lstStyle/>
                    <a:p>
                      <a:pPr algn="ctr"/>
                      <a:r>
                        <a:rPr lang="es-CL" sz="1100" dirty="0" smtClean="0"/>
                        <a:t>18</a:t>
                      </a:r>
                      <a:endParaRPr lang="es-CL" sz="1100" dirty="0">
                        <a:latin typeface="Arial" pitchFamily="34" charset="0"/>
                        <a:cs typeface="Arial" pitchFamily="34" charset="0"/>
                      </a:endParaRPr>
                    </a:p>
                  </a:txBody>
                  <a:tcPr/>
                </a:tc>
                <a:tc>
                  <a:txBody>
                    <a:bodyPr/>
                    <a:lstStyle/>
                    <a:p>
                      <a:pPr algn="ctr"/>
                      <a:endParaRPr lang="es-CL" sz="1100" dirty="0">
                        <a:latin typeface="Arial" pitchFamily="34" charset="0"/>
                        <a:cs typeface="Arial" pitchFamily="34" charset="0"/>
                      </a:endParaRPr>
                    </a:p>
                  </a:txBody>
                  <a:tcPr/>
                </a:tc>
                <a:tc>
                  <a:txBody>
                    <a:bodyPr/>
                    <a:lstStyle/>
                    <a:p>
                      <a:pPr algn="ctr"/>
                      <a:r>
                        <a:rPr lang="es-CL" sz="1100" dirty="0" smtClean="0"/>
                        <a:t>90</a:t>
                      </a:r>
                      <a:endParaRPr lang="es-CL" sz="1100" dirty="0">
                        <a:latin typeface="Arial" pitchFamily="34" charset="0"/>
                        <a:cs typeface="Arial" pitchFamily="34" charset="0"/>
                      </a:endParaRPr>
                    </a:p>
                  </a:txBody>
                  <a:tcPr/>
                </a:tc>
                <a:extLst>
                  <a:ext uri="{0D108BD9-81ED-4DB2-BD59-A6C34878D82A}">
                    <a16:rowId xmlns:a16="http://schemas.microsoft.com/office/drawing/2014/main" val="10002"/>
                  </a:ext>
                </a:extLst>
              </a:tr>
              <a:tr h="249746">
                <a:tc>
                  <a:txBody>
                    <a:bodyPr/>
                    <a:lstStyle/>
                    <a:p>
                      <a:pPr algn="ctr"/>
                      <a:r>
                        <a:rPr lang="es-CL" sz="1100" dirty="0" smtClean="0"/>
                        <a:t>FILOSOFIA</a:t>
                      </a:r>
                      <a:endParaRPr lang="es-CL" sz="1100" dirty="0">
                        <a:latin typeface="Arial" pitchFamily="34" charset="0"/>
                        <a:cs typeface="Arial" pitchFamily="34" charset="0"/>
                      </a:endParaRPr>
                    </a:p>
                  </a:txBody>
                  <a:tcPr/>
                </a:tc>
                <a:tc>
                  <a:txBody>
                    <a:bodyPr/>
                    <a:lstStyle/>
                    <a:p>
                      <a:pPr algn="ctr"/>
                      <a:endParaRPr lang="es-CL" sz="1100" dirty="0">
                        <a:latin typeface="Arial" pitchFamily="34" charset="0"/>
                        <a:cs typeface="Arial" pitchFamily="34" charset="0"/>
                      </a:endParaRPr>
                    </a:p>
                  </a:txBody>
                  <a:tcPr/>
                </a:tc>
                <a:tc>
                  <a:txBody>
                    <a:bodyPr/>
                    <a:lstStyle/>
                    <a:p>
                      <a:pPr algn="ctr"/>
                      <a:endParaRPr lang="es-CL" sz="1100" dirty="0">
                        <a:latin typeface="Arial" pitchFamily="34" charset="0"/>
                        <a:cs typeface="Arial" pitchFamily="34" charset="0"/>
                      </a:endParaRPr>
                    </a:p>
                  </a:txBody>
                  <a:tcPr/>
                </a:tc>
                <a:tc>
                  <a:txBody>
                    <a:bodyPr/>
                    <a:lstStyle/>
                    <a:p>
                      <a:pPr algn="ctr"/>
                      <a:endParaRPr lang="es-CL" sz="1100" dirty="0">
                        <a:latin typeface="Arial" pitchFamily="34" charset="0"/>
                        <a:cs typeface="Arial" pitchFamily="34" charset="0"/>
                      </a:endParaRPr>
                    </a:p>
                  </a:txBody>
                  <a:tcPr/>
                </a:tc>
                <a:tc>
                  <a:txBody>
                    <a:bodyPr/>
                    <a:lstStyle/>
                    <a:p>
                      <a:pPr algn="ctr"/>
                      <a:endParaRPr lang="es-CL" sz="1100" dirty="0">
                        <a:latin typeface="Arial" pitchFamily="34" charset="0"/>
                        <a:cs typeface="Arial" pitchFamily="34" charset="0"/>
                      </a:endParaRPr>
                    </a:p>
                  </a:txBody>
                  <a:tcPr/>
                </a:tc>
                <a:tc>
                  <a:txBody>
                    <a:bodyPr/>
                    <a:lstStyle/>
                    <a:p>
                      <a:pPr algn="ctr"/>
                      <a:r>
                        <a:rPr lang="es-CL" sz="1100" dirty="0" smtClean="0"/>
                        <a:t>18</a:t>
                      </a:r>
                      <a:endParaRPr lang="es-CL" sz="1100" dirty="0">
                        <a:latin typeface="Arial" pitchFamily="34" charset="0"/>
                        <a:cs typeface="Arial" pitchFamily="34" charset="0"/>
                      </a:endParaRPr>
                    </a:p>
                  </a:txBody>
                  <a:tcPr/>
                </a:tc>
                <a:tc>
                  <a:txBody>
                    <a:bodyPr/>
                    <a:lstStyle/>
                    <a:p>
                      <a:pPr algn="ctr"/>
                      <a:r>
                        <a:rPr lang="es-CL" sz="1100" dirty="0" smtClean="0"/>
                        <a:t>18</a:t>
                      </a:r>
                      <a:endParaRPr lang="es-CL" sz="1100" dirty="0">
                        <a:latin typeface="Arial" pitchFamily="34" charset="0"/>
                        <a:cs typeface="Arial" pitchFamily="34" charset="0"/>
                      </a:endParaRPr>
                    </a:p>
                  </a:txBody>
                  <a:tcPr/>
                </a:tc>
                <a:tc>
                  <a:txBody>
                    <a:bodyPr/>
                    <a:lstStyle/>
                    <a:p>
                      <a:pPr algn="ctr"/>
                      <a:r>
                        <a:rPr lang="es-CL" sz="1100" dirty="0" smtClean="0"/>
                        <a:t>8</a:t>
                      </a:r>
                      <a:endParaRPr lang="es-CL" sz="1100" dirty="0">
                        <a:latin typeface="Arial" pitchFamily="34" charset="0"/>
                        <a:cs typeface="Arial" pitchFamily="34" charset="0"/>
                      </a:endParaRPr>
                    </a:p>
                  </a:txBody>
                  <a:tcPr/>
                </a:tc>
                <a:tc>
                  <a:txBody>
                    <a:bodyPr/>
                    <a:lstStyle/>
                    <a:p>
                      <a:pPr algn="ctr"/>
                      <a:r>
                        <a:rPr lang="es-CL" sz="1100" dirty="0" smtClean="0"/>
                        <a:t>44</a:t>
                      </a:r>
                      <a:endParaRPr lang="es-CL" sz="1100" dirty="0">
                        <a:latin typeface="Arial" pitchFamily="34" charset="0"/>
                        <a:cs typeface="Arial" pitchFamily="34" charset="0"/>
                      </a:endParaRPr>
                    </a:p>
                  </a:txBody>
                  <a:tcPr/>
                </a:tc>
                <a:extLst>
                  <a:ext uri="{0D108BD9-81ED-4DB2-BD59-A6C34878D82A}">
                    <a16:rowId xmlns:a16="http://schemas.microsoft.com/office/drawing/2014/main" val="10003"/>
                  </a:ext>
                </a:extLst>
              </a:tr>
              <a:tr h="249746">
                <a:tc>
                  <a:txBody>
                    <a:bodyPr/>
                    <a:lstStyle/>
                    <a:p>
                      <a:pPr algn="ctr"/>
                      <a:r>
                        <a:rPr lang="es-CL" sz="1100" dirty="0" smtClean="0"/>
                        <a:t>HISTORIA</a:t>
                      </a:r>
                      <a:endParaRPr lang="es-CL" sz="1100" dirty="0">
                        <a:latin typeface="Arial" pitchFamily="34" charset="0"/>
                        <a:cs typeface="Arial" pitchFamily="34" charset="0"/>
                      </a:endParaRPr>
                    </a:p>
                  </a:txBody>
                  <a:tcPr/>
                </a:tc>
                <a:tc>
                  <a:txBody>
                    <a:bodyPr/>
                    <a:lstStyle/>
                    <a:p>
                      <a:pPr algn="ctr"/>
                      <a:r>
                        <a:rPr lang="es-CL" sz="1100" dirty="0" smtClean="0"/>
                        <a:t>8</a:t>
                      </a:r>
                      <a:endParaRPr lang="es-CL" sz="1100" dirty="0">
                        <a:latin typeface="Arial" pitchFamily="34" charset="0"/>
                        <a:cs typeface="Arial" pitchFamily="34" charset="0"/>
                      </a:endParaRPr>
                    </a:p>
                  </a:txBody>
                  <a:tcPr/>
                </a:tc>
                <a:tc>
                  <a:txBody>
                    <a:bodyPr/>
                    <a:lstStyle/>
                    <a:p>
                      <a:pPr algn="ctr"/>
                      <a:r>
                        <a:rPr lang="es-CL" sz="1100" dirty="0" smtClean="0"/>
                        <a:t>8</a:t>
                      </a:r>
                      <a:endParaRPr lang="es-CL" sz="1100" dirty="0">
                        <a:latin typeface="Arial" pitchFamily="34" charset="0"/>
                        <a:cs typeface="Arial" pitchFamily="34" charset="0"/>
                      </a:endParaRPr>
                    </a:p>
                  </a:txBody>
                  <a:tcPr/>
                </a:tc>
                <a:tc>
                  <a:txBody>
                    <a:bodyPr/>
                    <a:lstStyle/>
                    <a:p>
                      <a:pPr algn="ctr"/>
                      <a:r>
                        <a:rPr lang="es-CL" sz="1100" dirty="0" smtClean="0"/>
                        <a:t>30</a:t>
                      </a:r>
                      <a:endParaRPr lang="es-CL" sz="1100" dirty="0">
                        <a:latin typeface="Arial" pitchFamily="34" charset="0"/>
                        <a:cs typeface="Arial" pitchFamily="34" charset="0"/>
                      </a:endParaRPr>
                    </a:p>
                  </a:txBody>
                  <a:tcPr/>
                </a:tc>
                <a:tc>
                  <a:txBody>
                    <a:bodyPr/>
                    <a:lstStyle/>
                    <a:p>
                      <a:pPr algn="ctr"/>
                      <a:r>
                        <a:rPr lang="es-CL" sz="1100" dirty="0" smtClean="0"/>
                        <a:t>24</a:t>
                      </a:r>
                      <a:endParaRPr lang="es-CL" sz="1100" dirty="0">
                        <a:latin typeface="Arial" pitchFamily="34" charset="0"/>
                        <a:cs typeface="Arial" pitchFamily="34" charset="0"/>
                      </a:endParaRPr>
                    </a:p>
                  </a:txBody>
                  <a:tcPr/>
                </a:tc>
                <a:tc>
                  <a:txBody>
                    <a:bodyPr/>
                    <a:lstStyle/>
                    <a:p>
                      <a:pPr algn="ctr"/>
                      <a:r>
                        <a:rPr lang="es-CL" sz="1100" dirty="0" smtClean="0"/>
                        <a:t>24</a:t>
                      </a:r>
                      <a:endParaRPr lang="es-CL" sz="1100" dirty="0">
                        <a:latin typeface="Arial" pitchFamily="34" charset="0"/>
                        <a:cs typeface="Arial" pitchFamily="34" charset="0"/>
                      </a:endParaRPr>
                    </a:p>
                  </a:txBody>
                  <a:tcPr/>
                </a:tc>
                <a:tc>
                  <a:txBody>
                    <a:bodyPr/>
                    <a:lstStyle/>
                    <a:p>
                      <a:pPr algn="ctr"/>
                      <a:r>
                        <a:rPr lang="es-CL" sz="1100" dirty="0" smtClean="0"/>
                        <a:t>24</a:t>
                      </a:r>
                      <a:endParaRPr lang="es-CL" sz="1100" dirty="0">
                        <a:latin typeface="Arial" pitchFamily="34" charset="0"/>
                        <a:cs typeface="Arial" pitchFamily="34" charset="0"/>
                      </a:endParaRPr>
                    </a:p>
                  </a:txBody>
                  <a:tcPr/>
                </a:tc>
                <a:tc>
                  <a:txBody>
                    <a:bodyPr/>
                    <a:lstStyle/>
                    <a:p>
                      <a:pPr algn="ctr"/>
                      <a:r>
                        <a:rPr lang="es-CL" sz="1100" dirty="0" smtClean="0"/>
                        <a:t>12</a:t>
                      </a:r>
                      <a:endParaRPr lang="es-CL" sz="1100" dirty="0">
                        <a:latin typeface="Arial" pitchFamily="34" charset="0"/>
                        <a:cs typeface="Arial" pitchFamily="34" charset="0"/>
                      </a:endParaRPr>
                    </a:p>
                  </a:txBody>
                  <a:tcPr/>
                </a:tc>
                <a:tc>
                  <a:txBody>
                    <a:bodyPr/>
                    <a:lstStyle/>
                    <a:p>
                      <a:pPr algn="ctr"/>
                      <a:r>
                        <a:rPr lang="es-CL" sz="1100" dirty="0" smtClean="0"/>
                        <a:t>130</a:t>
                      </a:r>
                      <a:endParaRPr lang="es-CL" sz="1100" dirty="0">
                        <a:latin typeface="Arial" pitchFamily="34" charset="0"/>
                        <a:cs typeface="Arial" pitchFamily="34" charset="0"/>
                      </a:endParaRPr>
                    </a:p>
                  </a:txBody>
                  <a:tcPr/>
                </a:tc>
                <a:extLst>
                  <a:ext uri="{0D108BD9-81ED-4DB2-BD59-A6C34878D82A}">
                    <a16:rowId xmlns:a16="http://schemas.microsoft.com/office/drawing/2014/main" val="10004"/>
                  </a:ext>
                </a:extLst>
              </a:tr>
              <a:tr h="249746">
                <a:tc>
                  <a:txBody>
                    <a:bodyPr/>
                    <a:lstStyle/>
                    <a:p>
                      <a:pPr algn="ctr"/>
                      <a:r>
                        <a:rPr lang="es-CL" sz="1100" dirty="0" smtClean="0"/>
                        <a:t>MATEMATICA</a:t>
                      </a:r>
                      <a:endParaRPr lang="es-CL" sz="1100" dirty="0">
                        <a:latin typeface="Arial" pitchFamily="34" charset="0"/>
                        <a:cs typeface="Arial" pitchFamily="34" charset="0"/>
                      </a:endParaRPr>
                    </a:p>
                  </a:txBody>
                  <a:tcPr/>
                </a:tc>
                <a:tc>
                  <a:txBody>
                    <a:bodyPr/>
                    <a:lstStyle/>
                    <a:p>
                      <a:pPr algn="ctr"/>
                      <a:r>
                        <a:rPr lang="es-CL" sz="1100" dirty="0" smtClean="0"/>
                        <a:t>12</a:t>
                      </a:r>
                      <a:endParaRPr lang="es-CL" sz="1100" dirty="0">
                        <a:latin typeface="Arial" pitchFamily="34" charset="0"/>
                        <a:cs typeface="Arial" pitchFamily="34" charset="0"/>
                      </a:endParaRPr>
                    </a:p>
                  </a:txBody>
                  <a:tcPr/>
                </a:tc>
                <a:tc>
                  <a:txBody>
                    <a:bodyPr/>
                    <a:lstStyle/>
                    <a:p>
                      <a:pPr algn="ctr"/>
                      <a:r>
                        <a:rPr lang="es-CL" sz="1100" dirty="0" smtClean="0"/>
                        <a:t>12</a:t>
                      </a:r>
                      <a:endParaRPr lang="es-CL" sz="1100" dirty="0">
                        <a:latin typeface="Arial" pitchFamily="34" charset="0"/>
                        <a:cs typeface="Arial" pitchFamily="34" charset="0"/>
                      </a:endParaRPr>
                    </a:p>
                  </a:txBody>
                  <a:tcPr/>
                </a:tc>
                <a:tc>
                  <a:txBody>
                    <a:bodyPr/>
                    <a:lstStyle/>
                    <a:p>
                      <a:pPr algn="ctr"/>
                      <a:r>
                        <a:rPr lang="es-CL" sz="1100" dirty="0" smtClean="0"/>
                        <a:t>36</a:t>
                      </a:r>
                      <a:endParaRPr lang="es-CL" sz="1100" dirty="0">
                        <a:latin typeface="Arial" pitchFamily="34" charset="0"/>
                        <a:cs typeface="Arial" pitchFamily="34" charset="0"/>
                      </a:endParaRPr>
                    </a:p>
                  </a:txBody>
                  <a:tcPr/>
                </a:tc>
                <a:tc>
                  <a:txBody>
                    <a:bodyPr/>
                    <a:lstStyle/>
                    <a:p>
                      <a:pPr algn="ctr"/>
                      <a:r>
                        <a:rPr lang="es-CL" sz="1100" dirty="0" smtClean="0"/>
                        <a:t>36</a:t>
                      </a:r>
                      <a:endParaRPr lang="es-CL" sz="1100" dirty="0">
                        <a:latin typeface="Arial" pitchFamily="34" charset="0"/>
                        <a:cs typeface="Arial" pitchFamily="34" charset="0"/>
                      </a:endParaRPr>
                    </a:p>
                  </a:txBody>
                  <a:tcPr/>
                </a:tc>
                <a:tc>
                  <a:txBody>
                    <a:bodyPr/>
                    <a:lstStyle/>
                    <a:p>
                      <a:pPr algn="ctr"/>
                      <a:r>
                        <a:rPr lang="es-CL" sz="1100" dirty="0" smtClean="0"/>
                        <a:t>18</a:t>
                      </a:r>
                      <a:endParaRPr lang="es-CL" sz="1100" dirty="0">
                        <a:latin typeface="Arial" pitchFamily="34" charset="0"/>
                        <a:cs typeface="Arial" pitchFamily="34" charset="0"/>
                      </a:endParaRPr>
                    </a:p>
                  </a:txBody>
                  <a:tcPr/>
                </a:tc>
                <a:tc>
                  <a:txBody>
                    <a:bodyPr/>
                    <a:lstStyle/>
                    <a:p>
                      <a:pPr algn="ctr"/>
                      <a:r>
                        <a:rPr lang="es-CL" sz="1100" dirty="0" smtClean="0"/>
                        <a:t>18</a:t>
                      </a:r>
                      <a:endParaRPr lang="es-CL" sz="1100" dirty="0">
                        <a:latin typeface="Arial" pitchFamily="34" charset="0"/>
                        <a:cs typeface="Arial" pitchFamily="34" charset="0"/>
                      </a:endParaRPr>
                    </a:p>
                  </a:txBody>
                  <a:tcPr/>
                </a:tc>
                <a:tc>
                  <a:txBody>
                    <a:bodyPr/>
                    <a:lstStyle/>
                    <a:p>
                      <a:pPr algn="ctr"/>
                      <a:r>
                        <a:rPr lang="es-CL" sz="1100" dirty="0" smtClean="0"/>
                        <a:t>30</a:t>
                      </a:r>
                      <a:endParaRPr lang="es-CL" sz="1100" dirty="0">
                        <a:latin typeface="Arial" pitchFamily="34" charset="0"/>
                        <a:cs typeface="Arial" pitchFamily="34" charset="0"/>
                      </a:endParaRPr>
                    </a:p>
                  </a:txBody>
                  <a:tcPr/>
                </a:tc>
                <a:tc>
                  <a:txBody>
                    <a:bodyPr/>
                    <a:lstStyle/>
                    <a:p>
                      <a:pPr algn="ctr"/>
                      <a:r>
                        <a:rPr lang="es-CL" sz="1100" dirty="0" smtClean="0"/>
                        <a:t>162</a:t>
                      </a:r>
                      <a:endParaRPr lang="es-CL" sz="1100" dirty="0">
                        <a:latin typeface="Arial" pitchFamily="34" charset="0"/>
                        <a:cs typeface="Arial" pitchFamily="34" charset="0"/>
                      </a:endParaRPr>
                    </a:p>
                  </a:txBody>
                  <a:tcPr/>
                </a:tc>
                <a:extLst>
                  <a:ext uri="{0D108BD9-81ED-4DB2-BD59-A6C34878D82A}">
                    <a16:rowId xmlns:a16="http://schemas.microsoft.com/office/drawing/2014/main" val="10005"/>
                  </a:ext>
                </a:extLst>
              </a:tr>
              <a:tr h="249746">
                <a:tc>
                  <a:txBody>
                    <a:bodyPr/>
                    <a:lstStyle/>
                    <a:p>
                      <a:pPr algn="ctr"/>
                      <a:r>
                        <a:rPr lang="es-CL" sz="1100" dirty="0" smtClean="0"/>
                        <a:t>BIOLOGIA</a:t>
                      </a:r>
                      <a:endParaRPr lang="es-CL" sz="1100" dirty="0">
                        <a:latin typeface="Arial" pitchFamily="34" charset="0"/>
                        <a:cs typeface="Arial" pitchFamily="34" charset="0"/>
                      </a:endParaRPr>
                    </a:p>
                  </a:txBody>
                  <a:tcPr/>
                </a:tc>
                <a:tc>
                  <a:txBody>
                    <a:bodyPr/>
                    <a:lstStyle/>
                    <a:p>
                      <a:pPr algn="ctr"/>
                      <a:r>
                        <a:rPr lang="es-CL" sz="1100" dirty="0" smtClean="0"/>
                        <a:t>8</a:t>
                      </a:r>
                      <a:endParaRPr lang="es-CL" sz="1100" dirty="0">
                        <a:latin typeface="Arial" pitchFamily="34" charset="0"/>
                        <a:cs typeface="Arial" pitchFamily="34" charset="0"/>
                      </a:endParaRPr>
                    </a:p>
                  </a:txBody>
                  <a:tcPr/>
                </a:tc>
                <a:tc>
                  <a:txBody>
                    <a:bodyPr/>
                    <a:lstStyle/>
                    <a:p>
                      <a:pPr algn="ctr"/>
                      <a:r>
                        <a:rPr lang="es-CL" sz="1100" dirty="0" smtClean="0"/>
                        <a:t>8</a:t>
                      </a:r>
                      <a:endParaRPr lang="es-CL" sz="1100" dirty="0">
                        <a:latin typeface="Arial" pitchFamily="34" charset="0"/>
                        <a:cs typeface="Arial" pitchFamily="34" charset="0"/>
                      </a:endParaRPr>
                    </a:p>
                  </a:txBody>
                  <a:tcPr/>
                </a:tc>
                <a:tc>
                  <a:txBody>
                    <a:bodyPr/>
                    <a:lstStyle/>
                    <a:p>
                      <a:pPr algn="ctr"/>
                      <a:r>
                        <a:rPr lang="es-CL" sz="1100" dirty="0" smtClean="0"/>
                        <a:t>12</a:t>
                      </a:r>
                      <a:endParaRPr lang="es-CL" sz="1100" dirty="0">
                        <a:latin typeface="Arial" pitchFamily="34" charset="0"/>
                        <a:cs typeface="Arial" pitchFamily="34" charset="0"/>
                      </a:endParaRPr>
                    </a:p>
                  </a:txBody>
                  <a:tcPr/>
                </a:tc>
                <a:tc>
                  <a:txBody>
                    <a:bodyPr/>
                    <a:lstStyle/>
                    <a:p>
                      <a:pPr algn="ctr"/>
                      <a:r>
                        <a:rPr lang="es-CL" sz="1100" dirty="0" smtClean="0"/>
                        <a:t>12</a:t>
                      </a:r>
                      <a:endParaRPr lang="es-CL" sz="1100" dirty="0">
                        <a:latin typeface="Arial" pitchFamily="34" charset="0"/>
                        <a:cs typeface="Arial" pitchFamily="34" charset="0"/>
                      </a:endParaRPr>
                    </a:p>
                  </a:txBody>
                  <a:tcPr/>
                </a:tc>
                <a:tc>
                  <a:txBody>
                    <a:bodyPr/>
                    <a:lstStyle/>
                    <a:p>
                      <a:pPr algn="ctr"/>
                      <a:r>
                        <a:rPr lang="es-CL" sz="1100" dirty="0" smtClean="0"/>
                        <a:t>12</a:t>
                      </a:r>
                      <a:endParaRPr lang="es-CL" sz="1100" dirty="0">
                        <a:latin typeface="Arial" pitchFamily="34" charset="0"/>
                        <a:cs typeface="Arial" pitchFamily="34" charset="0"/>
                      </a:endParaRPr>
                    </a:p>
                  </a:txBody>
                  <a:tcPr/>
                </a:tc>
                <a:tc>
                  <a:txBody>
                    <a:bodyPr/>
                    <a:lstStyle/>
                    <a:p>
                      <a:pPr algn="ctr"/>
                      <a:r>
                        <a:rPr lang="es-CL" sz="1100" dirty="0" smtClean="0"/>
                        <a:t>12</a:t>
                      </a:r>
                      <a:endParaRPr lang="es-CL" sz="1100" dirty="0">
                        <a:latin typeface="Arial" pitchFamily="34" charset="0"/>
                        <a:cs typeface="Arial" pitchFamily="34" charset="0"/>
                      </a:endParaRPr>
                    </a:p>
                  </a:txBody>
                  <a:tcPr/>
                </a:tc>
                <a:tc>
                  <a:txBody>
                    <a:bodyPr/>
                    <a:lstStyle/>
                    <a:p>
                      <a:pPr algn="ctr"/>
                      <a:r>
                        <a:rPr lang="es-CL" sz="1100" dirty="0" smtClean="0"/>
                        <a:t>18</a:t>
                      </a:r>
                      <a:endParaRPr lang="es-CL" sz="1100" dirty="0">
                        <a:latin typeface="Arial" pitchFamily="34" charset="0"/>
                        <a:cs typeface="Arial" pitchFamily="34" charset="0"/>
                      </a:endParaRPr>
                    </a:p>
                  </a:txBody>
                  <a:tcPr/>
                </a:tc>
                <a:tc>
                  <a:txBody>
                    <a:bodyPr/>
                    <a:lstStyle/>
                    <a:p>
                      <a:pPr algn="ctr"/>
                      <a:r>
                        <a:rPr lang="es-CL" sz="1100" dirty="0" smtClean="0"/>
                        <a:t>82</a:t>
                      </a:r>
                      <a:endParaRPr lang="es-CL" sz="1100" dirty="0">
                        <a:latin typeface="Arial" pitchFamily="34" charset="0"/>
                        <a:cs typeface="Arial" pitchFamily="34" charset="0"/>
                      </a:endParaRPr>
                    </a:p>
                  </a:txBody>
                  <a:tcPr/>
                </a:tc>
                <a:extLst>
                  <a:ext uri="{0D108BD9-81ED-4DB2-BD59-A6C34878D82A}">
                    <a16:rowId xmlns:a16="http://schemas.microsoft.com/office/drawing/2014/main" val="10006"/>
                  </a:ext>
                </a:extLst>
              </a:tr>
              <a:tr h="249746">
                <a:tc>
                  <a:txBody>
                    <a:bodyPr/>
                    <a:lstStyle/>
                    <a:p>
                      <a:pPr algn="ctr"/>
                      <a:r>
                        <a:rPr lang="es-CL" sz="1100" dirty="0" smtClean="0"/>
                        <a:t>FISICA</a:t>
                      </a:r>
                      <a:endParaRPr lang="es-CL" sz="1100" dirty="0">
                        <a:latin typeface="Arial" pitchFamily="34" charset="0"/>
                        <a:cs typeface="Arial" pitchFamily="34" charset="0"/>
                      </a:endParaRPr>
                    </a:p>
                  </a:txBody>
                  <a:tcPr/>
                </a:tc>
                <a:tc>
                  <a:txBody>
                    <a:bodyPr/>
                    <a:lstStyle/>
                    <a:p>
                      <a:pPr algn="ctr"/>
                      <a:endParaRPr lang="es-CL" sz="1100" dirty="0">
                        <a:latin typeface="Arial" pitchFamily="34" charset="0"/>
                        <a:cs typeface="Arial" pitchFamily="34" charset="0"/>
                      </a:endParaRPr>
                    </a:p>
                  </a:txBody>
                  <a:tcPr/>
                </a:tc>
                <a:tc>
                  <a:txBody>
                    <a:bodyPr/>
                    <a:lstStyle/>
                    <a:p>
                      <a:pPr algn="ctr"/>
                      <a:endParaRPr lang="es-CL" sz="1100" dirty="0">
                        <a:latin typeface="Arial" pitchFamily="34" charset="0"/>
                        <a:cs typeface="Arial" pitchFamily="34" charset="0"/>
                      </a:endParaRPr>
                    </a:p>
                  </a:txBody>
                  <a:tcPr/>
                </a:tc>
                <a:tc>
                  <a:txBody>
                    <a:bodyPr/>
                    <a:lstStyle/>
                    <a:p>
                      <a:pPr algn="ctr"/>
                      <a:r>
                        <a:rPr lang="es-CL" sz="1100" dirty="0" smtClean="0"/>
                        <a:t>12</a:t>
                      </a:r>
                      <a:endParaRPr lang="es-CL" sz="1100" dirty="0">
                        <a:latin typeface="Arial" pitchFamily="34" charset="0"/>
                        <a:cs typeface="Arial" pitchFamily="34" charset="0"/>
                      </a:endParaRPr>
                    </a:p>
                  </a:txBody>
                  <a:tcPr/>
                </a:tc>
                <a:tc>
                  <a:txBody>
                    <a:bodyPr/>
                    <a:lstStyle/>
                    <a:p>
                      <a:pPr algn="ctr"/>
                      <a:r>
                        <a:rPr lang="es-CL" sz="1100" dirty="0" smtClean="0"/>
                        <a:t>12</a:t>
                      </a:r>
                      <a:endParaRPr lang="es-CL" sz="1100" dirty="0">
                        <a:latin typeface="Arial" pitchFamily="34" charset="0"/>
                        <a:cs typeface="Arial" pitchFamily="34" charset="0"/>
                      </a:endParaRPr>
                    </a:p>
                  </a:txBody>
                  <a:tcPr/>
                </a:tc>
                <a:tc>
                  <a:txBody>
                    <a:bodyPr/>
                    <a:lstStyle/>
                    <a:p>
                      <a:pPr algn="ctr"/>
                      <a:r>
                        <a:rPr lang="es-CL" sz="1100" dirty="0" smtClean="0"/>
                        <a:t>12</a:t>
                      </a:r>
                      <a:endParaRPr lang="es-CL" sz="1100" dirty="0">
                        <a:latin typeface="Arial" pitchFamily="34" charset="0"/>
                        <a:cs typeface="Arial" pitchFamily="34" charset="0"/>
                      </a:endParaRPr>
                    </a:p>
                  </a:txBody>
                  <a:tcPr/>
                </a:tc>
                <a:tc>
                  <a:txBody>
                    <a:bodyPr/>
                    <a:lstStyle/>
                    <a:p>
                      <a:pPr algn="ctr"/>
                      <a:r>
                        <a:rPr lang="es-CL" sz="1100" dirty="0" smtClean="0"/>
                        <a:t>12</a:t>
                      </a:r>
                      <a:endParaRPr lang="es-CL" sz="1100" dirty="0">
                        <a:latin typeface="Arial" pitchFamily="34" charset="0"/>
                        <a:cs typeface="Arial" pitchFamily="34" charset="0"/>
                      </a:endParaRPr>
                    </a:p>
                  </a:txBody>
                  <a:tcPr/>
                </a:tc>
                <a:tc>
                  <a:txBody>
                    <a:bodyPr/>
                    <a:lstStyle/>
                    <a:p>
                      <a:pPr algn="ctr"/>
                      <a:r>
                        <a:rPr lang="es-CL" sz="1100" dirty="0" smtClean="0"/>
                        <a:t>4</a:t>
                      </a:r>
                      <a:endParaRPr lang="es-CL" sz="1100" dirty="0">
                        <a:latin typeface="Arial" pitchFamily="34" charset="0"/>
                        <a:cs typeface="Arial" pitchFamily="34" charset="0"/>
                      </a:endParaRPr>
                    </a:p>
                  </a:txBody>
                  <a:tcPr/>
                </a:tc>
                <a:tc>
                  <a:txBody>
                    <a:bodyPr/>
                    <a:lstStyle/>
                    <a:p>
                      <a:pPr algn="ctr"/>
                      <a:r>
                        <a:rPr lang="es-CL" sz="1100" dirty="0" smtClean="0"/>
                        <a:t>52</a:t>
                      </a:r>
                      <a:endParaRPr lang="es-CL" sz="1100" dirty="0">
                        <a:latin typeface="Arial" pitchFamily="34" charset="0"/>
                        <a:cs typeface="Arial" pitchFamily="34" charset="0"/>
                      </a:endParaRPr>
                    </a:p>
                  </a:txBody>
                  <a:tcPr/>
                </a:tc>
                <a:extLst>
                  <a:ext uri="{0D108BD9-81ED-4DB2-BD59-A6C34878D82A}">
                    <a16:rowId xmlns:a16="http://schemas.microsoft.com/office/drawing/2014/main" val="10007"/>
                  </a:ext>
                </a:extLst>
              </a:tr>
              <a:tr h="249746">
                <a:tc>
                  <a:txBody>
                    <a:bodyPr/>
                    <a:lstStyle/>
                    <a:p>
                      <a:pPr algn="ctr"/>
                      <a:r>
                        <a:rPr lang="es-CL" sz="1100" dirty="0" smtClean="0"/>
                        <a:t>QUIMICA</a:t>
                      </a:r>
                      <a:endParaRPr lang="es-CL" sz="1100" dirty="0">
                        <a:latin typeface="Arial" pitchFamily="34" charset="0"/>
                        <a:cs typeface="Arial" pitchFamily="34" charset="0"/>
                      </a:endParaRPr>
                    </a:p>
                  </a:txBody>
                  <a:tcPr/>
                </a:tc>
                <a:tc>
                  <a:txBody>
                    <a:bodyPr/>
                    <a:lstStyle/>
                    <a:p>
                      <a:pPr algn="ctr"/>
                      <a:endParaRPr lang="es-CL" sz="1100" dirty="0">
                        <a:latin typeface="Arial" pitchFamily="34" charset="0"/>
                        <a:cs typeface="Arial" pitchFamily="34" charset="0"/>
                      </a:endParaRPr>
                    </a:p>
                  </a:txBody>
                  <a:tcPr/>
                </a:tc>
                <a:tc>
                  <a:txBody>
                    <a:bodyPr/>
                    <a:lstStyle/>
                    <a:p>
                      <a:pPr algn="ctr"/>
                      <a:endParaRPr lang="es-CL" sz="1100" dirty="0">
                        <a:latin typeface="Arial" pitchFamily="34" charset="0"/>
                        <a:cs typeface="Arial" pitchFamily="34" charset="0"/>
                      </a:endParaRPr>
                    </a:p>
                  </a:txBody>
                  <a:tcPr/>
                </a:tc>
                <a:tc>
                  <a:txBody>
                    <a:bodyPr/>
                    <a:lstStyle/>
                    <a:p>
                      <a:pPr algn="ctr"/>
                      <a:r>
                        <a:rPr lang="es-CL" sz="1100" dirty="0" smtClean="0"/>
                        <a:t>12</a:t>
                      </a:r>
                      <a:endParaRPr lang="es-CL" sz="1100" dirty="0">
                        <a:latin typeface="Arial" pitchFamily="34" charset="0"/>
                        <a:cs typeface="Arial" pitchFamily="34" charset="0"/>
                      </a:endParaRPr>
                    </a:p>
                  </a:txBody>
                  <a:tcPr/>
                </a:tc>
                <a:tc>
                  <a:txBody>
                    <a:bodyPr/>
                    <a:lstStyle/>
                    <a:p>
                      <a:pPr algn="ctr"/>
                      <a:r>
                        <a:rPr lang="es-CL" sz="1100" dirty="0" smtClean="0"/>
                        <a:t>12</a:t>
                      </a:r>
                      <a:endParaRPr lang="es-CL" sz="1100" dirty="0">
                        <a:latin typeface="Arial" pitchFamily="34" charset="0"/>
                        <a:cs typeface="Arial" pitchFamily="34" charset="0"/>
                      </a:endParaRPr>
                    </a:p>
                  </a:txBody>
                  <a:tcPr/>
                </a:tc>
                <a:tc>
                  <a:txBody>
                    <a:bodyPr/>
                    <a:lstStyle/>
                    <a:p>
                      <a:pPr algn="ctr"/>
                      <a:r>
                        <a:rPr lang="es-CL" sz="1100" dirty="0" smtClean="0"/>
                        <a:t>12</a:t>
                      </a:r>
                      <a:endParaRPr lang="es-CL" sz="1100" dirty="0">
                        <a:latin typeface="Arial" pitchFamily="34" charset="0"/>
                        <a:cs typeface="Arial" pitchFamily="34" charset="0"/>
                      </a:endParaRPr>
                    </a:p>
                  </a:txBody>
                  <a:tcPr/>
                </a:tc>
                <a:tc>
                  <a:txBody>
                    <a:bodyPr/>
                    <a:lstStyle/>
                    <a:p>
                      <a:pPr algn="ctr"/>
                      <a:r>
                        <a:rPr lang="es-CL" sz="1100" dirty="0" smtClean="0"/>
                        <a:t>12</a:t>
                      </a:r>
                      <a:endParaRPr lang="es-CL" sz="1100" dirty="0">
                        <a:latin typeface="Arial" pitchFamily="34" charset="0"/>
                        <a:cs typeface="Arial" pitchFamily="34" charset="0"/>
                      </a:endParaRPr>
                    </a:p>
                  </a:txBody>
                  <a:tcPr/>
                </a:tc>
                <a:tc>
                  <a:txBody>
                    <a:bodyPr/>
                    <a:lstStyle/>
                    <a:p>
                      <a:pPr algn="ctr"/>
                      <a:r>
                        <a:rPr lang="es-CL" sz="1100" dirty="0" smtClean="0"/>
                        <a:t>16</a:t>
                      </a:r>
                      <a:endParaRPr lang="es-CL" sz="1100" dirty="0">
                        <a:latin typeface="Arial" pitchFamily="34" charset="0"/>
                        <a:cs typeface="Arial" pitchFamily="34" charset="0"/>
                      </a:endParaRPr>
                    </a:p>
                  </a:txBody>
                  <a:tcPr/>
                </a:tc>
                <a:tc>
                  <a:txBody>
                    <a:bodyPr/>
                    <a:lstStyle/>
                    <a:p>
                      <a:pPr algn="ctr"/>
                      <a:r>
                        <a:rPr lang="es-CL" sz="1100" dirty="0" smtClean="0"/>
                        <a:t>64</a:t>
                      </a:r>
                      <a:endParaRPr lang="es-CL" sz="1100" dirty="0">
                        <a:latin typeface="Arial" pitchFamily="34" charset="0"/>
                        <a:cs typeface="Arial" pitchFamily="34" charset="0"/>
                      </a:endParaRPr>
                    </a:p>
                  </a:txBody>
                  <a:tcPr/>
                </a:tc>
                <a:extLst>
                  <a:ext uri="{0D108BD9-81ED-4DB2-BD59-A6C34878D82A}">
                    <a16:rowId xmlns:a16="http://schemas.microsoft.com/office/drawing/2014/main" val="10008"/>
                  </a:ext>
                </a:extLst>
              </a:tr>
              <a:tr h="249746">
                <a:tc>
                  <a:txBody>
                    <a:bodyPr/>
                    <a:lstStyle/>
                    <a:p>
                      <a:pPr algn="ctr"/>
                      <a:r>
                        <a:rPr lang="es-CL" sz="1100" dirty="0" smtClean="0"/>
                        <a:t>ED. FISICA</a:t>
                      </a:r>
                      <a:endParaRPr lang="es-CL" sz="1100" dirty="0">
                        <a:latin typeface="Arial" pitchFamily="34" charset="0"/>
                        <a:cs typeface="Arial" pitchFamily="34" charset="0"/>
                      </a:endParaRPr>
                    </a:p>
                  </a:txBody>
                  <a:tcPr/>
                </a:tc>
                <a:tc>
                  <a:txBody>
                    <a:bodyPr/>
                    <a:lstStyle/>
                    <a:p>
                      <a:pPr algn="ctr"/>
                      <a:r>
                        <a:rPr lang="es-CL" sz="1100" dirty="0" smtClean="0"/>
                        <a:t>4</a:t>
                      </a:r>
                      <a:endParaRPr lang="es-CL" sz="1100" dirty="0">
                        <a:latin typeface="Arial" pitchFamily="34" charset="0"/>
                        <a:cs typeface="Arial" pitchFamily="34" charset="0"/>
                      </a:endParaRPr>
                    </a:p>
                  </a:txBody>
                  <a:tcPr/>
                </a:tc>
                <a:tc>
                  <a:txBody>
                    <a:bodyPr/>
                    <a:lstStyle/>
                    <a:p>
                      <a:pPr algn="ctr"/>
                      <a:r>
                        <a:rPr lang="es-CL" sz="1100" dirty="0" smtClean="0"/>
                        <a:t>4</a:t>
                      </a:r>
                      <a:endParaRPr lang="es-CL" sz="1100" dirty="0">
                        <a:latin typeface="Arial" pitchFamily="34" charset="0"/>
                        <a:cs typeface="Arial" pitchFamily="34" charset="0"/>
                      </a:endParaRPr>
                    </a:p>
                  </a:txBody>
                  <a:tcPr/>
                </a:tc>
                <a:tc>
                  <a:txBody>
                    <a:bodyPr/>
                    <a:lstStyle/>
                    <a:p>
                      <a:pPr algn="ctr"/>
                      <a:r>
                        <a:rPr lang="es-CL" sz="1100" dirty="0" smtClean="0"/>
                        <a:t>12</a:t>
                      </a:r>
                      <a:endParaRPr lang="es-CL" sz="1100" dirty="0">
                        <a:latin typeface="Arial" pitchFamily="34" charset="0"/>
                        <a:cs typeface="Arial" pitchFamily="34" charset="0"/>
                      </a:endParaRPr>
                    </a:p>
                  </a:txBody>
                  <a:tcPr/>
                </a:tc>
                <a:tc>
                  <a:txBody>
                    <a:bodyPr/>
                    <a:lstStyle/>
                    <a:p>
                      <a:pPr algn="ctr"/>
                      <a:r>
                        <a:rPr lang="es-CL" sz="1100" dirty="0" smtClean="0"/>
                        <a:t>12</a:t>
                      </a:r>
                      <a:endParaRPr lang="es-CL" sz="1100" dirty="0">
                        <a:latin typeface="Arial" pitchFamily="34" charset="0"/>
                        <a:cs typeface="Arial" pitchFamily="34" charset="0"/>
                      </a:endParaRPr>
                    </a:p>
                  </a:txBody>
                  <a:tcPr/>
                </a:tc>
                <a:tc>
                  <a:txBody>
                    <a:bodyPr/>
                    <a:lstStyle/>
                    <a:p>
                      <a:pPr algn="ctr"/>
                      <a:r>
                        <a:rPr lang="es-CL" sz="1100" dirty="0" smtClean="0"/>
                        <a:t>12</a:t>
                      </a:r>
                      <a:endParaRPr lang="es-CL" sz="1100" dirty="0">
                        <a:latin typeface="Arial" pitchFamily="34" charset="0"/>
                        <a:cs typeface="Arial" pitchFamily="34" charset="0"/>
                      </a:endParaRPr>
                    </a:p>
                  </a:txBody>
                  <a:tcPr/>
                </a:tc>
                <a:tc>
                  <a:txBody>
                    <a:bodyPr/>
                    <a:lstStyle/>
                    <a:p>
                      <a:pPr algn="ctr"/>
                      <a:r>
                        <a:rPr lang="es-CL" sz="1100" dirty="0" smtClean="0"/>
                        <a:t>12</a:t>
                      </a:r>
                      <a:endParaRPr lang="es-CL" sz="1100" dirty="0">
                        <a:latin typeface="Arial" pitchFamily="34" charset="0"/>
                        <a:cs typeface="Arial" pitchFamily="34" charset="0"/>
                      </a:endParaRPr>
                    </a:p>
                  </a:txBody>
                  <a:tcPr/>
                </a:tc>
                <a:tc>
                  <a:txBody>
                    <a:bodyPr/>
                    <a:lstStyle/>
                    <a:p>
                      <a:pPr algn="ctr"/>
                      <a:endParaRPr lang="es-CL" sz="1100" dirty="0">
                        <a:latin typeface="Arial" pitchFamily="34" charset="0"/>
                        <a:cs typeface="Arial" pitchFamily="34" charset="0"/>
                      </a:endParaRPr>
                    </a:p>
                  </a:txBody>
                  <a:tcPr/>
                </a:tc>
                <a:tc>
                  <a:txBody>
                    <a:bodyPr/>
                    <a:lstStyle/>
                    <a:p>
                      <a:pPr algn="ctr"/>
                      <a:r>
                        <a:rPr lang="es-CL" sz="1100" dirty="0" smtClean="0"/>
                        <a:t>56</a:t>
                      </a:r>
                      <a:endParaRPr lang="es-CL" sz="1100" dirty="0">
                        <a:latin typeface="Arial" pitchFamily="34" charset="0"/>
                        <a:cs typeface="Arial" pitchFamily="34" charset="0"/>
                      </a:endParaRPr>
                    </a:p>
                  </a:txBody>
                  <a:tcPr/>
                </a:tc>
                <a:extLst>
                  <a:ext uri="{0D108BD9-81ED-4DB2-BD59-A6C34878D82A}">
                    <a16:rowId xmlns:a16="http://schemas.microsoft.com/office/drawing/2014/main" val="10009"/>
                  </a:ext>
                </a:extLst>
              </a:tr>
              <a:tr h="411347">
                <a:tc>
                  <a:txBody>
                    <a:bodyPr/>
                    <a:lstStyle/>
                    <a:p>
                      <a:pPr algn="ctr"/>
                      <a:r>
                        <a:rPr lang="es-CL" sz="1100" dirty="0" smtClean="0"/>
                        <a:t>EDUC . TECNOLOGICA</a:t>
                      </a:r>
                      <a:endParaRPr lang="es-CL" sz="1100" dirty="0">
                        <a:latin typeface="Arial" pitchFamily="34" charset="0"/>
                        <a:cs typeface="Arial" pitchFamily="34" charset="0"/>
                      </a:endParaRPr>
                    </a:p>
                  </a:txBody>
                  <a:tcPr/>
                </a:tc>
                <a:tc>
                  <a:txBody>
                    <a:bodyPr/>
                    <a:lstStyle/>
                    <a:p>
                      <a:pPr algn="ctr"/>
                      <a:r>
                        <a:rPr lang="es-CL" sz="1100" dirty="0" smtClean="0"/>
                        <a:t>2</a:t>
                      </a:r>
                      <a:endParaRPr lang="es-CL" sz="1100" dirty="0">
                        <a:latin typeface="Arial" pitchFamily="34" charset="0"/>
                        <a:cs typeface="Arial" pitchFamily="34" charset="0"/>
                      </a:endParaRPr>
                    </a:p>
                  </a:txBody>
                  <a:tcPr/>
                </a:tc>
                <a:tc>
                  <a:txBody>
                    <a:bodyPr/>
                    <a:lstStyle/>
                    <a:p>
                      <a:pPr algn="ctr"/>
                      <a:r>
                        <a:rPr lang="es-CL" sz="1100" dirty="0" smtClean="0"/>
                        <a:t>2</a:t>
                      </a:r>
                      <a:endParaRPr lang="es-CL" sz="1100" dirty="0">
                        <a:latin typeface="Arial" pitchFamily="34" charset="0"/>
                        <a:cs typeface="Arial" pitchFamily="34" charset="0"/>
                      </a:endParaRPr>
                    </a:p>
                  </a:txBody>
                  <a:tcPr/>
                </a:tc>
                <a:tc>
                  <a:txBody>
                    <a:bodyPr/>
                    <a:lstStyle/>
                    <a:p>
                      <a:pPr algn="ctr"/>
                      <a:r>
                        <a:rPr lang="es-CL" sz="1100" dirty="0" smtClean="0"/>
                        <a:t>6</a:t>
                      </a:r>
                      <a:endParaRPr lang="es-CL" sz="1100" dirty="0">
                        <a:latin typeface="Arial" pitchFamily="34" charset="0"/>
                        <a:cs typeface="Arial" pitchFamily="34" charset="0"/>
                      </a:endParaRPr>
                    </a:p>
                  </a:txBody>
                  <a:tcPr/>
                </a:tc>
                <a:tc>
                  <a:txBody>
                    <a:bodyPr/>
                    <a:lstStyle/>
                    <a:p>
                      <a:pPr algn="ctr"/>
                      <a:r>
                        <a:rPr lang="es-CL" sz="1100" dirty="0" smtClean="0"/>
                        <a:t>6</a:t>
                      </a:r>
                      <a:endParaRPr lang="es-CL" sz="1100" dirty="0">
                        <a:latin typeface="Arial" pitchFamily="34" charset="0"/>
                        <a:cs typeface="Arial" pitchFamily="34" charset="0"/>
                      </a:endParaRPr>
                    </a:p>
                  </a:txBody>
                  <a:tcPr/>
                </a:tc>
                <a:tc>
                  <a:txBody>
                    <a:bodyPr/>
                    <a:lstStyle/>
                    <a:p>
                      <a:pPr algn="ctr"/>
                      <a:endParaRPr lang="es-CL" sz="1100" dirty="0">
                        <a:latin typeface="Arial" pitchFamily="34" charset="0"/>
                        <a:cs typeface="Arial" pitchFamily="34" charset="0"/>
                      </a:endParaRPr>
                    </a:p>
                  </a:txBody>
                  <a:tcPr/>
                </a:tc>
                <a:tc>
                  <a:txBody>
                    <a:bodyPr/>
                    <a:lstStyle/>
                    <a:p>
                      <a:pPr algn="ctr"/>
                      <a:endParaRPr lang="es-CL" sz="1100" dirty="0">
                        <a:latin typeface="Arial" pitchFamily="34" charset="0"/>
                        <a:cs typeface="Arial" pitchFamily="34" charset="0"/>
                      </a:endParaRPr>
                    </a:p>
                  </a:txBody>
                  <a:tcPr/>
                </a:tc>
                <a:tc>
                  <a:txBody>
                    <a:bodyPr/>
                    <a:lstStyle/>
                    <a:p>
                      <a:pPr algn="ctr"/>
                      <a:endParaRPr lang="es-CL" sz="1100" dirty="0">
                        <a:latin typeface="Arial" pitchFamily="34" charset="0"/>
                        <a:cs typeface="Arial" pitchFamily="34" charset="0"/>
                      </a:endParaRPr>
                    </a:p>
                  </a:txBody>
                  <a:tcPr/>
                </a:tc>
                <a:tc>
                  <a:txBody>
                    <a:bodyPr/>
                    <a:lstStyle/>
                    <a:p>
                      <a:pPr algn="ctr"/>
                      <a:r>
                        <a:rPr lang="es-CL" sz="1100" dirty="0" smtClean="0"/>
                        <a:t>16</a:t>
                      </a:r>
                      <a:endParaRPr lang="es-CL" sz="1100" dirty="0">
                        <a:latin typeface="Arial" pitchFamily="34" charset="0"/>
                        <a:cs typeface="Arial" pitchFamily="34" charset="0"/>
                      </a:endParaRPr>
                    </a:p>
                  </a:txBody>
                  <a:tcPr/>
                </a:tc>
                <a:extLst>
                  <a:ext uri="{0D108BD9-81ED-4DB2-BD59-A6C34878D82A}">
                    <a16:rowId xmlns:a16="http://schemas.microsoft.com/office/drawing/2014/main" val="10010"/>
                  </a:ext>
                </a:extLst>
              </a:tr>
              <a:tr h="249746">
                <a:tc>
                  <a:txBody>
                    <a:bodyPr/>
                    <a:lstStyle/>
                    <a:p>
                      <a:pPr algn="ctr"/>
                      <a:r>
                        <a:rPr lang="es-CL" sz="1100" dirty="0" smtClean="0"/>
                        <a:t>ART. VISUALES</a:t>
                      </a:r>
                      <a:endParaRPr lang="es-CL" sz="1100" dirty="0">
                        <a:latin typeface="Arial" pitchFamily="34" charset="0"/>
                        <a:cs typeface="Arial" pitchFamily="34" charset="0"/>
                      </a:endParaRPr>
                    </a:p>
                  </a:txBody>
                  <a:tcPr/>
                </a:tc>
                <a:tc>
                  <a:txBody>
                    <a:bodyPr/>
                    <a:lstStyle/>
                    <a:p>
                      <a:pPr algn="ctr"/>
                      <a:r>
                        <a:rPr lang="es-CL" sz="1100" dirty="0" smtClean="0"/>
                        <a:t>6</a:t>
                      </a:r>
                      <a:endParaRPr lang="es-CL" sz="1100" dirty="0">
                        <a:latin typeface="Arial" pitchFamily="34" charset="0"/>
                        <a:cs typeface="Arial" pitchFamily="34" charset="0"/>
                      </a:endParaRPr>
                    </a:p>
                  </a:txBody>
                  <a:tcPr/>
                </a:tc>
                <a:tc>
                  <a:txBody>
                    <a:bodyPr/>
                    <a:lstStyle/>
                    <a:p>
                      <a:pPr algn="ctr"/>
                      <a:r>
                        <a:rPr lang="es-CL" sz="1100" dirty="0" smtClean="0"/>
                        <a:t>6</a:t>
                      </a:r>
                      <a:endParaRPr lang="es-CL" sz="1100" dirty="0">
                        <a:latin typeface="Arial" pitchFamily="34" charset="0"/>
                        <a:cs typeface="Arial" pitchFamily="34" charset="0"/>
                      </a:endParaRPr>
                    </a:p>
                  </a:txBody>
                  <a:tcPr/>
                </a:tc>
                <a:tc>
                  <a:txBody>
                    <a:bodyPr/>
                    <a:lstStyle/>
                    <a:p>
                      <a:pPr algn="ctr"/>
                      <a:r>
                        <a:rPr lang="es-CL" sz="1100" dirty="0" smtClean="0"/>
                        <a:t>6</a:t>
                      </a:r>
                      <a:endParaRPr lang="es-CL" sz="1100" dirty="0">
                        <a:latin typeface="Arial" pitchFamily="34" charset="0"/>
                        <a:cs typeface="Arial" pitchFamily="34" charset="0"/>
                      </a:endParaRPr>
                    </a:p>
                  </a:txBody>
                  <a:tcPr/>
                </a:tc>
                <a:tc>
                  <a:txBody>
                    <a:bodyPr/>
                    <a:lstStyle/>
                    <a:p>
                      <a:pPr algn="ctr"/>
                      <a:r>
                        <a:rPr lang="es-CL" sz="1100" dirty="0" smtClean="0"/>
                        <a:t>8</a:t>
                      </a:r>
                      <a:endParaRPr lang="es-CL" sz="1100" dirty="0">
                        <a:latin typeface="Arial" pitchFamily="34" charset="0"/>
                        <a:cs typeface="Arial" pitchFamily="34" charset="0"/>
                      </a:endParaRPr>
                    </a:p>
                  </a:txBody>
                  <a:tcPr/>
                </a:tc>
                <a:tc>
                  <a:txBody>
                    <a:bodyPr/>
                    <a:lstStyle/>
                    <a:p>
                      <a:pPr algn="ctr"/>
                      <a:r>
                        <a:rPr lang="es-CL" sz="1100" dirty="0" smtClean="0"/>
                        <a:t>6</a:t>
                      </a:r>
                      <a:endParaRPr lang="es-CL" sz="1100" dirty="0">
                        <a:latin typeface="Arial" pitchFamily="34" charset="0"/>
                        <a:cs typeface="Arial" pitchFamily="34" charset="0"/>
                      </a:endParaRPr>
                    </a:p>
                  </a:txBody>
                  <a:tcPr/>
                </a:tc>
                <a:tc>
                  <a:txBody>
                    <a:bodyPr/>
                    <a:lstStyle/>
                    <a:p>
                      <a:pPr algn="ctr"/>
                      <a:r>
                        <a:rPr lang="es-CL" sz="1100" dirty="0" smtClean="0"/>
                        <a:t>6</a:t>
                      </a:r>
                      <a:endParaRPr lang="es-CL" sz="1100" dirty="0">
                        <a:latin typeface="Arial" pitchFamily="34" charset="0"/>
                        <a:cs typeface="Arial" pitchFamily="34" charset="0"/>
                      </a:endParaRPr>
                    </a:p>
                  </a:txBody>
                  <a:tcPr/>
                </a:tc>
                <a:tc>
                  <a:txBody>
                    <a:bodyPr/>
                    <a:lstStyle/>
                    <a:p>
                      <a:pPr algn="ctr"/>
                      <a:r>
                        <a:rPr lang="es-CL" sz="1100" dirty="0" smtClean="0"/>
                        <a:t>6</a:t>
                      </a:r>
                      <a:endParaRPr lang="es-CL" sz="1100" dirty="0">
                        <a:latin typeface="Arial" pitchFamily="34" charset="0"/>
                        <a:cs typeface="Arial" pitchFamily="34" charset="0"/>
                      </a:endParaRPr>
                    </a:p>
                  </a:txBody>
                  <a:tcPr/>
                </a:tc>
                <a:tc>
                  <a:txBody>
                    <a:bodyPr/>
                    <a:lstStyle/>
                    <a:p>
                      <a:pPr algn="ctr"/>
                      <a:r>
                        <a:rPr lang="es-CL" sz="1100" dirty="0" smtClean="0"/>
                        <a:t>44</a:t>
                      </a:r>
                      <a:endParaRPr lang="es-CL" sz="1100" dirty="0">
                        <a:latin typeface="Arial" pitchFamily="34" charset="0"/>
                        <a:cs typeface="Arial" pitchFamily="34" charset="0"/>
                      </a:endParaRPr>
                    </a:p>
                  </a:txBody>
                  <a:tcPr/>
                </a:tc>
                <a:extLst>
                  <a:ext uri="{0D108BD9-81ED-4DB2-BD59-A6C34878D82A}">
                    <a16:rowId xmlns:a16="http://schemas.microsoft.com/office/drawing/2014/main" val="10011"/>
                  </a:ext>
                </a:extLst>
              </a:tr>
              <a:tr h="249746">
                <a:tc>
                  <a:txBody>
                    <a:bodyPr/>
                    <a:lstStyle/>
                    <a:p>
                      <a:pPr algn="ctr"/>
                      <a:r>
                        <a:rPr lang="es-CL" sz="1100" dirty="0" smtClean="0"/>
                        <a:t>ART. MUSICALES </a:t>
                      </a:r>
                      <a:endParaRPr lang="es-CL" sz="1100" dirty="0">
                        <a:latin typeface="Arial" pitchFamily="34" charset="0"/>
                        <a:cs typeface="Arial" pitchFamily="34" charset="0"/>
                      </a:endParaRPr>
                    </a:p>
                  </a:txBody>
                  <a:tcPr/>
                </a:tc>
                <a:tc>
                  <a:txBody>
                    <a:bodyPr/>
                    <a:lstStyle/>
                    <a:p>
                      <a:pPr algn="ctr"/>
                      <a:endParaRPr lang="es-CL" sz="1100" dirty="0">
                        <a:latin typeface="Arial" pitchFamily="34" charset="0"/>
                        <a:cs typeface="Arial" pitchFamily="34" charset="0"/>
                      </a:endParaRPr>
                    </a:p>
                  </a:txBody>
                  <a:tcPr/>
                </a:tc>
                <a:tc>
                  <a:txBody>
                    <a:bodyPr/>
                    <a:lstStyle/>
                    <a:p>
                      <a:pPr algn="ctr"/>
                      <a:endParaRPr lang="es-CL" sz="1100" dirty="0">
                        <a:latin typeface="Arial" pitchFamily="34" charset="0"/>
                        <a:cs typeface="Arial" pitchFamily="34" charset="0"/>
                      </a:endParaRPr>
                    </a:p>
                  </a:txBody>
                  <a:tcPr/>
                </a:tc>
                <a:tc>
                  <a:txBody>
                    <a:bodyPr/>
                    <a:lstStyle/>
                    <a:p>
                      <a:pPr algn="ctr"/>
                      <a:r>
                        <a:rPr lang="es-CL" sz="1100" dirty="0" smtClean="0"/>
                        <a:t>6</a:t>
                      </a:r>
                      <a:endParaRPr lang="es-CL" sz="1100" dirty="0">
                        <a:latin typeface="Arial" pitchFamily="34" charset="0"/>
                        <a:cs typeface="Arial" pitchFamily="34" charset="0"/>
                      </a:endParaRPr>
                    </a:p>
                  </a:txBody>
                  <a:tcPr/>
                </a:tc>
                <a:tc>
                  <a:txBody>
                    <a:bodyPr/>
                    <a:lstStyle/>
                    <a:p>
                      <a:pPr algn="ctr"/>
                      <a:r>
                        <a:rPr lang="es-CL" sz="1100" dirty="0" smtClean="0"/>
                        <a:t>4</a:t>
                      </a:r>
                      <a:endParaRPr lang="es-CL" sz="1100" dirty="0">
                        <a:latin typeface="Arial" pitchFamily="34" charset="0"/>
                        <a:cs typeface="Arial" pitchFamily="34" charset="0"/>
                      </a:endParaRPr>
                    </a:p>
                  </a:txBody>
                  <a:tcPr/>
                </a:tc>
                <a:tc>
                  <a:txBody>
                    <a:bodyPr/>
                    <a:lstStyle/>
                    <a:p>
                      <a:pPr algn="ctr"/>
                      <a:r>
                        <a:rPr lang="es-CL" sz="1100" dirty="0" smtClean="0"/>
                        <a:t>6</a:t>
                      </a:r>
                      <a:endParaRPr lang="es-CL" sz="1100" dirty="0">
                        <a:latin typeface="Arial" pitchFamily="34" charset="0"/>
                        <a:cs typeface="Arial" pitchFamily="34" charset="0"/>
                      </a:endParaRPr>
                    </a:p>
                  </a:txBody>
                  <a:tcPr/>
                </a:tc>
                <a:tc>
                  <a:txBody>
                    <a:bodyPr/>
                    <a:lstStyle/>
                    <a:p>
                      <a:pPr algn="ctr"/>
                      <a:r>
                        <a:rPr lang="es-CL" sz="1100" dirty="0" smtClean="0"/>
                        <a:t>6</a:t>
                      </a:r>
                      <a:endParaRPr lang="es-CL" sz="1100" dirty="0">
                        <a:latin typeface="Arial" pitchFamily="34" charset="0"/>
                        <a:cs typeface="Arial" pitchFamily="34" charset="0"/>
                      </a:endParaRPr>
                    </a:p>
                  </a:txBody>
                  <a:tcPr/>
                </a:tc>
                <a:tc>
                  <a:txBody>
                    <a:bodyPr/>
                    <a:lstStyle/>
                    <a:p>
                      <a:pPr algn="ctr"/>
                      <a:r>
                        <a:rPr lang="es-CL" sz="1100" dirty="0" smtClean="0"/>
                        <a:t>6</a:t>
                      </a:r>
                      <a:endParaRPr lang="es-CL" sz="1100" dirty="0">
                        <a:latin typeface="Arial" pitchFamily="34" charset="0"/>
                        <a:cs typeface="Arial" pitchFamily="34" charset="0"/>
                      </a:endParaRPr>
                    </a:p>
                  </a:txBody>
                  <a:tcPr/>
                </a:tc>
                <a:tc>
                  <a:txBody>
                    <a:bodyPr/>
                    <a:lstStyle/>
                    <a:p>
                      <a:pPr algn="ctr"/>
                      <a:r>
                        <a:rPr lang="es-CL" sz="1100" dirty="0" smtClean="0"/>
                        <a:t>28</a:t>
                      </a:r>
                      <a:endParaRPr lang="es-CL" sz="1100" dirty="0">
                        <a:latin typeface="Arial" pitchFamily="34" charset="0"/>
                        <a:cs typeface="Arial" pitchFamily="34" charset="0"/>
                      </a:endParaRPr>
                    </a:p>
                  </a:txBody>
                  <a:tcPr/>
                </a:tc>
                <a:extLst>
                  <a:ext uri="{0D108BD9-81ED-4DB2-BD59-A6C34878D82A}">
                    <a16:rowId xmlns:a16="http://schemas.microsoft.com/office/drawing/2014/main" val="10012"/>
                  </a:ext>
                </a:extLst>
              </a:tr>
              <a:tr h="249746">
                <a:tc>
                  <a:txBody>
                    <a:bodyPr/>
                    <a:lstStyle/>
                    <a:p>
                      <a:pPr algn="ctr"/>
                      <a:r>
                        <a:rPr lang="es-CL" sz="1100" dirty="0" smtClean="0"/>
                        <a:t>RELIGION *</a:t>
                      </a:r>
                      <a:endParaRPr lang="es-CL" sz="1100" dirty="0">
                        <a:latin typeface="Arial" pitchFamily="34" charset="0"/>
                        <a:cs typeface="Arial" pitchFamily="34" charset="0"/>
                      </a:endParaRPr>
                    </a:p>
                  </a:txBody>
                  <a:tcPr/>
                </a:tc>
                <a:tc>
                  <a:txBody>
                    <a:bodyPr/>
                    <a:lstStyle/>
                    <a:p>
                      <a:pPr algn="ctr"/>
                      <a:r>
                        <a:rPr lang="es-CL" sz="1100" dirty="0" smtClean="0">
                          <a:latin typeface="+mn-lt"/>
                          <a:cs typeface="+mn-cs"/>
                        </a:rPr>
                        <a:t>4</a:t>
                      </a:r>
                      <a:endParaRPr lang="es-CL" sz="1100" dirty="0">
                        <a:latin typeface="Arial" pitchFamily="34" charset="0"/>
                        <a:cs typeface="Arial" pitchFamily="34" charset="0"/>
                      </a:endParaRPr>
                    </a:p>
                  </a:txBody>
                  <a:tcPr/>
                </a:tc>
                <a:tc>
                  <a:txBody>
                    <a:bodyPr/>
                    <a:lstStyle/>
                    <a:p>
                      <a:pPr algn="ctr"/>
                      <a:r>
                        <a:rPr lang="es-CL" sz="1100" dirty="0" smtClean="0"/>
                        <a:t>4</a:t>
                      </a:r>
                      <a:endParaRPr lang="es-CL" sz="1100" dirty="0">
                        <a:latin typeface="Arial" pitchFamily="34" charset="0"/>
                        <a:cs typeface="Arial" pitchFamily="34" charset="0"/>
                      </a:endParaRPr>
                    </a:p>
                  </a:txBody>
                  <a:tcPr/>
                </a:tc>
                <a:tc>
                  <a:txBody>
                    <a:bodyPr/>
                    <a:lstStyle/>
                    <a:p>
                      <a:pPr algn="ctr"/>
                      <a:r>
                        <a:rPr lang="es-CL" sz="1100" dirty="0" smtClean="0"/>
                        <a:t>4</a:t>
                      </a:r>
                      <a:endParaRPr lang="es-CL" sz="1100" dirty="0">
                        <a:latin typeface="Arial" pitchFamily="34" charset="0"/>
                        <a:cs typeface="Arial" pitchFamily="34" charset="0"/>
                      </a:endParaRPr>
                    </a:p>
                  </a:txBody>
                  <a:tcPr/>
                </a:tc>
                <a:tc>
                  <a:txBody>
                    <a:bodyPr/>
                    <a:lstStyle/>
                    <a:p>
                      <a:pPr algn="ctr"/>
                      <a:r>
                        <a:rPr lang="es-CL" sz="1100" dirty="0" smtClean="0"/>
                        <a:t>8</a:t>
                      </a:r>
                      <a:endParaRPr lang="es-CL" sz="1100" dirty="0">
                        <a:latin typeface="Arial" pitchFamily="34" charset="0"/>
                        <a:cs typeface="Arial" pitchFamily="34" charset="0"/>
                      </a:endParaRPr>
                    </a:p>
                  </a:txBody>
                  <a:tcPr/>
                </a:tc>
                <a:tc>
                  <a:txBody>
                    <a:bodyPr/>
                    <a:lstStyle/>
                    <a:p>
                      <a:pPr algn="ctr"/>
                      <a:r>
                        <a:rPr lang="es-CL" sz="1100" dirty="0" smtClean="0"/>
                        <a:t>4</a:t>
                      </a:r>
                      <a:endParaRPr lang="es-CL" sz="1100" dirty="0">
                        <a:latin typeface="Arial" pitchFamily="34" charset="0"/>
                        <a:cs typeface="Arial" pitchFamily="34" charset="0"/>
                      </a:endParaRPr>
                    </a:p>
                  </a:txBody>
                  <a:tcPr/>
                </a:tc>
                <a:tc>
                  <a:txBody>
                    <a:bodyPr/>
                    <a:lstStyle/>
                    <a:p>
                      <a:pPr algn="ctr"/>
                      <a:r>
                        <a:rPr lang="es-CL" sz="1100" dirty="0" smtClean="0"/>
                        <a:t>12</a:t>
                      </a:r>
                      <a:endParaRPr lang="es-CL" sz="1100" dirty="0">
                        <a:latin typeface="Arial" pitchFamily="34" charset="0"/>
                        <a:cs typeface="Arial" pitchFamily="34" charset="0"/>
                      </a:endParaRPr>
                    </a:p>
                  </a:txBody>
                  <a:tcPr/>
                </a:tc>
                <a:tc>
                  <a:txBody>
                    <a:bodyPr/>
                    <a:lstStyle/>
                    <a:p>
                      <a:pPr algn="ctr"/>
                      <a:endParaRPr lang="es-CL" sz="1100" dirty="0">
                        <a:latin typeface="Arial" pitchFamily="34" charset="0"/>
                        <a:cs typeface="Arial" pitchFamily="34" charset="0"/>
                      </a:endParaRPr>
                    </a:p>
                  </a:txBody>
                  <a:tcPr/>
                </a:tc>
                <a:tc>
                  <a:txBody>
                    <a:bodyPr/>
                    <a:lstStyle/>
                    <a:p>
                      <a:pPr algn="ctr"/>
                      <a:r>
                        <a:rPr lang="es-CL" sz="1100" dirty="0" smtClean="0"/>
                        <a:t>34</a:t>
                      </a:r>
                      <a:endParaRPr lang="es-CL" sz="1100" dirty="0">
                        <a:latin typeface="Arial" pitchFamily="34" charset="0"/>
                        <a:cs typeface="Arial" pitchFamily="34" charset="0"/>
                      </a:endParaRPr>
                    </a:p>
                  </a:txBody>
                  <a:tcPr/>
                </a:tc>
                <a:extLst>
                  <a:ext uri="{0D108BD9-81ED-4DB2-BD59-A6C34878D82A}">
                    <a16:rowId xmlns:a16="http://schemas.microsoft.com/office/drawing/2014/main" val="10013"/>
                  </a:ext>
                </a:extLst>
              </a:tr>
              <a:tr h="249746">
                <a:tc>
                  <a:txBody>
                    <a:bodyPr/>
                    <a:lstStyle/>
                    <a:p>
                      <a:pPr algn="ctr"/>
                      <a:r>
                        <a:rPr lang="es-CL" sz="1100" dirty="0" smtClean="0"/>
                        <a:t>ETICA</a:t>
                      </a:r>
                      <a:endParaRPr lang="es-CL" sz="1100" dirty="0">
                        <a:latin typeface="Arial" pitchFamily="34" charset="0"/>
                        <a:cs typeface="Arial" pitchFamily="34" charset="0"/>
                      </a:endParaRPr>
                    </a:p>
                  </a:txBody>
                  <a:tcPr/>
                </a:tc>
                <a:tc>
                  <a:txBody>
                    <a:bodyPr/>
                    <a:lstStyle/>
                    <a:p>
                      <a:pPr algn="ctr"/>
                      <a:r>
                        <a:rPr lang="es-CL" sz="1100" dirty="0" smtClean="0">
                          <a:latin typeface="+mn-lt"/>
                          <a:cs typeface="+mn-cs"/>
                        </a:rPr>
                        <a:t>4</a:t>
                      </a:r>
                      <a:endParaRPr lang="es-CL" sz="1100" dirty="0">
                        <a:latin typeface="Arial" pitchFamily="34" charset="0"/>
                        <a:cs typeface="Arial" pitchFamily="34" charset="0"/>
                      </a:endParaRPr>
                    </a:p>
                  </a:txBody>
                  <a:tcPr/>
                </a:tc>
                <a:tc>
                  <a:txBody>
                    <a:bodyPr/>
                    <a:lstStyle/>
                    <a:p>
                      <a:pPr algn="ctr"/>
                      <a:r>
                        <a:rPr lang="es-CL" sz="1100" dirty="0" smtClean="0"/>
                        <a:t>4</a:t>
                      </a:r>
                      <a:endParaRPr lang="es-CL" sz="1100" dirty="0">
                        <a:latin typeface="Arial" pitchFamily="34" charset="0"/>
                        <a:cs typeface="Arial" pitchFamily="34" charset="0"/>
                      </a:endParaRPr>
                    </a:p>
                  </a:txBody>
                  <a:tcPr/>
                </a:tc>
                <a:tc>
                  <a:txBody>
                    <a:bodyPr/>
                    <a:lstStyle/>
                    <a:p>
                      <a:pPr algn="ctr"/>
                      <a:r>
                        <a:rPr lang="es-CL" sz="1100" dirty="0" smtClean="0"/>
                        <a:t>12</a:t>
                      </a:r>
                      <a:endParaRPr lang="es-CL" sz="1100" dirty="0">
                        <a:latin typeface="Arial" pitchFamily="34" charset="0"/>
                        <a:cs typeface="Arial" pitchFamily="34" charset="0"/>
                      </a:endParaRPr>
                    </a:p>
                  </a:txBody>
                  <a:tcPr/>
                </a:tc>
                <a:tc>
                  <a:txBody>
                    <a:bodyPr/>
                    <a:lstStyle/>
                    <a:p>
                      <a:pPr algn="ctr"/>
                      <a:r>
                        <a:rPr lang="es-CL" sz="1100" dirty="0" smtClean="0"/>
                        <a:t>12</a:t>
                      </a:r>
                      <a:endParaRPr lang="es-CL" sz="1100" dirty="0">
                        <a:latin typeface="Arial" pitchFamily="34" charset="0"/>
                        <a:cs typeface="Arial" pitchFamily="34" charset="0"/>
                      </a:endParaRPr>
                    </a:p>
                  </a:txBody>
                  <a:tcPr/>
                </a:tc>
                <a:tc>
                  <a:txBody>
                    <a:bodyPr/>
                    <a:lstStyle/>
                    <a:p>
                      <a:pPr algn="ctr"/>
                      <a:r>
                        <a:rPr lang="es-CL" sz="1100" dirty="0" smtClean="0"/>
                        <a:t>12</a:t>
                      </a:r>
                      <a:endParaRPr lang="es-CL" sz="1100" dirty="0">
                        <a:latin typeface="Arial" pitchFamily="34" charset="0"/>
                        <a:cs typeface="Arial" pitchFamily="34" charset="0"/>
                      </a:endParaRPr>
                    </a:p>
                  </a:txBody>
                  <a:tcPr/>
                </a:tc>
                <a:tc>
                  <a:txBody>
                    <a:bodyPr/>
                    <a:lstStyle/>
                    <a:p>
                      <a:pPr algn="ctr"/>
                      <a:r>
                        <a:rPr lang="es-CL" sz="1100" dirty="0" smtClean="0"/>
                        <a:t>12</a:t>
                      </a:r>
                      <a:endParaRPr lang="es-CL" sz="1100" dirty="0">
                        <a:latin typeface="Arial" pitchFamily="34" charset="0"/>
                        <a:cs typeface="Arial" pitchFamily="34" charset="0"/>
                      </a:endParaRPr>
                    </a:p>
                  </a:txBody>
                  <a:tcPr/>
                </a:tc>
                <a:tc>
                  <a:txBody>
                    <a:bodyPr/>
                    <a:lstStyle/>
                    <a:p>
                      <a:pPr algn="ctr"/>
                      <a:endParaRPr lang="es-CL" sz="1100" dirty="0">
                        <a:latin typeface="Arial" pitchFamily="34" charset="0"/>
                        <a:cs typeface="Arial" pitchFamily="34" charset="0"/>
                      </a:endParaRPr>
                    </a:p>
                  </a:txBody>
                  <a:tcPr/>
                </a:tc>
                <a:tc>
                  <a:txBody>
                    <a:bodyPr/>
                    <a:lstStyle/>
                    <a:p>
                      <a:pPr algn="ctr"/>
                      <a:r>
                        <a:rPr lang="es-CL" sz="1100" dirty="0" smtClean="0"/>
                        <a:t>56</a:t>
                      </a:r>
                      <a:endParaRPr lang="es-CL" sz="1100" dirty="0">
                        <a:latin typeface="Arial" pitchFamily="34" charset="0"/>
                        <a:cs typeface="Arial" pitchFamily="34" charset="0"/>
                      </a:endParaRPr>
                    </a:p>
                  </a:txBody>
                  <a:tcPr/>
                </a:tc>
                <a:extLst>
                  <a:ext uri="{0D108BD9-81ED-4DB2-BD59-A6C34878D82A}">
                    <a16:rowId xmlns:a16="http://schemas.microsoft.com/office/drawing/2014/main" val="10014"/>
                  </a:ext>
                </a:extLst>
              </a:tr>
              <a:tr h="249746">
                <a:tc>
                  <a:txBody>
                    <a:bodyPr/>
                    <a:lstStyle/>
                    <a:p>
                      <a:pPr algn="ctr"/>
                      <a:r>
                        <a:rPr lang="es-CL" sz="1100" dirty="0" smtClean="0"/>
                        <a:t>CONSEJO CURSO </a:t>
                      </a:r>
                      <a:endParaRPr lang="es-CL" sz="1100" dirty="0">
                        <a:latin typeface="Arial" pitchFamily="34" charset="0"/>
                        <a:cs typeface="Arial" pitchFamily="34" charset="0"/>
                      </a:endParaRPr>
                    </a:p>
                  </a:txBody>
                  <a:tcPr/>
                </a:tc>
                <a:tc>
                  <a:txBody>
                    <a:bodyPr/>
                    <a:lstStyle/>
                    <a:p>
                      <a:pPr algn="ctr"/>
                      <a:r>
                        <a:rPr lang="es-CL" sz="1100" dirty="0" smtClean="0"/>
                        <a:t>2</a:t>
                      </a:r>
                      <a:endParaRPr lang="es-CL" sz="1100" dirty="0">
                        <a:latin typeface="Arial" pitchFamily="34" charset="0"/>
                        <a:cs typeface="Arial" pitchFamily="34" charset="0"/>
                      </a:endParaRPr>
                    </a:p>
                  </a:txBody>
                  <a:tcPr/>
                </a:tc>
                <a:tc>
                  <a:txBody>
                    <a:bodyPr/>
                    <a:lstStyle/>
                    <a:p>
                      <a:pPr algn="ctr"/>
                      <a:r>
                        <a:rPr lang="es-CL" sz="1100" dirty="0" smtClean="0"/>
                        <a:t>2</a:t>
                      </a:r>
                      <a:endParaRPr lang="es-CL" sz="1100" dirty="0">
                        <a:latin typeface="Arial" pitchFamily="34" charset="0"/>
                        <a:cs typeface="Arial" pitchFamily="34" charset="0"/>
                      </a:endParaRPr>
                    </a:p>
                  </a:txBody>
                  <a:tcPr/>
                </a:tc>
                <a:tc>
                  <a:txBody>
                    <a:bodyPr/>
                    <a:lstStyle/>
                    <a:p>
                      <a:pPr algn="ctr"/>
                      <a:r>
                        <a:rPr lang="es-CL" sz="1100" dirty="0" smtClean="0"/>
                        <a:t>6</a:t>
                      </a:r>
                      <a:endParaRPr lang="es-CL" sz="1100" dirty="0">
                        <a:latin typeface="Arial" pitchFamily="34" charset="0"/>
                        <a:cs typeface="Arial" pitchFamily="34" charset="0"/>
                      </a:endParaRPr>
                    </a:p>
                  </a:txBody>
                  <a:tcPr/>
                </a:tc>
                <a:tc>
                  <a:txBody>
                    <a:bodyPr/>
                    <a:lstStyle/>
                    <a:p>
                      <a:pPr algn="ctr"/>
                      <a:r>
                        <a:rPr lang="es-CL" sz="1100" dirty="0" smtClean="0"/>
                        <a:t>6</a:t>
                      </a:r>
                      <a:endParaRPr lang="es-CL" sz="1100" dirty="0">
                        <a:latin typeface="Arial" pitchFamily="34" charset="0"/>
                        <a:cs typeface="Arial" pitchFamily="34" charset="0"/>
                      </a:endParaRPr>
                    </a:p>
                  </a:txBody>
                  <a:tcPr/>
                </a:tc>
                <a:tc>
                  <a:txBody>
                    <a:bodyPr/>
                    <a:lstStyle/>
                    <a:p>
                      <a:pPr algn="ctr"/>
                      <a:r>
                        <a:rPr lang="es-CL" sz="1100" dirty="0" smtClean="0"/>
                        <a:t>6</a:t>
                      </a:r>
                      <a:endParaRPr lang="es-CL" sz="1100" dirty="0">
                        <a:latin typeface="Arial" pitchFamily="34" charset="0"/>
                        <a:cs typeface="Arial" pitchFamily="34" charset="0"/>
                      </a:endParaRPr>
                    </a:p>
                  </a:txBody>
                  <a:tcPr/>
                </a:tc>
                <a:tc>
                  <a:txBody>
                    <a:bodyPr/>
                    <a:lstStyle/>
                    <a:p>
                      <a:pPr algn="ctr"/>
                      <a:r>
                        <a:rPr lang="es-CL" sz="1100" dirty="0" smtClean="0"/>
                        <a:t>6</a:t>
                      </a:r>
                      <a:endParaRPr lang="es-CL" sz="1100" dirty="0">
                        <a:latin typeface="Arial" pitchFamily="34" charset="0"/>
                        <a:cs typeface="Arial" pitchFamily="34" charset="0"/>
                      </a:endParaRPr>
                    </a:p>
                  </a:txBody>
                  <a:tcPr/>
                </a:tc>
                <a:tc>
                  <a:txBody>
                    <a:bodyPr/>
                    <a:lstStyle/>
                    <a:p>
                      <a:pPr algn="ctr"/>
                      <a:endParaRPr lang="es-CL" sz="1100" dirty="0">
                        <a:latin typeface="Arial" pitchFamily="34" charset="0"/>
                        <a:cs typeface="Arial" pitchFamily="34" charset="0"/>
                      </a:endParaRPr>
                    </a:p>
                  </a:txBody>
                  <a:tcPr/>
                </a:tc>
                <a:tc>
                  <a:txBody>
                    <a:bodyPr/>
                    <a:lstStyle/>
                    <a:p>
                      <a:pPr algn="ctr"/>
                      <a:r>
                        <a:rPr lang="es-CL" sz="1100" dirty="0" smtClean="0"/>
                        <a:t>28</a:t>
                      </a:r>
                      <a:endParaRPr lang="es-CL" sz="1100" dirty="0">
                        <a:latin typeface="Arial" pitchFamily="34" charset="0"/>
                        <a:cs typeface="Arial" pitchFamily="34" charset="0"/>
                      </a:endParaRPr>
                    </a:p>
                  </a:txBody>
                  <a:tcPr/>
                </a:tc>
                <a:extLst>
                  <a:ext uri="{0D108BD9-81ED-4DB2-BD59-A6C34878D82A}">
                    <a16:rowId xmlns:a16="http://schemas.microsoft.com/office/drawing/2014/main" val="10015"/>
                  </a:ext>
                </a:extLst>
              </a:tr>
              <a:tr h="249746">
                <a:tc>
                  <a:txBody>
                    <a:bodyPr/>
                    <a:lstStyle/>
                    <a:p>
                      <a:pPr algn="ctr"/>
                      <a:r>
                        <a:rPr lang="es-CL" sz="1100" dirty="0" smtClean="0"/>
                        <a:t>ORIENTACION </a:t>
                      </a:r>
                      <a:endParaRPr lang="es-CL" sz="1100" dirty="0">
                        <a:latin typeface="Arial" pitchFamily="34" charset="0"/>
                        <a:cs typeface="Arial" pitchFamily="34" charset="0"/>
                      </a:endParaRPr>
                    </a:p>
                  </a:txBody>
                  <a:tcPr/>
                </a:tc>
                <a:tc>
                  <a:txBody>
                    <a:bodyPr/>
                    <a:lstStyle/>
                    <a:p>
                      <a:pPr algn="ctr"/>
                      <a:r>
                        <a:rPr lang="es-CL" sz="1100" dirty="0" smtClean="0"/>
                        <a:t>2</a:t>
                      </a:r>
                      <a:endParaRPr lang="es-CL" sz="1100" dirty="0">
                        <a:latin typeface="Arial" pitchFamily="34" charset="0"/>
                        <a:cs typeface="Arial" pitchFamily="34" charset="0"/>
                      </a:endParaRPr>
                    </a:p>
                  </a:txBody>
                  <a:tcPr/>
                </a:tc>
                <a:tc>
                  <a:txBody>
                    <a:bodyPr/>
                    <a:lstStyle/>
                    <a:p>
                      <a:pPr algn="ctr"/>
                      <a:r>
                        <a:rPr lang="es-CL" sz="1100" dirty="0" smtClean="0"/>
                        <a:t>2</a:t>
                      </a:r>
                      <a:endParaRPr lang="es-CL" sz="1100" dirty="0">
                        <a:latin typeface="Arial" pitchFamily="34" charset="0"/>
                        <a:cs typeface="Arial" pitchFamily="34" charset="0"/>
                      </a:endParaRPr>
                    </a:p>
                  </a:txBody>
                  <a:tcPr/>
                </a:tc>
                <a:tc>
                  <a:txBody>
                    <a:bodyPr/>
                    <a:lstStyle/>
                    <a:p>
                      <a:pPr algn="ctr"/>
                      <a:r>
                        <a:rPr lang="es-CL" sz="1100" dirty="0" smtClean="0"/>
                        <a:t>6</a:t>
                      </a:r>
                      <a:endParaRPr lang="es-CL" sz="1100" dirty="0">
                        <a:latin typeface="Arial" pitchFamily="34" charset="0"/>
                        <a:cs typeface="Arial" pitchFamily="34" charset="0"/>
                      </a:endParaRPr>
                    </a:p>
                  </a:txBody>
                  <a:tcPr/>
                </a:tc>
                <a:tc>
                  <a:txBody>
                    <a:bodyPr/>
                    <a:lstStyle/>
                    <a:p>
                      <a:pPr algn="ctr"/>
                      <a:r>
                        <a:rPr lang="es-CL" sz="1100" dirty="0" smtClean="0"/>
                        <a:t>6</a:t>
                      </a:r>
                      <a:endParaRPr lang="es-CL" sz="1100" dirty="0">
                        <a:latin typeface="Arial" pitchFamily="34" charset="0"/>
                        <a:cs typeface="Arial" pitchFamily="34" charset="0"/>
                      </a:endParaRPr>
                    </a:p>
                  </a:txBody>
                  <a:tcPr/>
                </a:tc>
                <a:tc>
                  <a:txBody>
                    <a:bodyPr/>
                    <a:lstStyle/>
                    <a:p>
                      <a:pPr algn="ctr"/>
                      <a:endParaRPr lang="es-CL" sz="1100" dirty="0">
                        <a:latin typeface="Arial" pitchFamily="34" charset="0"/>
                        <a:cs typeface="Arial" pitchFamily="34" charset="0"/>
                      </a:endParaRPr>
                    </a:p>
                  </a:txBody>
                  <a:tcPr/>
                </a:tc>
                <a:tc>
                  <a:txBody>
                    <a:bodyPr/>
                    <a:lstStyle/>
                    <a:p>
                      <a:pPr algn="ctr"/>
                      <a:endParaRPr lang="es-CL" sz="1100" dirty="0">
                        <a:latin typeface="Arial" pitchFamily="34" charset="0"/>
                        <a:cs typeface="Arial" pitchFamily="34" charset="0"/>
                      </a:endParaRPr>
                    </a:p>
                  </a:txBody>
                  <a:tcPr/>
                </a:tc>
                <a:tc>
                  <a:txBody>
                    <a:bodyPr/>
                    <a:lstStyle/>
                    <a:p>
                      <a:pPr algn="ctr"/>
                      <a:endParaRPr lang="es-CL" sz="1100" dirty="0">
                        <a:latin typeface="Arial" pitchFamily="34" charset="0"/>
                        <a:cs typeface="Arial" pitchFamily="34" charset="0"/>
                      </a:endParaRPr>
                    </a:p>
                  </a:txBody>
                  <a:tcPr/>
                </a:tc>
                <a:tc>
                  <a:txBody>
                    <a:bodyPr/>
                    <a:lstStyle/>
                    <a:p>
                      <a:pPr algn="ctr"/>
                      <a:r>
                        <a:rPr lang="es-CL" sz="1100" dirty="0" smtClean="0"/>
                        <a:t>16</a:t>
                      </a:r>
                      <a:endParaRPr lang="es-CL" sz="1100" dirty="0">
                        <a:latin typeface="Arial" pitchFamily="34" charset="0"/>
                        <a:cs typeface="Arial" pitchFamily="34" charset="0"/>
                      </a:endParaRPr>
                    </a:p>
                  </a:txBody>
                  <a:tcPr/>
                </a:tc>
                <a:extLst>
                  <a:ext uri="{0D108BD9-81ED-4DB2-BD59-A6C34878D82A}">
                    <a16:rowId xmlns:a16="http://schemas.microsoft.com/office/drawing/2014/main" val="10016"/>
                  </a:ext>
                </a:extLst>
              </a:tr>
              <a:tr h="323201">
                <a:tc>
                  <a:txBody>
                    <a:bodyPr/>
                    <a:lstStyle/>
                    <a:p>
                      <a:pPr algn="ctr"/>
                      <a:r>
                        <a:rPr lang="es-CL" sz="1100" dirty="0" smtClean="0"/>
                        <a:t>TOTAL</a:t>
                      </a:r>
                      <a:r>
                        <a:rPr lang="es-CL" sz="1100" baseline="0" dirty="0" smtClean="0"/>
                        <a:t> </a:t>
                      </a:r>
                      <a:endParaRPr lang="es-CL" sz="1100" dirty="0">
                        <a:latin typeface="Arial" pitchFamily="34" charset="0"/>
                        <a:cs typeface="Arial" pitchFamily="34" charset="0"/>
                      </a:endParaRPr>
                    </a:p>
                  </a:txBody>
                  <a:tcPr/>
                </a:tc>
                <a:tc>
                  <a:txBody>
                    <a:bodyPr/>
                    <a:lstStyle/>
                    <a:p>
                      <a:pPr algn="ctr"/>
                      <a:endParaRPr lang="es-CL" sz="1100">
                        <a:latin typeface="Arial" pitchFamily="34" charset="0"/>
                        <a:cs typeface="Arial" pitchFamily="34" charset="0"/>
                      </a:endParaRPr>
                    </a:p>
                  </a:txBody>
                  <a:tcPr/>
                </a:tc>
                <a:tc>
                  <a:txBody>
                    <a:bodyPr/>
                    <a:lstStyle/>
                    <a:p>
                      <a:pPr algn="ctr"/>
                      <a:endParaRPr lang="es-CL" sz="1100">
                        <a:latin typeface="Arial" pitchFamily="34" charset="0"/>
                        <a:cs typeface="Arial" pitchFamily="34" charset="0"/>
                      </a:endParaRPr>
                    </a:p>
                  </a:txBody>
                  <a:tcPr/>
                </a:tc>
                <a:tc>
                  <a:txBody>
                    <a:bodyPr/>
                    <a:lstStyle/>
                    <a:p>
                      <a:pPr algn="ctr"/>
                      <a:endParaRPr lang="es-CL" sz="1100">
                        <a:latin typeface="Arial" pitchFamily="34" charset="0"/>
                        <a:cs typeface="Arial" pitchFamily="34" charset="0"/>
                      </a:endParaRPr>
                    </a:p>
                  </a:txBody>
                  <a:tcPr/>
                </a:tc>
                <a:tc>
                  <a:txBody>
                    <a:bodyPr/>
                    <a:lstStyle/>
                    <a:p>
                      <a:pPr algn="ctr"/>
                      <a:endParaRPr lang="es-CL" sz="1100" dirty="0">
                        <a:latin typeface="Arial" pitchFamily="34" charset="0"/>
                        <a:cs typeface="Arial" pitchFamily="34" charset="0"/>
                      </a:endParaRPr>
                    </a:p>
                  </a:txBody>
                  <a:tcPr/>
                </a:tc>
                <a:tc>
                  <a:txBody>
                    <a:bodyPr/>
                    <a:lstStyle/>
                    <a:p>
                      <a:pPr algn="ctr"/>
                      <a:endParaRPr lang="es-CL" sz="1100" dirty="0">
                        <a:latin typeface="Arial" pitchFamily="34" charset="0"/>
                        <a:cs typeface="Arial" pitchFamily="34" charset="0"/>
                      </a:endParaRPr>
                    </a:p>
                  </a:txBody>
                  <a:tcPr/>
                </a:tc>
                <a:tc>
                  <a:txBody>
                    <a:bodyPr/>
                    <a:lstStyle/>
                    <a:p>
                      <a:pPr algn="ctr"/>
                      <a:endParaRPr lang="es-CL" sz="1100" dirty="0">
                        <a:latin typeface="Arial" pitchFamily="34" charset="0"/>
                        <a:cs typeface="Arial" pitchFamily="34" charset="0"/>
                      </a:endParaRPr>
                    </a:p>
                  </a:txBody>
                  <a:tcPr/>
                </a:tc>
                <a:tc>
                  <a:txBody>
                    <a:bodyPr/>
                    <a:lstStyle/>
                    <a:p>
                      <a:pPr algn="ctr"/>
                      <a:endParaRPr lang="es-CL" sz="1100" dirty="0">
                        <a:latin typeface="Arial" pitchFamily="34" charset="0"/>
                        <a:cs typeface="Arial" pitchFamily="34" charset="0"/>
                      </a:endParaRPr>
                    </a:p>
                  </a:txBody>
                  <a:tcPr/>
                </a:tc>
                <a:tc>
                  <a:txBody>
                    <a:bodyPr/>
                    <a:lstStyle/>
                    <a:p>
                      <a:pPr algn="ctr"/>
                      <a:r>
                        <a:rPr lang="es-CL" sz="1600" b="1" dirty="0" smtClean="0"/>
                        <a:t>1064</a:t>
                      </a:r>
                      <a:endParaRPr lang="es-CL" sz="1600" b="1" dirty="0">
                        <a:latin typeface="Arial" pitchFamily="34" charset="0"/>
                        <a:cs typeface="Arial" pitchFamily="34" charset="0"/>
                      </a:endParaRPr>
                    </a:p>
                  </a:txBody>
                  <a:tcPr/>
                </a:tc>
                <a:extLst>
                  <a:ext uri="{0D108BD9-81ED-4DB2-BD59-A6C34878D82A}">
                    <a16:rowId xmlns:a16="http://schemas.microsoft.com/office/drawing/2014/main" val="10017"/>
                  </a:ext>
                </a:extLst>
              </a:tr>
            </a:tbl>
          </a:graphicData>
        </a:graphic>
      </p:graphicFrame>
      <p:pic>
        <p:nvPicPr>
          <p:cNvPr id="6" name="5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489" y="98893"/>
            <a:ext cx="955927" cy="1101114"/>
          </a:xfrm>
          <a:prstGeom prst="rect">
            <a:avLst/>
          </a:prstGeom>
        </p:spPr>
      </p:pic>
    </p:spTree>
    <p:extLst>
      <p:ext uri="{BB962C8B-B14F-4D97-AF65-F5344CB8AC3E}">
        <p14:creationId xmlns:p14="http://schemas.microsoft.com/office/powerpoint/2010/main" val="192284031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112838" y="1038464"/>
            <a:ext cx="7779642" cy="3110615"/>
          </a:xfrm>
        </p:spPr>
        <p:txBody>
          <a:bodyPr>
            <a:normAutofit fontScale="90000"/>
          </a:bodyPr>
          <a:lstStyle/>
          <a:p>
            <a:r>
              <a:rPr lang="es-CL" dirty="0" smtClean="0"/>
              <a:t>USO DE TIEMPO NO LECTIVO </a:t>
            </a:r>
            <a:br>
              <a:rPr lang="es-CL" dirty="0" smtClean="0"/>
            </a:br>
            <a:r>
              <a:rPr lang="es-CL" dirty="0" smtClean="0"/>
              <a:t>DOCENTES </a:t>
            </a:r>
            <a:r>
              <a:rPr lang="es-CL" dirty="0" err="1" smtClean="0"/>
              <a:t>Prop</a:t>
            </a:r>
            <a:r>
              <a:rPr lang="es-CL" dirty="0" smtClean="0"/>
              <a:t> 65/35  </a:t>
            </a:r>
            <a:r>
              <a:rPr lang="es-CL" dirty="0"/>
              <a:t/>
            </a:r>
            <a:br>
              <a:rPr lang="es-CL" dirty="0"/>
            </a:br>
            <a:r>
              <a:rPr lang="es-CL" sz="4900" b="1" dirty="0" smtClean="0">
                <a:effectLst/>
              </a:rPr>
              <a:t/>
            </a:r>
            <a:br>
              <a:rPr lang="es-CL" sz="4900" b="1" dirty="0" smtClean="0">
                <a:effectLst/>
              </a:rPr>
            </a:br>
            <a:r>
              <a:rPr lang="es-CL" sz="2000" b="1" dirty="0" smtClean="0">
                <a:effectLst/>
              </a:rPr>
              <a:t>1.  Consejo de Profesores				1,5 horas semanal </a:t>
            </a:r>
            <a:br>
              <a:rPr lang="es-CL" sz="2000" b="1" dirty="0" smtClean="0">
                <a:effectLst/>
              </a:rPr>
            </a:br>
            <a:r>
              <a:rPr lang="es-CL" sz="2000" b="1" dirty="0" smtClean="0">
                <a:effectLst/>
              </a:rPr>
              <a:t>2.  Reuniones de Departamento 			3,0 horas semanal</a:t>
            </a:r>
            <a:br>
              <a:rPr lang="es-CL" sz="2000" b="1" dirty="0" smtClean="0">
                <a:effectLst/>
              </a:rPr>
            </a:br>
            <a:r>
              <a:rPr lang="es-CL" sz="2000" b="1" dirty="0" smtClean="0">
                <a:effectLst/>
              </a:rPr>
              <a:t>3.  atencion de apoderados/ alumnas			1,0 hora semanal  </a:t>
            </a:r>
            <a:br>
              <a:rPr lang="es-CL" sz="2000" b="1" dirty="0" smtClean="0">
                <a:effectLst/>
              </a:rPr>
            </a:br>
            <a:r>
              <a:rPr lang="es-CL" sz="2000" b="1" dirty="0" smtClean="0">
                <a:solidFill>
                  <a:srgbClr val="FF0000"/>
                </a:solidFill>
                <a:effectLst/>
              </a:rPr>
              <a:t>4</a:t>
            </a:r>
            <a:r>
              <a:rPr lang="es-CL" sz="2000" b="1" dirty="0">
                <a:solidFill>
                  <a:srgbClr val="FF0000"/>
                </a:solidFill>
                <a:effectLst/>
              </a:rPr>
              <a:t>.  </a:t>
            </a:r>
            <a:r>
              <a:rPr lang="es-CL" sz="2000" b="1" dirty="0" err="1">
                <a:solidFill>
                  <a:srgbClr val="FF0000"/>
                </a:solidFill>
                <a:effectLst/>
              </a:rPr>
              <a:t>P</a:t>
            </a:r>
            <a:r>
              <a:rPr lang="es-CL" sz="2000" b="1" dirty="0" err="1" smtClean="0">
                <a:solidFill>
                  <a:srgbClr val="FF0000"/>
                </a:solidFill>
                <a:effectLst/>
              </a:rPr>
              <a:t>lanificacion</a:t>
            </a:r>
            <a:r>
              <a:rPr lang="es-CL" sz="2000" b="1" dirty="0" smtClean="0">
                <a:solidFill>
                  <a:srgbClr val="FF0000"/>
                </a:solidFill>
                <a:effectLst/>
              </a:rPr>
              <a:t> </a:t>
            </a:r>
            <a:r>
              <a:rPr lang="es-CL" sz="2000" b="1" dirty="0">
                <a:solidFill>
                  <a:srgbClr val="FF0000"/>
                </a:solidFill>
                <a:effectLst/>
              </a:rPr>
              <a:t>y </a:t>
            </a:r>
            <a:r>
              <a:rPr lang="es-CL" sz="2000" b="1" dirty="0" err="1">
                <a:solidFill>
                  <a:srgbClr val="FF0000"/>
                </a:solidFill>
                <a:effectLst/>
              </a:rPr>
              <a:t>evaluacion</a:t>
            </a:r>
            <a:r>
              <a:rPr lang="es-CL" sz="2000" b="1" dirty="0">
                <a:solidFill>
                  <a:srgbClr val="FF0000"/>
                </a:solidFill>
                <a:effectLst/>
              </a:rPr>
              <a:t> ( 44 horas) 		</a:t>
            </a:r>
            <a:r>
              <a:rPr lang="es-CL" sz="2000" b="1" dirty="0" smtClean="0">
                <a:solidFill>
                  <a:srgbClr val="FF0000"/>
                </a:solidFill>
                <a:effectLst/>
              </a:rPr>
              <a:t>12,5 </a:t>
            </a:r>
            <a:r>
              <a:rPr lang="es-CL" sz="2000" b="1" dirty="0">
                <a:solidFill>
                  <a:srgbClr val="FF0000"/>
                </a:solidFill>
                <a:effectLst/>
              </a:rPr>
              <a:t>horas </a:t>
            </a:r>
            <a:r>
              <a:rPr lang="es-CL" sz="2000" b="1" dirty="0" smtClean="0">
                <a:solidFill>
                  <a:srgbClr val="FF0000"/>
                </a:solidFill>
                <a:effectLst/>
              </a:rPr>
              <a:t>semanal </a:t>
            </a:r>
            <a:br>
              <a:rPr lang="es-CL" sz="2000" b="1" dirty="0" smtClean="0">
                <a:solidFill>
                  <a:srgbClr val="FF0000"/>
                </a:solidFill>
                <a:effectLst/>
              </a:rPr>
            </a:br>
            <a:r>
              <a:rPr lang="es-CL" sz="2000" b="1" dirty="0">
                <a:solidFill>
                  <a:srgbClr val="FF0000"/>
                </a:solidFill>
                <a:effectLst/>
              </a:rPr>
              <a:t>	</a:t>
            </a:r>
            <a:r>
              <a:rPr lang="es-CL" sz="2000" b="1" dirty="0" smtClean="0">
                <a:solidFill>
                  <a:srgbClr val="FF0000"/>
                </a:solidFill>
                <a:effectLst/>
              </a:rPr>
              <a:t>		      ( 35 horas)		  9,5 horas semanal </a:t>
            </a:r>
            <a:br>
              <a:rPr lang="es-CL" sz="2000" b="1" dirty="0" smtClean="0">
                <a:solidFill>
                  <a:srgbClr val="FF0000"/>
                </a:solidFill>
                <a:effectLst/>
              </a:rPr>
            </a:br>
            <a:r>
              <a:rPr lang="es-CL" sz="2000" b="1" dirty="0">
                <a:solidFill>
                  <a:srgbClr val="FF0000"/>
                </a:solidFill>
                <a:effectLst/>
              </a:rPr>
              <a:t>	</a:t>
            </a:r>
            <a:r>
              <a:rPr lang="es-CL" sz="2000" b="1" dirty="0" smtClean="0">
                <a:solidFill>
                  <a:srgbClr val="FF0000"/>
                </a:solidFill>
                <a:effectLst/>
              </a:rPr>
              <a:t>		      ( 30 horas)		   7,5 horas semanal </a:t>
            </a:r>
            <a:br>
              <a:rPr lang="es-CL" sz="2000" b="1" dirty="0" smtClean="0">
                <a:solidFill>
                  <a:srgbClr val="FF0000"/>
                </a:solidFill>
                <a:effectLst/>
              </a:rPr>
            </a:br>
            <a:r>
              <a:rPr lang="es-CL" sz="2000" b="1" dirty="0">
                <a:solidFill>
                  <a:srgbClr val="FF0000"/>
                </a:solidFill>
                <a:effectLst/>
              </a:rPr>
              <a:t>	</a:t>
            </a:r>
            <a:r>
              <a:rPr lang="es-CL" sz="2000" b="1" dirty="0" smtClean="0">
                <a:solidFill>
                  <a:srgbClr val="FF0000"/>
                </a:solidFill>
                <a:effectLst/>
              </a:rPr>
              <a:t>		      ( 25 horas)		   5,5 horas semanal</a:t>
            </a:r>
            <a:r>
              <a:rPr lang="es-CL" sz="2000" b="1" dirty="0" smtClean="0">
                <a:effectLst/>
              </a:rPr>
              <a:t>			      </a:t>
            </a:r>
            <a:r>
              <a:rPr lang="es-CL" sz="2700" b="1" dirty="0" smtClean="0">
                <a:effectLst/>
              </a:rPr>
              <a:t/>
            </a:r>
            <a:br>
              <a:rPr lang="es-CL" sz="2700" b="1" dirty="0" smtClean="0">
                <a:effectLst/>
              </a:rPr>
            </a:br>
            <a:endParaRPr lang="es-CL" sz="2000" b="1" dirty="0">
              <a:effectLst/>
            </a:endParaRPr>
          </a:p>
        </p:txBody>
      </p:sp>
      <p:pic>
        <p:nvPicPr>
          <p:cNvPr id="4" name="3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489" y="98893"/>
            <a:ext cx="955927" cy="1101114"/>
          </a:xfrm>
          <a:prstGeom prst="rect">
            <a:avLst/>
          </a:prstGeom>
        </p:spPr>
      </p:pic>
    </p:spTree>
    <p:extLst>
      <p:ext uri="{BB962C8B-B14F-4D97-AF65-F5344CB8AC3E}">
        <p14:creationId xmlns:p14="http://schemas.microsoft.com/office/powerpoint/2010/main" val="146702750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899592" y="1628800"/>
            <a:ext cx="7560840" cy="3847207"/>
          </a:xfrm>
          <a:prstGeom prst="rect">
            <a:avLst/>
          </a:prstGeom>
          <a:noFill/>
        </p:spPr>
        <p:txBody>
          <a:bodyPr wrap="square" rtlCol="0">
            <a:spAutoFit/>
          </a:bodyPr>
          <a:lstStyle/>
          <a:p>
            <a:pPr algn="just"/>
            <a:r>
              <a:rPr lang="es-ES" sz="2400" b="1" dirty="0" smtClean="0"/>
              <a:t>Rendimiento </a:t>
            </a:r>
            <a:r>
              <a:rPr lang="es-ES" sz="2400" b="1" dirty="0"/>
              <a:t>Escolar</a:t>
            </a:r>
            <a:endParaRPr lang="es-CL" sz="2400" dirty="0"/>
          </a:p>
          <a:p>
            <a:pPr algn="just"/>
            <a:r>
              <a:rPr lang="es-ES" sz="2000" dirty="0"/>
              <a:t> </a:t>
            </a:r>
            <a:endParaRPr lang="es-CL" sz="2000" dirty="0"/>
          </a:p>
          <a:p>
            <a:pPr algn="just"/>
            <a:r>
              <a:rPr lang="es-ES" sz="2000" dirty="0"/>
              <a:t> </a:t>
            </a:r>
            <a:endParaRPr lang="es-CL" sz="2000" dirty="0"/>
          </a:p>
          <a:p>
            <a:pPr algn="just"/>
            <a:r>
              <a:rPr lang="es-ES" sz="2000" dirty="0"/>
              <a:t>El proceso del año escolar del año 2016, se desarrolló con la consideración de las movilizaciones tanto estudiantiles como también magisteriales que en lo concreto se manifestaron en la calendarización inicial agregando una en la extensión de los tiempos predeterminados originales. En efecto,  en razón a las movilizaciones mencionadas que efectivamente se presentaron en los meses de Mayo y Junio, se tradujeron en una extensión en el año escolar hasta el 15 de enero del 2017.</a:t>
            </a:r>
            <a:endParaRPr lang="es-CL" sz="2000" dirty="0"/>
          </a:p>
          <a:p>
            <a:pPr algn="just"/>
            <a:r>
              <a:rPr lang="es-ES" sz="2000" dirty="0"/>
              <a:t> </a:t>
            </a:r>
            <a:endParaRPr lang="es-CL" sz="2000" dirty="0"/>
          </a:p>
        </p:txBody>
      </p:sp>
      <p:pic>
        <p:nvPicPr>
          <p:cNvPr id="4" name="3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489" y="98893"/>
            <a:ext cx="955927" cy="1101114"/>
          </a:xfrm>
          <a:prstGeom prst="rect">
            <a:avLst/>
          </a:prstGeom>
        </p:spPr>
      </p:pic>
    </p:spTree>
    <p:extLst>
      <p:ext uri="{BB962C8B-B14F-4D97-AF65-F5344CB8AC3E}">
        <p14:creationId xmlns:p14="http://schemas.microsoft.com/office/powerpoint/2010/main" val="4704131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1625631" y="585678"/>
            <a:ext cx="7562261" cy="646331"/>
          </a:xfrm>
          <a:prstGeom prst="rect">
            <a:avLst/>
          </a:prstGeom>
        </p:spPr>
        <p:txBody>
          <a:bodyPr wrap="square">
            <a:spAutoFit/>
          </a:bodyPr>
          <a:lstStyle/>
          <a:p>
            <a:endParaRPr lang="es-MX" dirty="0"/>
          </a:p>
          <a:p>
            <a:pPr algn="just"/>
            <a:r>
              <a:rPr lang="es-MX" b="1" dirty="0"/>
              <a:t>	</a:t>
            </a:r>
          </a:p>
        </p:txBody>
      </p:sp>
      <p:sp>
        <p:nvSpPr>
          <p:cNvPr id="2" name="1 Rectángulo"/>
          <p:cNvSpPr/>
          <p:nvPr/>
        </p:nvSpPr>
        <p:spPr>
          <a:xfrm>
            <a:off x="429636" y="2060848"/>
            <a:ext cx="8521069" cy="2308324"/>
          </a:xfrm>
          <a:prstGeom prst="rect">
            <a:avLst/>
          </a:prstGeom>
        </p:spPr>
        <p:txBody>
          <a:bodyPr wrap="square">
            <a:spAutoFit/>
          </a:bodyPr>
          <a:lstStyle/>
          <a:p>
            <a:pPr lvl="0" algn="ctr"/>
            <a:r>
              <a:rPr lang="es-CL" sz="3600" b="1" dirty="0" smtClean="0"/>
              <a:t>RESULTADOS ACADEMICOS</a:t>
            </a:r>
          </a:p>
          <a:p>
            <a:pPr lvl="0" algn="ctr"/>
            <a:r>
              <a:rPr lang="es-CL" sz="3600" b="1" dirty="0" smtClean="0"/>
              <a:t> </a:t>
            </a:r>
          </a:p>
          <a:p>
            <a:pPr lvl="0" algn="ctr"/>
            <a:r>
              <a:rPr lang="es-CL" sz="3600" b="1" dirty="0" smtClean="0"/>
              <a:t>LICEO TAJAMAR 	</a:t>
            </a:r>
            <a:endParaRPr lang="es-CL" sz="3600" b="1" dirty="0"/>
          </a:p>
          <a:p>
            <a:pPr marL="342900" lvl="0" indent="-342900">
              <a:buFont typeface="Arial" pitchFamily="34" charset="0"/>
              <a:buChar char="•"/>
            </a:pPr>
            <a:endParaRPr lang="es-CL" sz="3600" b="1" dirty="0"/>
          </a:p>
        </p:txBody>
      </p:sp>
      <p:pic>
        <p:nvPicPr>
          <p:cNvPr id="5" name="4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489" y="98893"/>
            <a:ext cx="955927" cy="1101114"/>
          </a:xfrm>
          <a:prstGeom prst="rect">
            <a:avLst/>
          </a:prstGeom>
        </p:spPr>
      </p:pic>
    </p:spTree>
    <p:extLst>
      <p:ext uri="{BB962C8B-B14F-4D97-AF65-F5344CB8AC3E}">
        <p14:creationId xmlns:p14="http://schemas.microsoft.com/office/powerpoint/2010/main" val="11830212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r>
              <a:rPr lang="es-CL" sz="2400" b="1" dirty="0" smtClean="0">
                <a:effectLst/>
              </a:rPr>
              <a:t>Promoción Escolar por Asignatura 2016 </a:t>
            </a:r>
            <a:br>
              <a:rPr lang="es-CL" sz="2400" b="1" dirty="0" smtClean="0">
                <a:effectLst/>
              </a:rPr>
            </a:br>
            <a:r>
              <a:rPr lang="es-CL" sz="2400" b="1" dirty="0" smtClean="0">
                <a:effectLst/>
              </a:rPr>
              <a:t>( 7° Básico  a  </a:t>
            </a:r>
            <a:r>
              <a:rPr lang="es-CL" sz="2400" b="1" dirty="0" err="1" smtClean="0">
                <a:effectLst/>
              </a:rPr>
              <a:t>IV°</a:t>
            </a:r>
            <a:r>
              <a:rPr lang="es-CL" sz="2400" b="1" dirty="0" smtClean="0">
                <a:effectLst/>
              </a:rPr>
              <a:t>  Medio) </a:t>
            </a:r>
            <a:endParaRPr lang="es-CL" sz="2400" b="1" dirty="0">
              <a:effectLst/>
            </a:endParaRPr>
          </a:p>
        </p:txBody>
      </p:sp>
      <p:pic>
        <p:nvPicPr>
          <p:cNvPr id="8194" name="Gráfico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772816"/>
            <a:ext cx="7848872" cy="4661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5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489" y="98893"/>
            <a:ext cx="955927" cy="1101114"/>
          </a:xfrm>
          <a:prstGeom prst="rect">
            <a:avLst/>
          </a:prstGeom>
        </p:spPr>
      </p:pic>
    </p:spTree>
    <p:extLst>
      <p:ext uri="{BB962C8B-B14F-4D97-AF65-F5344CB8AC3E}">
        <p14:creationId xmlns:p14="http://schemas.microsoft.com/office/powerpoint/2010/main" val="8827460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071416" y="707653"/>
            <a:ext cx="7677047" cy="5709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lang="es-ES" sz="3200" b="1" dirty="0" smtClean="0">
                <a:latin typeface="Arial" pitchFamily="34" charset="0"/>
                <a:cs typeface="Arial" pitchFamily="34" charset="0"/>
              </a:rPr>
              <a:t>	IDEARIO PEI LICEO TAJAMAR </a:t>
            </a:r>
          </a:p>
          <a:p>
            <a:pPr marL="0" marR="0" lvl="0" indent="0" defTabSz="914400" rtl="0" eaLnBrk="1" fontAlgn="base" latinLnBrk="0" hangingPunct="1">
              <a:lnSpc>
                <a:spcPct val="100000"/>
              </a:lnSpc>
              <a:spcBef>
                <a:spcPct val="0"/>
              </a:spcBef>
              <a:spcAft>
                <a:spcPct val="0"/>
              </a:spcAft>
              <a:buClrTx/>
              <a:buSzTx/>
              <a:buFontTx/>
              <a:buNone/>
              <a:tabLst/>
            </a:pPr>
            <a:r>
              <a:rPr lang="es-ES" sz="3200" b="1" dirty="0" smtClean="0">
                <a:latin typeface="Arial" pitchFamily="34" charset="0"/>
                <a:cs typeface="Arial" pitchFamily="34" charset="0"/>
              </a:rPr>
              <a:t>Visión.</a:t>
            </a:r>
          </a:p>
          <a:p>
            <a:pPr marL="0" marR="0" lvl="0" indent="0" defTabSz="914400" rtl="0" eaLnBrk="1" fontAlgn="base" latinLnBrk="0" hangingPunct="1">
              <a:lnSpc>
                <a:spcPct val="100000"/>
              </a:lnSpc>
              <a:spcBef>
                <a:spcPct val="0"/>
              </a:spcBef>
              <a:spcAft>
                <a:spcPct val="0"/>
              </a:spcAft>
              <a:buClrTx/>
              <a:buSzTx/>
              <a:buFontTx/>
              <a:buNone/>
              <a:tabLst/>
            </a:pPr>
            <a:endParaRPr lang="es-ES" sz="3200" b="1" dirty="0" smtClean="0">
              <a:latin typeface="Arial" pitchFamily="34" charset="0"/>
              <a:cs typeface="Arial" pitchFamily="34" charset="0"/>
            </a:endParaRPr>
          </a:p>
          <a:p>
            <a:pPr fontAlgn="base">
              <a:spcBef>
                <a:spcPct val="0"/>
              </a:spcBef>
              <a:spcAft>
                <a:spcPct val="0"/>
              </a:spcAft>
            </a:pPr>
            <a:r>
              <a:rPr lang="es-CL" sz="2400" b="1" i="1" dirty="0">
                <a:latin typeface="Arial" pitchFamily="34" charset="0"/>
                <a:cs typeface="Arial" pitchFamily="34" charset="0"/>
              </a:rPr>
              <a:t>Ser reconocidos como una comunidad de aprendizaje inclusiva, con un ambiente de participación democrática y colaboración activa de todos los estamentos, cuyo principal objetivo sea el desarrollo integral de las estudiantes, potenciando la formación valórica universal, la búsqueda de la excelencia y la entrega de herramientas para la realización personal.</a:t>
            </a:r>
          </a:p>
          <a:p>
            <a:pPr marL="0" marR="0" lvl="0" indent="0" defTabSz="914400" rtl="0" eaLnBrk="1" fontAlgn="base" latinLnBrk="0" hangingPunct="1">
              <a:lnSpc>
                <a:spcPct val="100000"/>
              </a:lnSpc>
              <a:spcBef>
                <a:spcPct val="0"/>
              </a:spcBef>
              <a:spcAft>
                <a:spcPct val="0"/>
              </a:spcAft>
              <a:buClrTx/>
              <a:buSzTx/>
              <a:buFontTx/>
              <a:buNone/>
              <a:tabLst/>
            </a:pPr>
            <a:endParaRPr lang="es-ES" sz="2400" b="1" dirty="0">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s-ES" sz="105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s-CL" sz="105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s-ES" sz="3200" b="1" i="0" u="none" strike="noStrike" cap="none" normalizeH="0" baseline="0" dirty="0" smtClean="0">
              <a:ln>
                <a:noFill/>
              </a:ln>
              <a:solidFill>
                <a:schemeClr val="tx1"/>
              </a:solidFill>
              <a:effectLst/>
              <a:latin typeface="Arial" pitchFamily="34" charset="0"/>
              <a:cs typeface="Arial" pitchFamily="34" charset="0"/>
            </a:endParaRPr>
          </a:p>
        </p:txBody>
      </p:sp>
      <p:pic>
        <p:nvPicPr>
          <p:cNvPr id="4" name="3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489" y="98893"/>
            <a:ext cx="955927" cy="1101114"/>
          </a:xfrm>
          <a:prstGeom prst="rect">
            <a:avLst/>
          </a:prstGeom>
        </p:spPr>
      </p:pic>
    </p:spTree>
    <p:extLst>
      <p:ext uri="{BB962C8B-B14F-4D97-AF65-F5344CB8AC3E}">
        <p14:creationId xmlns:p14="http://schemas.microsoft.com/office/powerpoint/2010/main" val="22388009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L"/>
          </a:p>
        </p:txBody>
      </p:sp>
      <p:sp>
        <p:nvSpPr>
          <p:cNvPr id="3" name="2 Rectángulo"/>
          <p:cNvSpPr/>
          <p:nvPr/>
        </p:nvSpPr>
        <p:spPr>
          <a:xfrm>
            <a:off x="1691680" y="447179"/>
            <a:ext cx="6984776" cy="646331"/>
          </a:xfrm>
          <a:prstGeom prst="rect">
            <a:avLst/>
          </a:prstGeom>
        </p:spPr>
        <p:txBody>
          <a:bodyPr wrap="square">
            <a:spAutoFit/>
          </a:bodyPr>
          <a:lstStyle/>
          <a:p>
            <a:r>
              <a:rPr lang="es-CL" b="1" dirty="0"/>
              <a:t>Porcentaje de Promoción Final por cada curso en </a:t>
            </a:r>
            <a:r>
              <a:rPr lang="es-CL" b="1" dirty="0" smtClean="0"/>
              <a:t>7°Básicos</a:t>
            </a:r>
            <a:r>
              <a:rPr lang="es-CL" b="1" dirty="0"/>
              <a:t>, Primeros </a:t>
            </a:r>
            <a:r>
              <a:rPr lang="es-CL" b="1" dirty="0" smtClean="0"/>
              <a:t>a Cuartos </a:t>
            </a:r>
            <a:r>
              <a:rPr lang="es-CL" b="1" dirty="0"/>
              <a:t>Medios año </a:t>
            </a:r>
            <a:r>
              <a:rPr lang="es-CL" b="1" dirty="0" smtClean="0"/>
              <a:t>2016</a:t>
            </a:r>
            <a:endParaRPr lang="es-CL" b="1" dirty="0"/>
          </a:p>
        </p:txBody>
      </p:sp>
      <p:pic>
        <p:nvPicPr>
          <p:cNvPr id="9218" name="Gráfico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2838" y="2132857"/>
            <a:ext cx="7347594" cy="4725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6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489" y="98893"/>
            <a:ext cx="955927" cy="1101114"/>
          </a:xfrm>
          <a:prstGeom prst="rect">
            <a:avLst/>
          </a:prstGeom>
        </p:spPr>
      </p:pic>
    </p:spTree>
    <p:extLst>
      <p:ext uri="{BB962C8B-B14F-4D97-AF65-F5344CB8AC3E}">
        <p14:creationId xmlns:p14="http://schemas.microsoft.com/office/powerpoint/2010/main" val="42639605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L"/>
          </a:p>
        </p:txBody>
      </p:sp>
      <p:sp>
        <p:nvSpPr>
          <p:cNvPr id="4" name="3 Rectángulo"/>
          <p:cNvSpPr/>
          <p:nvPr/>
        </p:nvSpPr>
        <p:spPr>
          <a:xfrm>
            <a:off x="1691680" y="447179"/>
            <a:ext cx="7200800" cy="646331"/>
          </a:xfrm>
          <a:prstGeom prst="rect">
            <a:avLst/>
          </a:prstGeom>
        </p:spPr>
        <p:txBody>
          <a:bodyPr wrap="square">
            <a:spAutoFit/>
          </a:bodyPr>
          <a:lstStyle/>
          <a:p>
            <a:r>
              <a:rPr lang="es-ES" b="1" dirty="0"/>
              <a:t>Porcentaje de Promoción Final por cada curso en Terceros y Cuartos Medios año </a:t>
            </a:r>
            <a:r>
              <a:rPr lang="es-ES" b="1" dirty="0" smtClean="0"/>
              <a:t>2016</a:t>
            </a:r>
            <a:endParaRPr lang="es-CL" b="1" dirty="0"/>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L"/>
          </a:p>
        </p:txBody>
      </p:sp>
      <p:pic>
        <p:nvPicPr>
          <p:cNvPr id="10242" name="Gráfico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700808"/>
            <a:ext cx="8208912" cy="4749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7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489" y="98893"/>
            <a:ext cx="955927" cy="1101114"/>
          </a:xfrm>
          <a:prstGeom prst="rect">
            <a:avLst/>
          </a:prstGeom>
        </p:spPr>
      </p:pic>
    </p:spTree>
    <p:extLst>
      <p:ext uri="{BB962C8B-B14F-4D97-AF65-F5344CB8AC3E}">
        <p14:creationId xmlns:p14="http://schemas.microsoft.com/office/powerpoint/2010/main" val="6190574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L"/>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L"/>
          </a:p>
        </p:txBody>
      </p:sp>
      <p:sp>
        <p:nvSpPr>
          <p:cNvPr id="4" name="3 Rectángulo"/>
          <p:cNvSpPr/>
          <p:nvPr/>
        </p:nvSpPr>
        <p:spPr>
          <a:xfrm>
            <a:off x="1691680" y="447179"/>
            <a:ext cx="6984776" cy="923330"/>
          </a:xfrm>
          <a:prstGeom prst="rect">
            <a:avLst/>
          </a:prstGeom>
        </p:spPr>
        <p:txBody>
          <a:bodyPr wrap="square">
            <a:spAutoFit/>
          </a:bodyPr>
          <a:lstStyle/>
          <a:p>
            <a:pPr algn="ctr"/>
            <a:r>
              <a:rPr lang="es-CL" b="1" dirty="0"/>
              <a:t>Porcentaje de Promoción Final </a:t>
            </a:r>
            <a:r>
              <a:rPr lang="es-CL" b="1" dirty="0" smtClean="0"/>
              <a:t>Total</a:t>
            </a:r>
          </a:p>
          <a:p>
            <a:pPr algn="ctr"/>
            <a:r>
              <a:rPr lang="es-CL" b="1" dirty="0"/>
              <a:t>L</a:t>
            </a:r>
            <a:r>
              <a:rPr lang="es-CL" b="1" dirty="0" smtClean="0"/>
              <a:t>iceo Tajamar.</a:t>
            </a:r>
          </a:p>
          <a:p>
            <a:endParaRPr lang="es-CL" dirty="0"/>
          </a:p>
        </p:txBody>
      </p:sp>
      <p:pic>
        <p:nvPicPr>
          <p:cNvPr id="11266" name="Gráfico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1556792"/>
            <a:ext cx="7704856" cy="4853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7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489" y="98893"/>
            <a:ext cx="955927" cy="1101114"/>
          </a:xfrm>
          <a:prstGeom prst="rect">
            <a:avLst/>
          </a:prstGeom>
        </p:spPr>
      </p:pic>
    </p:spTree>
    <p:extLst>
      <p:ext uri="{BB962C8B-B14F-4D97-AF65-F5344CB8AC3E}">
        <p14:creationId xmlns:p14="http://schemas.microsoft.com/office/powerpoint/2010/main" val="40604866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L"/>
          </a:p>
        </p:txBody>
      </p:sp>
      <p:sp>
        <p:nvSpPr>
          <p:cNvPr id="4" name="3 Rectángulo"/>
          <p:cNvSpPr/>
          <p:nvPr/>
        </p:nvSpPr>
        <p:spPr>
          <a:xfrm>
            <a:off x="1633388" y="1124744"/>
            <a:ext cx="6984776" cy="1200329"/>
          </a:xfrm>
          <a:prstGeom prst="rect">
            <a:avLst/>
          </a:prstGeom>
        </p:spPr>
        <p:txBody>
          <a:bodyPr wrap="square">
            <a:spAutoFit/>
          </a:bodyPr>
          <a:lstStyle/>
          <a:p>
            <a:pPr algn="ctr"/>
            <a:r>
              <a:rPr lang="es-CL" b="1" dirty="0" smtClean="0"/>
              <a:t>RESUL TADOS   ACADEMICOS  LICEO TAJAMAR  2016</a:t>
            </a:r>
          </a:p>
          <a:p>
            <a:pPr algn="ctr"/>
            <a:r>
              <a:rPr lang="es-CL" b="1" dirty="0" smtClean="0"/>
              <a:t>RESULTADOS SIMCE 2015</a:t>
            </a:r>
          </a:p>
          <a:p>
            <a:pPr algn="ctr"/>
            <a:r>
              <a:rPr lang="es-CL" b="1" dirty="0" smtClean="0"/>
              <a:t>OCTAVOS BASICOS 2015 </a:t>
            </a:r>
            <a:endParaRPr lang="es-CL" dirty="0"/>
          </a:p>
          <a:p>
            <a:r>
              <a:rPr lang="es-CL" b="1" dirty="0" smtClean="0"/>
              <a:t> </a:t>
            </a:r>
            <a:endParaRPr lang="es-CL" b="1" dirty="0"/>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L"/>
          </a:p>
        </p:txBody>
      </p:sp>
      <p:graphicFrame>
        <p:nvGraphicFramePr>
          <p:cNvPr id="5" name="4 Tabla"/>
          <p:cNvGraphicFramePr>
            <a:graphicFrameLocks noGrp="1"/>
          </p:cNvGraphicFramePr>
          <p:nvPr>
            <p:extLst>
              <p:ext uri="{D42A27DB-BD31-4B8C-83A1-F6EECF244321}">
                <p14:modId xmlns:p14="http://schemas.microsoft.com/office/powerpoint/2010/main" val="1470448834"/>
              </p:ext>
            </p:extLst>
          </p:nvPr>
        </p:nvGraphicFramePr>
        <p:xfrm>
          <a:off x="395536" y="2348880"/>
          <a:ext cx="8352928" cy="3569464"/>
        </p:xfrm>
        <a:graphic>
          <a:graphicData uri="http://schemas.openxmlformats.org/drawingml/2006/table">
            <a:tbl>
              <a:tblPr firstRow="1" bandRow="1">
                <a:tableStyleId>{5C22544A-7EE6-4342-B048-85BDC9FD1C3A}</a:tableStyleId>
              </a:tblPr>
              <a:tblGrid>
                <a:gridCol w="2088232">
                  <a:extLst>
                    <a:ext uri="{9D8B030D-6E8A-4147-A177-3AD203B41FA5}">
                      <a16:colId xmlns:a16="http://schemas.microsoft.com/office/drawing/2014/main" val="20000"/>
                    </a:ext>
                  </a:extLst>
                </a:gridCol>
                <a:gridCol w="2592288">
                  <a:extLst>
                    <a:ext uri="{9D8B030D-6E8A-4147-A177-3AD203B41FA5}">
                      <a16:colId xmlns:a16="http://schemas.microsoft.com/office/drawing/2014/main" val="20001"/>
                    </a:ext>
                  </a:extLst>
                </a:gridCol>
                <a:gridCol w="1656184">
                  <a:extLst>
                    <a:ext uri="{9D8B030D-6E8A-4147-A177-3AD203B41FA5}">
                      <a16:colId xmlns:a16="http://schemas.microsoft.com/office/drawing/2014/main" val="20002"/>
                    </a:ext>
                  </a:extLst>
                </a:gridCol>
                <a:gridCol w="2016224">
                  <a:extLst>
                    <a:ext uri="{9D8B030D-6E8A-4147-A177-3AD203B41FA5}">
                      <a16:colId xmlns:a16="http://schemas.microsoft.com/office/drawing/2014/main" val="20003"/>
                    </a:ext>
                  </a:extLst>
                </a:gridCol>
              </a:tblGrid>
              <a:tr h="648072">
                <a:tc>
                  <a:txBody>
                    <a:bodyPr/>
                    <a:lstStyle/>
                    <a:p>
                      <a:pPr algn="ctr"/>
                      <a:r>
                        <a:rPr lang="es-CL" sz="2000" dirty="0" smtClean="0"/>
                        <a:t>8° BASICO</a:t>
                      </a:r>
                      <a:endParaRPr lang="es-CL" sz="2000" dirty="0"/>
                    </a:p>
                  </a:txBody>
                  <a:tcPr/>
                </a:tc>
                <a:tc>
                  <a:txBody>
                    <a:bodyPr/>
                    <a:lstStyle/>
                    <a:p>
                      <a:pPr algn="ctr"/>
                      <a:r>
                        <a:rPr lang="es-CL" sz="2000" dirty="0" smtClean="0"/>
                        <a:t>Comprensión</a:t>
                      </a:r>
                      <a:r>
                        <a:rPr lang="es-CL" sz="2000" baseline="0" dirty="0" smtClean="0"/>
                        <a:t> Lectora</a:t>
                      </a:r>
                      <a:endParaRPr lang="es-CL" sz="2000" dirty="0"/>
                    </a:p>
                  </a:txBody>
                  <a:tcPr/>
                </a:tc>
                <a:tc>
                  <a:txBody>
                    <a:bodyPr/>
                    <a:lstStyle/>
                    <a:p>
                      <a:pPr algn="ctr"/>
                      <a:r>
                        <a:rPr lang="es-CL" sz="2000" dirty="0" smtClean="0"/>
                        <a:t>Matemática</a:t>
                      </a:r>
                      <a:endParaRPr lang="es-CL" sz="2000" dirty="0"/>
                    </a:p>
                  </a:txBody>
                  <a:tcPr/>
                </a:tc>
                <a:tc>
                  <a:txBody>
                    <a:bodyPr/>
                    <a:lstStyle/>
                    <a:p>
                      <a:pPr algn="ctr"/>
                      <a:r>
                        <a:rPr lang="es-CL" sz="2000" dirty="0" smtClean="0"/>
                        <a:t>Ciencias Naturales </a:t>
                      </a:r>
                      <a:endParaRPr lang="es-CL" sz="2000" dirty="0"/>
                    </a:p>
                  </a:txBody>
                  <a:tcPr/>
                </a:tc>
                <a:extLst>
                  <a:ext uri="{0D108BD9-81ED-4DB2-BD59-A6C34878D82A}">
                    <a16:rowId xmlns:a16="http://schemas.microsoft.com/office/drawing/2014/main" val="10000"/>
                  </a:ext>
                </a:extLst>
              </a:tr>
              <a:tr h="576064">
                <a:tc>
                  <a:txBody>
                    <a:bodyPr/>
                    <a:lstStyle/>
                    <a:p>
                      <a:pPr algn="ctr"/>
                      <a:r>
                        <a:rPr lang="es-CL" sz="2000" b="1" dirty="0" err="1" smtClean="0"/>
                        <a:t>Prom</a:t>
                      </a:r>
                      <a:r>
                        <a:rPr lang="es-CL" sz="2000" b="1" dirty="0" smtClean="0"/>
                        <a:t> </a:t>
                      </a:r>
                      <a:r>
                        <a:rPr lang="es-CL" sz="2000" b="1" dirty="0" err="1" smtClean="0"/>
                        <a:t>Simce</a:t>
                      </a:r>
                      <a:r>
                        <a:rPr lang="es-CL" sz="2000" b="1" dirty="0" smtClean="0"/>
                        <a:t> </a:t>
                      </a:r>
                      <a:endParaRPr lang="es-CL" sz="2000" b="1" dirty="0"/>
                    </a:p>
                  </a:txBody>
                  <a:tcPr/>
                </a:tc>
                <a:tc>
                  <a:txBody>
                    <a:bodyPr/>
                    <a:lstStyle/>
                    <a:p>
                      <a:pPr algn="ctr"/>
                      <a:r>
                        <a:rPr lang="es-CL" sz="2000" dirty="0" smtClean="0"/>
                        <a:t>255</a:t>
                      </a:r>
                      <a:endParaRPr lang="es-CL" sz="2000" dirty="0"/>
                    </a:p>
                  </a:txBody>
                  <a:tcPr/>
                </a:tc>
                <a:tc>
                  <a:txBody>
                    <a:bodyPr/>
                    <a:lstStyle/>
                    <a:p>
                      <a:pPr algn="ctr"/>
                      <a:r>
                        <a:rPr lang="es-CL" sz="2000" dirty="0" smtClean="0"/>
                        <a:t>254</a:t>
                      </a:r>
                      <a:endParaRPr lang="es-CL" sz="2000" dirty="0"/>
                    </a:p>
                  </a:txBody>
                  <a:tcPr/>
                </a:tc>
                <a:tc>
                  <a:txBody>
                    <a:bodyPr/>
                    <a:lstStyle/>
                    <a:p>
                      <a:pPr algn="ctr"/>
                      <a:r>
                        <a:rPr lang="es-CL" sz="2000" dirty="0" smtClean="0"/>
                        <a:t>260</a:t>
                      </a:r>
                      <a:endParaRPr lang="es-CL" sz="2000" dirty="0"/>
                    </a:p>
                  </a:txBody>
                  <a:tcPr/>
                </a:tc>
                <a:extLst>
                  <a:ext uri="{0D108BD9-81ED-4DB2-BD59-A6C34878D82A}">
                    <a16:rowId xmlns:a16="http://schemas.microsoft.com/office/drawing/2014/main" val="10001"/>
                  </a:ext>
                </a:extLst>
              </a:tr>
              <a:tr h="720080">
                <a:tc>
                  <a:txBody>
                    <a:bodyPr/>
                    <a:lstStyle/>
                    <a:p>
                      <a:pPr algn="ctr"/>
                      <a:r>
                        <a:rPr lang="es-CL" sz="2000" b="1" dirty="0" smtClean="0"/>
                        <a:t>Nivel Adecuado </a:t>
                      </a:r>
                    </a:p>
                    <a:p>
                      <a:pPr algn="ctr"/>
                      <a:endParaRPr lang="es-CL" sz="2000" b="1" dirty="0" smtClean="0"/>
                    </a:p>
                  </a:txBody>
                  <a:tcPr/>
                </a:tc>
                <a:tc>
                  <a:txBody>
                    <a:bodyPr/>
                    <a:lstStyle/>
                    <a:p>
                      <a:pPr algn="ctr"/>
                      <a:r>
                        <a:rPr lang="es-CL" sz="2000" dirty="0" smtClean="0"/>
                        <a:t>18.3%</a:t>
                      </a:r>
                      <a:endParaRPr lang="es-CL" sz="2000" dirty="0"/>
                    </a:p>
                  </a:txBody>
                  <a:tcPr/>
                </a:tc>
                <a:tc>
                  <a:txBody>
                    <a:bodyPr/>
                    <a:lstStyle/>
                    <a:p>
                      <a:pPr algn="ctr"/>
                      <a:r>
                        <a:rPr lang="es-CL" sz="2000" dirty="0" smtClean="0"/>
                        <a:t>9.2%</a:t>
                      </a:r>
                      <a:endParaRPr lang="es-CL" sz="2000" dirty="0"/>
                    </a:p>
                  </a:txBody>
                  <a:tcPr/>
                </a:tc>
                <a:tc>
                  <a:txBody>
                    <a:bodyPr/>
                    <a:lstStyle/>
                    <a:p>
                      <a:pPr algn="ctr"/>
                      <a:r>
                        <a:rPr lang="es-CL" sz="2000" dirty="0" smtClean="0"/>
                        <a:t>9.2%</a:t>
                      </a:r>
                      <a:endParaRPr lang="es-CL" sz="2000" dirty="0"/>
                    </a:p>
                  </a:txBody>
                  <a:tcPr/>
                </a:tc>
                <a:extLst>
                  <a:ext uri="{0D108BD9-81ED-4DB2-BD59-A6C34878D82A}">
                    <a16:rowId xmlns:a16="http://schemas.microsoft.com/office/drawing/2014/main" val="10002"/>
                  </a:ext>
                </a:extLst>
              </a:tr>
              <a:tr h="764120">
                <a:tc>
                  <a:txBody>
                    <a:bodyPr/>
                    <a:lstStyle/>
                    <a:p>
                      <a:pPr algn="ctr"/>
                      <a:r>
                        <a:rPr lang="es-CL" sz="2000" b="1" dirty="0" smtClean="0"/>
                        <a:t>Nivel Elemental </a:t>
                      </a:r>
                    </a:p>
                    <a:p>
                      <a:pPr algn="ctr"/>
                      <a:endParaRPr lang="es-CL" sz="2000" b="1" dirty="0" smtClean="0"/>
                    </a:p>
                  </a:txBody>
                  <a:tcPr/>
                </a:tc>
                <a:tc>
                  <a:txBody>
                    <a:bodyPr/>
                    <a:lstStyle/>
                    <a:p>
                      <a:pPr algn="ctr"/>
                      <a:r>
                        <a:rPr lang="es-CL" sz="2000" dirty="0" smtClean="0"/>
                        <a:t>41.7%</a:t>
                      </a:r>
                      <a:endParaRPr lang="es-CL" sz="2000" dirty="0"/>
                    </a:p>
                  </a:txBody>
                  <a:tcPr/>
                </a:tc>
                <a:tc>
                  <a:txBody>
                    <a:bodyPr/>
                    <a:lstStyle/>
                    <a:p>
                      <a:pPr algn="ctr"/>
                      <a:r>
                        <a:rPr lang="es-CL" sz="2000" dirty="0" smtClean="0"/>
                        <a:t>44.6%</a:t>
                      </a:r>
                      <a:endParaRPr lang="es-CL" sz="2000" dirty="0"/>
                    </a:p>
                  </a:txBody>
                  <a:tcPr/>
                </a:tc>
                <a:tc>
                  <a:txBody>
                    <a:bodyPr/>
                    <a:lstStyle/>
                    <a:p>
                      <a:pPr algn="ctr"/>
                      <a:r>
                        <a:rPr lang="es-CL" sz="2000" dirty="0" smtClean="0"/>
                        <a:t>47.7%</a:t>
                      </a:r>
                      <a:endParaRPr lang="es-CL" sz="2000" dirty="0"/>
                    </a:p>
                  </a:txBody>
                  <a:tcPr/>
                </a:tc>
                <a:extLst>
                  <a:ext uri="{0D108BD9-81ED-4DB2-BD59-A6C34878D82A}">
                    <a16:rowId xmlns:a16="http://schemas.microsoft.com/office/drawing/2014/main" val="10003"/>
                  </a:ext>
                </a:extLst>
              </a:tr>
              <a:tr h="808160">
                <a:tc>
                  <a:txBody>
                    <a:bodyPr/>
                    <a:lstStyle/>
                    <a:p>
                      <a:pPr algn="ctr"/>
                      <a:r>
                        <a:rPr lang="es-CL" sz="2000" b="1" dirty="0" smtClean="0"/>
                        <a:t>Nivel Insuficiente </a:t>
                      </a:r>
                      <a:endParaRPr lang="es-CL" sz="2000" b="1" dirty="0"/>
                    </a:p>
                  </a:txBody>
                  <a:tcPr/>
                </a:tc>
                <a:tc>
                  <a:txBody>
                    <a:bodyPr/>
                    <a:lstStyle/>
                    <a:p>
                      <a:pPr algn="ctr"/>
                      <a:r>
                        <a:rPr lang="es-CL" sz="2000" dirty="0" smtClean="0"/>
                        <a:t>40%</a:t>
                      </a:r>
                      <a:endParaRPr lang="es-CL" sz="2000" dirty="0"/>
                    </a:p>
                  </a:txBody>
                  <a:tcPr/>
                </a:tc>
                <a:tc>
                  <a:txBody>
                    <a:bodyPr/>
                    <a:lstStyle/>
                    <a:p>
                      <a:pPr algn="ctr"/>
                      <a:r>
                        <a:rPr lang="es-CL" sz="2000" dirty="0" smtClean="0"/>
                        <a:t>46.2%</a:t>
                      </a:r>
                      <a:endParaRPr lang="es-CL" sz="2000" dirty="0"/>
                    </a:p>
                  </a:txBody>
                  <a:tcPr/>
                </a:tc>
                <a:tc>
                  <a:txBody>
                    <a:bodyPr/>
                    <a:lstStyle/>
                    <a:p>
                      <a:pPr algn="ctr"/>
                      <a:r>
                        <a:rPr lang="es-CL" sz="2000" dirty="0" smtClean="0"/>
                        <a:t>43.1%</a:t>
                      </a:r>
                      <a:endParaRPr lang="es-CL" sz="2000" dirty="0"/>
                    </a:p>
                  </a:txBody>
                  <a:tcPr/>
                </a:tc>
                <a:extLst>
                  <a:ext uri="{0D108BD9-81ED-4DB2-BD59-A6C34878D82A}">
                    <a16:rowId xmlns:a16="http://schemas.microsoft.com/office/drawing/2014/main" val="10004"/>
                  </a:ext>
                </a:extLst>
              </a:tr>
            </a:tbl>
          </a:graphicData>
        </a:graphic>
      </p:graphicFrame>
      <p:pic>
        <p:nvPicPr>
          <p:cNvPr id="7" name="6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489" y="98893"/>
            <a:ext cx="955927" cy="1101114"/>
          </a:xfrm>
          <a:prstGeom prst="rect">
            <a:avLst/>
          </a:prstGeom>
        </p:spPr>
      </p:pic>
    </p:spTree>
    <p:extLst>
      <p:ext uri="{BB962C8B-B14F-4D97-AF65-F5344CB8AC3E}">
        <p14:creationId xmlns:p14="http://schemas.microsoft.com/office/powerpoint/2010/main" val="26167242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L"/>
          </a:p>
        </p:txBody>
      </p:sp>
      <p:sp>
        <p:nvSpPr>
          <p:cNvPr id="4" name="3 Rectángulo"/>
          <p:cNvSpPr/>
          <p:nvPr/>
        </p:nvSpPr>
        <p:spPr>
          <a:xfrm>
            <a:off x="1633388" y="1124744"/>
            <a:ext cx="6984776" cy="1200329"/>
          </a:xfrm>
          <a:prstGeom prst="rect">
            <a:avLst/>
          </a:prstGeom>
        </p:spPr>
        <p:txBody>
          <a:bodyPr wrap="square">
            <a:spAutoFit/>
          </a:bodyPr>
          <a:lstStyle/>
          <a:p>
            <a:pPr algn="ctr"/>
            <a:r>
              <a:rPr lang="es-CL" b="1" dirty="0" smtClean="0"/>
              <a:t>RESUL TADOS   ACADEMICOS  LICEO TAJAMAR  2016</a:t>
            </a:r>
          </a:p>
          <a:p>
            <a:pPr algn="ctr"/>
            <a:r>
              <a:rPr lang="es-CL" b="1" dirty="0" smtClean="0"/>
              <a:t>RESULTADOS SIMCE 2015</a:t>
            </a:r>
          </a:p>
          <a:p>
            <a:pPr algn="ctr"/>
            <a:r>
              <a:rPr lang="es-CL" b="1" dirty="0" smtClean="0"/>
              <a:t>SEGUNDOS MEDIOS 2015 </a:t>
            </a:r>
            <a:endParaRPr lang="es-CL" dirty="0"/>
          </a:p>
          <a:p>
            <a:r>
              <a:rPr lang="es-CL" b="1" dirty="0" smtClean="0"/>
              <a:t> </a:t>
            </a:r>
            <a:endParaRPr lang="es-CL" b="1" dirty="0"/>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L"/>
          </a:p>
        </p:txBody>
      </p:sp>
      <p:graphicFrame>
        <p:nvGraphicFramePr>
          <p:cNvPr id="5" name="4 Tabla"/>
          <p:cNvGraphicFramePr>
            <a:graphicFrameLocks noGrp="1"/>
          </p:cNvGraphicFramePr>
          <p:nvPr>
            <p:extLst>
              <p:ext uri="{D42A27DB-BD31-4B8C-83A1-F6EECF244321}">
                <p14:modId xmlns:p14="http://schemas.microsoft.com/office/powerpoint/2010/main" val="1995522322"/>
              </p:ext>
            </p:extLst>
          </p:nvPr>
        </p:nvGraphicFramePr>
        <p:xfrm>
          <a:off x="395536" y="2348880"/>
          <a:ext cx="8352928" cy="3569464"/>
        </p:xfrm>
        <a:graphic>
          <a:graphicData uri="http://schemas.openxmlformats.org/drawingml/2006/table">
            <a:tbl>
              <a:tblPr firstRow="1" bandRow="1">
                <a:tableStyleId>{5C22544A-7EE6-4342-B048-85BDC9FD1C3A}</a:tableStyleId>
              </a:tblPr>
              <a:tblGrid>
                <a:gridCol w="2088232">
                  <a:extLst>
                    <a:ext uri="{9D8B030D-6E8A-4147-A177-3AD203B41FA5}">
                      <a16:colId xmlns:a16="http://schemas.microsoft.com/office/drawing/2014/main" val="20000"/>
                    </a:ext>
                  </a:extLst>
                </a:gridCol>
                <a:gridCol w="2448272">
                  <a:extLst>
                    <a:ext uri="{9D8B030D-6E8A-4147-A177-3AD203B41FA5}">
                      <a16:colId xmlns:a16="http://schemas.microsoft.com/office/drawing/2014/main" val="20001"/>
                    </a:ext>
                  </a:extLst>
                </a:gridCol>
                <a:gridCol w="1728192">
                  <a:extLst>
                    <a:ext uri="{9D8B030D-6E8A-4147-A177-3AD203B41FA5}">
                      <a16:colId xmlns:a16="http://schemas.microsoft.com/office/drawing/2014/main" val="20002"/>
                    </a:ext>
                  </a:extLst>
                </a:gridCol>
                <a:gridCol w="2088232">
                  <a:extLst>
                    <a:ext uri="{9D8B030D-6E8A-4147-A177-3AD203B41FA5}">
                      <a16:colId xmlns:a16="http://schemas.microsoft.com/office/drawing/2014/main" val="20003"/>
                    </a:ext>
                  </a:extLst>
                </a:gridCol>
              </a:tblGrid>
              <a:tr h="648072">
                <a:tc>
                  <a:txBody>
                    <a:bodyPr/>
                    <a:lstStyle/>
                    <a:p>
                      <a:pPr algn="ctr"/>
                      <a:r>
                        <a:rPr lang="es-CL" sz="2000" dirty="0" err="1" smtClean="0"/>
                        <a:t>II°</a:t>
                      </a:r>
                      <a:r>
                        <a:rPr lang="es-CL" sz="2000" dirty="0" smtClean="0"/>
                        <a:t> MEDIOS </a:t>
                      </a:r>
                      <a:endParaRPr lang="es-CL" sz="2000" dirty="0"/>
                    </a:p>
                  </a:txBody>
                  <a:tcPr/>
                </a:tc>
                <a:tc>
                  <a:txBody>
                    <a:bodyPr/>
                    <a:lstStyle/>
                    <a:p>
                      <a:pPr algn="ctr"/>
                      <a:r>
                        <a:rPr lang="es-CL" sz="2000" dirty="0" smtClean="0"/>
                        <a:t>Comprensión</a:t>
                      </a:r>
                      <a:r>
                        <a:rPr lang="es-CL" sz="2000" baseline="0" dirty="0" smtClean="0"/>
                        <a:t> Lectora</a:t>
                      </a:r>
                      <a:endParaRPr lang="es-CL" sz="2000" dirty="0"/>
                    </a:p>
                  </a:txBody>
                  <a:tcPr/>
                </a:tc>
                <a:tc>
                  <a:txBody>
                    <a:bodyPr/>
                    <a:lstStyle/>
                    <a:p>
                      <a:pPr algn="ctr"/>
                      <a:r>
                        <a:rPr lang="es-CL" sz="2000" dirty="0" smtClean="0"/>
                        <a:t>Matemática</a:t>
                      </a:r>
                      <a:endParaRPr lang="es-CL" sz="2000" dirty="0"/>
                    </a:p>
                  </a:txBody>
                  <a:tcPr/>
                </a:tc>
                <a:tc>
                  <a:txBody>
                    <a:bodyPr/>
                    <a:lstStyle/>
                    <a:p>
                      <a:pPr algn="ctr"/>
                      <a:r>
                        <a:rPr lang="es-CL" sz="2000" dirty="0" smtClean="0"/>
                        <a:t>Historia y</a:t>
                      </a:r>
                      <a:r>
                        <a:rPr lang="es-CL" sz="2000" baseline="0" dirty="0" smtClean="0"/>
                        <a:t> Geografía </a:t>
                      </a:r>
                      <a:endParaRPr lang="es-CL" sz="2000" dirty="0"/>
                    </a:p>
                  </a:txBody>
                  <a:tcPr/>
                </a:tc>
                <a:extLst>
                  <a:ext uri="{0D108BD9-81ED-4DB2-BD59-A6C34878D82A}">
                    <a16:rowId xmlns:a16="http://schemas.microsoft.com/office/drawing/2014/main" val="10000"/>
                  </a:ext>
                </a:extLst>
              </a:tr>
              <a:tr h="576064">
                <a:tc>
                  <a:txBody>
                    <a:bodyPr/>
                    <a:lstStyle/>
                    <a:p>
                      <a:pPr algn="ctr"/>
                      <a:r>
                        <a:rPr lang="es-CL" sz="2000" b="1" dirty="0" err="1" smtClean="0"/>
                        <a:t>Prom</a:t>
                      </a:r>
                      <a:r>
                        <a:rPr lang="es-CL" sz="2000" b="1" dirty="0" smtClean="0"/>
                        <a:t> </a:t>
                      </a:r>
                      <a:r>
                        <a:rPr lang="es-CL" sz="2000" b="1" dirty="0" err="1" smtClean="0"/>
                        <a:t>Simce</a:t>
                      </a:r>
                      <a:r>
                        <a:rPr lang="es-CL" sz="2000" b="1" dirty="0" smtClean="0"/>
                        <a:t> </a:t>
                      </a:r>
                      <a:endParaRPr lang="es-CL" sz="2000" b="1" dirty="0"/>
                    </a:p>
                  </a:txBody>
                  <a:tcPr/>
                </a:tc>
                <a:tc>
                  <a:txBody>
                    <a:bodyPr/>
                    <a:lstStyle/>
                    <a:p>
                      <a:pPr algn="ctr"/>
                      <a:r>
                        <a:rPr lang="es-CL" sz="2000" dirty="0" smtClean="0"/>
                        <a:t>279</a:t>
                      </a:r>
                      <a:endParaRPr lang="es-CL" sz="2000" dirty="0"/>
                    </a:p>
                  </a:txBody>
                  <a:tcPr/>
                </a:tc>
                <a:tc>
                  <a:txBody>
                    <a:bodyPr/>
                    <a:lstStyle/>
                    <a:p>
                      <a:pPr algn="ctr"/>
                      <a:r>
                        <a:rPr lang="es-CL" sz="2000" dirty="0" smtClean="0"/>
                        <a:t>280</a:t>
                      </a:r>
                      <a:endParaRPr lang="es-CL" sz="2000" dirty="0"/>
                    </a:p>
                  </a:txBody>
                  <a:tcPr/>
                </a:tc>
                <a:tc>
                  <a:txBody>
                    <a:bodyPr/>
                    <a:lstStyle/>
                    <a:p>
                      <a:pPr algn="ctr"/>
                      <a:r>
                        <a:rPr lang="es-CL" sz="2000" dirty="0" smtClean="0"/>
                        <a:t>279</a:t>
                      </a:r>
                      <a:endParaRPr lang="es-CL" sz="2000" dirty="0"/>
                    </a:p>
                  </a:txBody>
                  <a:tcPr/>
                </a:tc>
                <a:extLst>
                  <a:ext uri="{0D108BD9-81ED-4DB2-BD59-A6C34878D82A}">
                    <a16:rowId xmlns:a16="http://schemas.microsoft.com/office/drawing/2014/main" val="10001"/>
                  </a:ext>
                </a:extLst>
              </a:tr>
              <a:tr h="720080">
                <a:tc>
                  <a:txBody>
                    <a:bodyPr/>
                    <a:lstStyle/>
                    <a:p>
                      <a:pPr algn="ctr"/>
                      <a:r>
                        <a:rPr lang="es-CL" sz="2000" b="1" dirty="0" smtClean="0"/>
                        <a:t>Nivel Adecuado </a:t>
                      </a:r>
                    </a:p>
                    <a:p>
                      <a:pPr algn="ctr"/>
                      <a:endParaRPr lang="es-CL" sz="2000" b="1" dirty="0" smtClean="0"/>
                    </a:p>
                  </a:txBody>
                  <a:tcPr/>
                </a:tc>
                <a:tc>
                  <a:txBody>
                    <a:bodyPr/>
                    <a:lstStyle/>
                    <a:p>
                      <a:pPr algn="ctr"/>
                      <a:r>
                        <a:rPr lang="es-CL" sz="2000" dirty="0" smtClean="0"/>
                        <a:t>35.9%</a:t>
                      </a:r>
                      <a:endParaRPr lang="es-CL" sz="2000" dirty="0"/>
                    </a:p>
                  </a:txBody>
                  <a:tcPr/>
                </a:tc>
                <a:tc>
                  <a:txBody>
                    <a:bodyPr/>
                    <a:lstStyle/>
                    <a:p>
                      <a:pPr algn="ctr"/>
                      <a:r>
                        <a:rPr lang="es-CL" sz="2000" dirty="0" smtClean="0"/>
                        <a:t>20.3%</a:t>
                      </a:r>
                      <a:endParaRPr lang="es-CL" sz="2000" dirty="0"/>
                    </a:p>
                  </a:txBody>
                  <a:tcPr/>
                </a:tc>
                <a:tc>
                  <a:txBody>
                    <a:bodyPr/>
                    <a:lstStyle/>
                    <a:p>
                      <a:pPr algn="ctr"/>
                      <a:r>
                        <a:rPr lang="es-CL" sz="2000" dirty="0" smtClean="0"/>
                        <a:t>----</a:t>
                      </a:r>
                      <a:endParaRPr lang="es-CL" sz="2000" dirty="0"/>
                    </a:p>
                  </a:txBody>
                  <a:tcPr/>
                </a:tc>
                <a:extLst>
                  <a:ext uri="{0D108BD9-81ED-4DB2-BD59-A6C34878D82A}">
                    <a16:rowId xmlns:a16="http://schemas.microsoft.com/office/drawing/2014/main" val="10002"/>
                  </a:ext>
                </a:extLst>
              </a:tr>
              <a:tr h="764120">
                <a:tc>
                  <a:txBody>
                    <a:bodyPr/>
                    <a:lstStyle/>
                    <a:p>
                      <a:pPr algn="ctr"/>
                      <a:r>
                        <a:rPr lang="es-CL" sz="2000" b="1" dirty="0" smtClean="0"/>
                        <a:t>Nivel Elemental </a:t>
                      </a:r>
                    </a:p>
                    <a:p>
                      <a:pPr algn="ctr"/>
                      <a:endParaRPr lang="es-CL" sz="2000" b="1" dirty="0" smtClean="0"/>
                    </a:p>
                  </a:txBody>
                  <a:tcPr/>
                </a:tc>
                <a:tc>
                  <a:txBody>
                    <a:bodyPr/>
                    <a:lstStyle/>
                    <a:p>
                      <a:pPr algn="ctr"/>
                      <a:r>
                        <a:rPr lang="es-CL" sz="2000" dirty="0" smtClean="0"/>
                        <a:t>37.5%</a:t>
                      </a:r>
                      <a:endParaRPr lang="es-CL" sz="2000" dirty="0"/>
                    </a:p>
                  </a:txBody>
                  <a:tcPr/>
                </a:tc>
                <a:tc>
                  <a:txBody>
                    <a:bodyPr/>
                    <a:lstStyle/>
                    <a:p>
                      <a:pPr algn="ctr"/>
                      <a:r>
                        <a:rPr lang="es-CL" sz="2000" dirty="0" smtClean="0"/>
                        <a:t>59.4%</a:t>
                      </a:r>
                      <a:endParaRPr lang="es-CL" sz="2000" dirty="0"/>
                    </a:p>
                  </a:txBody>
                  <a:tcPr/>
                </a:tc>
                <a:tc>
                  <a:txBody>
                    <a:bodyPr/>
                    <a:lstStyle/>
                    <a:p>
                      <a:pPr algn="ctr"/>
                      <a:r>
                        <a:rPr lang="es-CL" sz="2000" dirty="0" smtClean="0"/>
                        <a:t>----</a:t>
                      </a:r>
                      <a:endParaRPr lang="es-CL" sz="2000" dirty="0"/>
                    </a:p>
                  </a:txBody>
                  <a:tcPr/>
                </a:tc>
                <a:extLst>
                  <a:ext uri="{0D108BD9-81ED-4DB2-BD59-A6C34878D82A}">
                    <a16:rowId xmlns:a16="http://schemas.microsoft.com/office/drawing/2014/main" val="10003"/>
                  </a:ext>
                </a:extLst>
              </a:tr>
              <a:tr h="808160">
                <a:tc>
                  <a:txBody>
                    <a:bodyPr/>
                    <a:lstStyle/>
                    <a:p>
                      <a:pPr algn="ctr"/>
                      <a:r>
                        <a:rPr lang="es-CL" sz="2000" b="1" dirty="0" smtClean="0"/>
                        <a:t>Nivel Insuficiente </a:t>
                      </a:r>
                      <a:endParaRPr lang="es-CL" sz="2000" b="1" dirty="0"/>
                    </a:p>
                  </a:txBody>
                  <a:tcPr/>
                </a:tc>
                <a:tc>
                  <a:txBody>
                    <a:bodyPr/>
                    <a:lstStyle/>
                    <a:p>
                      <a:pPr algn="ctr"/>
                      <a:r>
                        <a:rPr lang="es-CL" sz="2000" dirty="0" smtClean="0"/>
                        <a:t>26.6%</a:t>
                      </a:r>
                      <a:endParaRPr lang="es-CL" sz="2000" dirty="0"/>
                    </a:p>
                  </a:txBody>
                  <a:tcPr/>
                </a:tc>
                <a:tc>
                  <a:txBody>
                    <a:bodyPr/>
                    <a:lstStyle/>
                    <a:p>
                      <a:pPr algn="ctr"/>
                      <a:r>
                        <a:rPr lang="es-CL" sz="2000" dirty="0" smtClean="0"/>
                        <a:t>20.3%</a:t>
                      </a:r>
                      <a:endParaRPr lang="es-CL" sz="2000" dirty="0"/>
                    </a:p>
                  </a:txBody>
                  <a:tcPr/>
                </a:tc>
                <a:tc>
                  <a:txBody>
                    <a:bodyPr/>
                    <a:lstStyle/>
                    <a:p>
                      <a:pPr algn="ctr"/>
                      <a:r>
                        <a:rPr lang="es-CL" sz="2000" dirty="0" smtClean="0"/>
                        <a:t>----</a:t>
                      </a:r>
                      <a:endParaRPr lang="es-CL" sz="2000" dirty="0"/>
                    </a:p>
                  </a:txBody>
                  <a:tcPr/>
                </a:tc>
                <a:extLst>
                  <a:ext uri="{0D108BD9-81ED-4DB2-BD59-A6C34878D82A}">
                    <a16:rowId xmlns:a16="http://schemas.microsoft.com/office/drawing/2014/main" val="10004"/>
                  </a:ext>
                </a:extLst>
              </a:tr>
            </a:tbl>
          </a:graphicData>
        </a:graphic>
      </p:graphicFrame>
      <p:pic>
        <p:nvPicPr>
          <p:cNvPr id="7" name="6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489" y="98893"/>
            <a:ext cx="955927" cy="1101114"/>
          </a:xfrm>
          <a:prstGeom prst="rect">
            <a:avLst/>
          </a:prstGeom>
        </p:spPr>
      </p:pic>
    </p:spTree>
    <p:extLst>
      <p:ext uri="{BB962C8B-B14F-4D97-AF65-F5344CB8AC3E}">
        <p14:creationId xmlns:p14="http://schemas.microsoft.com/office/powerpoint/2010/main" val="14632080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L"/>
          </a:p>
        </p:txBody>
      </p:sp>
      <p:sp>
        <p:nvSpPr>
          <p:cNvPr id="4" name="3 Rectángulo"/>
          <p:cNvSpPr/>
          <p:nvPr/>
        </p:nvSpPr>
        <p:spPr>
          <a:xfrm>
            <a:off x="1691680" y="447179"/>
            <a:ext cx="6984776" cy="1200329"/>
          </a:xfrm>
          <a:prstGeom prst="rect">
            <a:avLst/>
          </a:prstGeom>
        </p:spPr>
        <p:txBody>
          <a:bodyPr wrap="square">
            <a:spAutoFit/>
          </a:bodyPr>
          <a:lstStyle/>
          <a:p>
            <a:pPr algn="ctr"/>
            <a:r>
              <a:rPr lang="es-CL" b="1" dirty="0" smtClean="0"/>
              <a:t>RESUL TADOS   ACADEMICOS  LICEO TAJAMAR  2016</a:t>
            </a:r>
          </a:p>
          <a:p>
            <a:pPr algn="ctr"/>
            <a:r>
              <a:rPr lang="es-CL" b="1" dirty="0" smtClean="0"/>
              <a:t>RESULTADOS PERIODO 2010 – 2015</a:t>
            </a:r>
          </a:p>
          <a:p>
            <a:pPr algn="ctr"/>
            <a:r>
              <a:rPr lang="es-CL" b="1" dirty="0" smtClean="0"/>
              <a:t>II MEDIOS   LENGUAJE </a:t>
            </a:r>
            <a:endParaRPr lang="es-CL" dirty="0"/>
          </a:p>
          <a:p>
            <a:r>
              <a:rPr lang="es-CL" b="1" dirty="0" smtClean="0"/>
              <a:t> </a:t>
            </a:r>
            <a:endParaRPr lang="es-CL" b="1" dirty="0"/>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L"/>
          </a:p>
        </p:txBody>
      </p:sp>
      <p:graphicFrame>
        <p:nvGraphicFramePr>
          <p:cNvPr id="5" name="4 Tabla"/>
          <p:cNvGraphicFramePr>
            <a:graphicFrameLocks noGrp="1"/>
          </p:cNvGraphicFramePr>
          <p:nvPr>
            <p:extLst>
              <p:ext uri="{D42A27DB-BD31-4B8C-83A1-F6EECF244321}">
                <p14:modId xmlns:p14="http://schemas.microsoft.com/office/powerpoint/2010/main" val="337678142"/>
              </p:ext>
            </p:extLst>
          </p:nvPr>
        </p:nvGraphicFramePr>
        <p:xfrm>
          <a:off x="539550" y="2348880"/>
          <a:ext cx="8136906" cy="1965816"/>
        </p:xfrm>
        <a:graphic>
          <a:graphicData uri="http://schemas.openxmlformats.org/drawingml/2006/table">
            <a:tbl>
              <a:tblPr firstRow="1" bandRow="1">
                <a:tableStyleId>{5C22544A-7EE6-4342-B048-85BDC9FD1C3A}</a:tableStyleId>
              </a:tblPr>
              <a:tblGrid>
                <a:gridCol w="1356151">
                  <a:extLst>
                    <a:ext uri="{9D8B030D-6E8A-4147-A177-3AD203B41FA5}">
                      <a16:colId xmlns:a16="http://schemas.microsoft.com/office/drawing/2014/main" val="20000"/>
                    </a:ext>
                  </a:extLst>
                </a:gridCol>
                <a:gridCol w="1356151">
                  <a:extLst>
                    <a:ext uri="{9D8B030D-6E8A-4147-A177-3AD203B41FA5}">
                      <a16:colId xmlns:a16="http://schemas.microsoft.com/office/drawing/2014/main" val="20001"/>
                    </a:ext>
                  </a:extLst>
                </a:gridCol>
                <a:gridCol w="1356151">
                  <a:extLst>
                    <a:ext uri="{9D8B030D-6E8A-4147-A177-3AD203B41FA5}">
                      <a16:colId xmlns:a16="http://schemas.microsoft.com/office/drawing/2014/main" val="20002"/>
                    </a:ext>
                  </a:extLst>
                </a:gridCol>
                <a:gridCol w="1356151">
                  <a:extLst>
                    <a:ext uri="{9D8B030D-6E8A-4147-A177-3AD203B41FA5}">
                      <a16:colId xmlns:a16="http://schemas.microsoft.com/office/drawing/2014/main" val="20003"/>
                    </a:ext>
                  </a:extLst>
                </a:gridCol>
                <a:gridCol w="1356151">
                  <a:extLst>
                    <a:ext uri="{9D8B030D-6E8A-4147-A177-3AD203B41FA5}">
                      <a16:colId xmlns:a16="http://schemas.microsoft.com/office/drawing/2014/main" val="20004"/>
                    </a:ext>
                  </a:extLst>
                </a:gridCol>
                <a:gridCol w="1356151">
                  <a:extLst>
                    <a:ext uri="{9D8B030D-6E8A-4147-A177-3AD203B41FA5}">
                      <a16:colId xmlns:a16="http://schemas.microsoft.com/office/drawing/2014/main" val="20005"/>
                    </a:ext>
                  </a:extLst>
                </a:gridCol>
              </a:tblGrid>
              <a:tr h="982908">
                <a:tc>
                  <a:txBody>
                    <a:bodyPr/>
                    <a:lstStyle/>
                    <a:p>
                      <a:r>
                        <a:rPr lang="es-CL" dirty="0" smtClean="0"/>
                        <a:t>AÑOS</a:t>
                      </a:r>
                    </a:p>
                    <a:p>
                      <a:endParaRPr lang="es-CL" dirty="0"/>
                    </a:p>
                  </a:txBody>
                  <a:tcPr/>
                </a:tc>
                <a:tc>
                  <a:txBody>
                    <a:bodyPr/>
                    <a:lstStyle/>
                    <a:p>
                      <a:pPr algn="ctr"/>
                      <a:r>
                        <a:rPr lang="es-CL" dirty="0" smtClean="0"/>
                        <a:t>2010</a:t>
                      </a:r>
                      <a:endParaRPr lang="es-CL" dirty="0"/>
                    </a:p>
                  </a:txBody>
                  <a:tcPr/>
                </a:tc>
                <a:tc>
                  <a:txBody>
                    <a:bodyPr/>
                    <a:lstStyle/>
                    <a:p>
                      <a:pPr algn="ctr"/>
                      <a:r>
                        <a:rPr lang="es-CL" dirty="0" smtClean="0"/>
                        <a:t>2012</a:t>
                      </a:r>
                      <a:endParaRPr lang="es-CL" dirty="0"/>
                    </a:p>
                  </a:txBody>
                  <a:tcPr/>
                </a:tc>
                <a:tc>
                  <a:txBody>
                    <a:bodyPr/>
                    <a:lstStyle/>
                    <a:p>
                      <a:pPr algn="ctr"/>
                      <a:r>
                        <a:rPr lang="es-CL" dirty="0" smtClean="0"/>
                        <a:t>2013</a:t>
                      </a:r>
                      <a:endParaRPr lang="es-CL" dirty="0"/>
                    </a:p>
                  </a:txBody>
                  <a:tcPr/>
                </a:tc>
                <a:tc>
                  <a:txBody>
                    <a:bodyPr/>
                    <a:lstStyle/>
                    <a:p>
                      <a:pPr algn="ctr"/>
                      <a:r>
                        <a:rPr lang="es-CL" dirty="0" smtClean="0"/>
                        <a:t>2014</a:t>
                      </a:r>
                      <a:endParaRPr lang="es-CL" dirty="0"/>
                    </a:p>
                  </a:txBody>
                  <a:tcPr/>
                </a:tc>
                <a:tc>
                  <a:txBody>
                    <a:bodyPr/>
                    <a:lstStyle/>
                    <a:p>
                      <a:pPr algn="ctr"/>
                      <a:r>
                        <a:rPr lang="es-CL" dirty="0" smtClean="0"/>
                        <a:t>2015</a:t>
                      </a:r>
                      <a:endParaRPr lang="es-CL" dirty="0"/>
                    </a:p>
                  </a:txBody>
                  <a:tcPr/>
                </a:tc>
                <a:extLst>
                  <a:ext uri="{0D108BD9-81ED-4DB2-BD59-A6C34878D82A}">
                    <a16:rowId xmlns:a16="http://schemas.microsoft.com/office/drawing/2014/main" val="10000"/>
                  </a:ext>
                </a:extLst>
              </a:tr>
              <a:tr h="982908">
                <a:tc>
                  <a:txBody>
                    <a:bodyPr/>
                    <a:lstStyle/>
                    <a:p>
                      <a:r>
                        <a:rPr lang="es-CL" dirty="0" smtClean="0"/>
                        <a:t>PUNTAJES</a:t>
                      </a:r>
                      <a:endParaRPr lang="es-CL" dirty="0"/>
                    </a:p>
                  </a:txBody>
                  <a:tcPr/>
                </a:tc>
                <a:tc>
                  <a:txBody>
                    <a:bodyPr/>
                    <a:lstStyle/>
                    <a:p>
                      <a:pPr algn="ctr"/>
                      <a:r>
                        <a:rPr lang="es-CL" dirty="0" smtClean="0"/>
                        <a:t>286</a:t>
                      </a:r>
                      <a:endParaRPr lang="es-CL" dirty="0"/>
                    </a:p>
                  </a:txBody>
                  <a:tcPr/>
                </a:tc>
                <a:tc>
                  <a:txBody>
                    <a:bodyPr/>
                    <a:lstStyle/>
                    <a:p>
                      <a:pPr algn="ctr"/>
                      <a:r>
                        <a:rPr lang="es-CL" dirty="0" smtClean="0"/>
                        <a:t>295</a:t>
                      </a:r>
                      <a:endParaRPr lang="es-CL" dirty="0"/>
                    </a:p>
                  </a:txBody>
                  <a:tcPr/>
                </a:tc>
                <a:tc>
                  <a:txBody>
                    <a:bodyPr/>
                    <a:lstStyle/>
                    <a:p>
                      <a:pPr algn="ctr"/>
                      <a:r>
                        <a:rPr lang="es-CL" dirty="0" smtClean="0"/>
                        <a:t>----</a:t>
                      </a:r>
                      <a:endParaRPr lang="es-CL" dirty="0"/>
                    </a:p>
                  </a:txBody>
                  <a:tcPr/>
                </a:tc>
                <a:tc>
                  <a:txBody>
                    <a:bodyPr/>
                    <a:lstStyle/>
                    <a:p>
                      <a:pPr algn="ctr"/>
                      <a:r>
                        <a:rPr lang="es-CL" dirty="0" smtClean="0"/>
                        <a:t>286</a:t>
                      </a:r>
                      <a:endParaRPr lang="es-CL" dirty="0"/>
                    </a:p>
                  </a:txBody>
                  <a:tcPr/>
                </a:tc>
                <a:tc>
                  <a:txBody>
                    <a:bodyPr/>
                    <a:lstStyle/>
                    <a:p>
                      <a:pPr algn="ctr"/>
                      <a:r>
                        <a:rPr lang="es-CL" dirty="0" smtClean="0"/>
                        <a:t>279</a:t>
                      </a:r>
                      <a:endParaRPr lang="es-CL" dirty="0"/>
                    </a:p>
                  </a:txBody>
                  <a:tcPr/>
                </a:tc>
                <a:extLst>
                  <a:ext uri="{0D108BD9-81ED-4DB2-BD59-A6C34878D82A}">
                    <a16:rowId xmlns:a16="http://schemas.microsoft.com/office/drawing/2014/main" val="10001"/>
                  </a:ext>
                </a:extLst>
              </a:tr>
            </a:tbl>
          </a:graphicData>
        </a:graphic>
      </p:graphicFrame>
      <p:pic>
        <p:nvPicPr>
          <p:cNvPr id="7" name="6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489" y="98893"/>
            <a:ext cx="955927" cy="1101114"/>
          </a:xfrm>
          <a:prstGeom prst="rect">
            <a:avLst/>
          </a:prstGeom>
        </p:spPr>
      </p:pic>
    </p:spTree>
    <p:extLst>
      <p:ext uri="{BB962C8B-B14F-4D97-AF65-F5344CB8AC3E}">
        <p14:creationId xmlns:p14="http://schemas.microsoft.com/office/powerpoint/2010/main" val="4606352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L"/>
          </a:p>
        </p:txBody>
      </p:sp>
      <p:sp>
        <p:nvSpPr>
          <p:cNvPr id="4" name="3 Rectángulo"/>
          <p:cNvSpPr/>
          <p:nvPr/>
        </p:nvSpPr>
        <p:spPr>
          <a:xfrm>
            <a:off x="1691680" y="447179"/>
            <a:ext cx="6984776" cy="1200329"/>
          </a:xfrm>
          <a:prstGeom prst="rect">
            <a:avLst/>
          </a:prstGeom>
        </p:spPr>
        <p:txBody>
          <a:bodyPr wrap="square">
            <a:spAutoFit/>
          </a:bodyPr>
          <a:lstStyle/>
          <a:p>
            <a:pPr algn="ctr"/>
            <a:r>
              <a:rPr lang="es-CL" b="1" dirty="0" smtClean="0"/>
              <a:t>RESUL TADOS   ACADEMICOS  LICEO TAJAMAR  2016</a:t>
            </a:r>
          </a:p>
          <a:p>
            <a:pPr algn="ctr"/>
            <a:r>
              <a:rPr lang="es-CL" b="1" dirty="0" smtClean="0"/>
              <a:t>RESULTADOS PERIODO 2010 – 2015</a:t>
            </a:r>
          </a:p>
          <a:p>
            <a:pPr algn="ctr"/>
            <a:r>
              <a:rPr lang="es-CL" b="1" dirty="0" smtClean="0"/>
              <a:t>II MEDIOS   MATEMATICA</a:t>
            </a:r>
            <a:endParaRPr lang="es-CL" dirty="0"/>
          </a:p>
          <a:p>
            <a:r>
              <a:rPr lang="es-CL" b="1" dirty="0" smtClean="0"/>
              <a:t> </a:t>
            </a:r>
            <a:endParaRPr lang="es-CL" b="1" dirty="0"/>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L"/>
          </a:p>
        </p:txBody>
      </p:sp>
      <p:graphicFrame>
        <p:nvGraphicFramePr>
          <p:cNvPr id="5" name="4 Tabla"/>
          <p:cNvGraphicFramePr>
            <a:graphicFrameLocks noGrp="1"/>
          </p:cNvGraphicFramePr>
          <p:nvPr>
            <p:extLst>
              <p:ext uri="{D42A27DB-BD31-4B8C-83A1-F6EECF244321}">
                <p14:modId xmlns:p14="http://schemas.microsoft.com/office/powerpoint/2010/main" val="3945683369"/>
              </p:ext>
            </p:extLst>
          </p:nvPr>
        </p:nvGraphicFramePr>
        <p:xfrm>
          <a:off x="539550" y="2348880"/>
          <a:ext cx="8136906" cy="1965816"/>
        </p:xfrm>
        <a:graphic>
          <a:graphicData uri="http://schemas.openxmlformats.org/drawingml/2006/table">
            <a:tbl>
              <a:tblPr firstRow="1" bandRow="1">
                <a:tableStyleId>{5C22544A-7EE6-4342-B048-85BDC9FD1C3A}</a:tableStyleId>
              </a:tblPr>
              <a:tblGrid>
                <a:gridCol w="1356151">
                  <a:extLst>
                    <a:ext uri="{9D8B030D-6E8A-4147-A177-3AD203B41FA5}">
                      <a16:colId xmlns:a16="http://schemas.microsoft.com/office/drawing/2014/main" val="20000"/>
                    </a:ext>
                  </a:extLst>
                </a:gridCol>
                <a:gridCol w="1356151">
                  <a:extLst>
                    <a:ext uri="{9D8B030D-6E8A-4147-A177-3AD203B41FA5}">
                      <a16:colId xmlns:a16="http://schemas.microsoft.com/office/drawing/2014/main" val="20001"/>
                    </a:ext>
                  </a:extLst>
                </a:gridCol>
                <a:gridCol w="1356151">
                  <a:extLst>
                    <a:ext uri="{9D8B030D-6E8A-4147-A177-3AD203B41FA5}">
                      <a16:colId xmlns:a16="http://schemas.microsoft.com/office/drawing/2014/main" val="20002"/>
                    </a:ext>
                  </a:extLst>
                </a:gridCol>
                <a:gridCol w="1356151">
                  <a:extLst>
                    <a:ext uri="{9D8B030D-6E8A-4147-A177-3AD203B41FA5}">
                      <a16:colId xmlns:a16="http://schemas.microsoft.com/office/drawing/2014/main" val="20003"/>
                    </a:ext>
                  </a:extLst>
                </a:gridCol>
                <a:gridCol w="1356151">
                  <a:extLst>
                    <a:ext uri="{9D8B030D-6E8A-4147-A177-3AD203B41FA5}">
                      <a16:colId xmlns:a16="http://schemas.microsoft.com/office/drawing/2014/main" val="20004"/>
                    </a:ext>
                  </a:extLst>
                </a:gridCol>
                <a:gridCol w="1356151">
                  <a:extLst>
                    <a:ext uri="{9D8B030D-6E8A-4147-A177-3AD203B41FA5}">
                      <a16:colId xmlns:a16="http://schemas.microsoft.com/office/drawing/2014/main" val="20005"/>
                    </a:ext>
                  </a:extLst>
                </a:gridCol>
              </a:tblGrid>
              <a:tr h="982908">
                <a:tc>
                  <a:txBody>
                    <a:bodyPr/>
                    <a:lstStyle/>
                    <a:p>
                      <a:r>
                        <a:rPr lang="es-CL" dirty="0" smtClean="0"/>
                        <a:t>AÑOS</a:t>
                      </a:r>
                    </a:p>
                    <a:p>
                      <a:endParaRPr lang="es-CL" dirty="0"/>
                    </a:p>
                  </a:txBody>
                  <a:tcPr/>
                </a:tc>
                <a:tc>
                  <a:txBody>
                    <a:bodyPr/>
                    <a:lstStyle/>
                    <a:p>
                      <a:pPr algn="ctr"/>
                      <a:r>
                        <a:rPr lang="es-CL" dirty="0" smtClean="0"/>
                        <a:t>2010</a:t>
                      </a:r>
                      <a:endParaRPr lang="es-CL" dirty="0"/>
                    </a:p>
                  </a:txBody>
                  <a:tcPr/>
                </a:tc>
                <a:tc>
                  <a:txBody>
                    <a:bodyPr/>
                    <a:lstStyle/>
                    <a:p>
                      <a:pPr algn="ctr"/>
                      <a:r>
                        <a:rPr lang="es-CL" dirty="0" smtClean="0"/>
                        <a:t>2012</a:t>
                      </a:r>
                      <a:endParaRPr lang="es-CL" dirty="0"/>
                    </a:p>
                  </a:txBody>
                  <a:tcPr/>
                </a:tc>
                <a:tc>
                  <a:txBody>
                    <a:bodyPr/>
                    <a:lstStyle/>
                    <a:p>
                      <a:pPr algn="ctr"/>
                      <a:r>
                        <a:rPr lang="es-CL" dirty="0" smtClean="0"/>
                        <a:t>2013</a:t>
                      </a:r>
                      <a:endParaRPr lang="es-CL" dirty="0"/>
                    </a:p>
                  </a:txBody>
                  <a:tcPr/>
                </a:tc>
                <a:tc>
                  <a:txBody>
                    <a:bodyPr/>
                    <a:lstStyle/>
                    <a:p>
                      <a:pPr algn="ctr"/>
                      <a:r>
                        <a:rPr lang="es-CL" dirty="0" smtClean="0"/>
                        <a:t>2014</a:t>
                      </a:r>
                      <a:endParaRPr lang="es-CL" dirty="0"/>
                    </a:p>
                  </a:txBody>
                  <a:tcPr/>
                </a:tc>
                <a:tc>
                  <a:txBody>
                    <a:bodyPr/>
                    <a:lstStyle/>
                    <a:p>
                      <a:pPr algn="ctr"/>
                      <a:r>
                        <a:rPr lang="es-CL" dirty="0" smtClean="0"/>
                        <a:t>2015</a:t>
                      </a:r>
                      <a:endParaRPr lang="es-CL" dirty="0"/>
                    </a:p>
                  </a:txBody>
                  <a:tcPr/>
                </a:tc>
                <a:extLst>
                  <a:ext uri="{0D108BD9-81ED-4DB2-BD59-A6C34878D82A}">
                    <a16:rowId xmlns:a16="http://schemas.microsoft.com/office/drawing/2014/main" val="10000"/>
                  </a:ext>
                </a:extLst>
              </a:tr>
              <a:tr h="982908">
                <a:tc>
                  <a:txBody>
                    <a:bodyPr/>
                    <a:lstStyle/>
                    <a:p>
                      <a:r>
                        <a:rPr lang="es-CL" dirty="0" smtClean="0"/>
                        <a:t>PUNTAJES</a:t>
                      </a:r>
                      <a:endParaRPr lang="es-CL" dirty="0"/>
                    </a:p>
                  </a:txBody>
                  <a:tcPr/>
                </a:tc>
                <a:tc>
                  <a:txBody>
                    <a:bodyPr/>
                    <a:lstStyle/>
                    <a:p>
                      <a:pPr algn="ctr"/>
                      <a:r>
                        <a:rPr lang="es-CL" dirty="0" smtClean="0"/>
                        <a:t>277</a:t>
                      </a:r>
                      <a:endParaRPr lang="es-CL" dirty="0"/>
                    </a:p>
                  </a:txBody>
                  <a:tcPr/>
                </a:tc>
                <a:tc>
                  <a:txBody>
                    <a:bodyPr/>
                    <a:lstStyle/>
                    <a:p>
                      <a:pPr algn="ctr"/>
                      <a:r>
                        <a:rPr lang="es-CL" dirty="0" smtClean="0"/>
                        <a:t>290</a:t>
                      </a:r>
                      <a:endParaRPr lang="es-CL" dirty="0"/>
                    </a:p>
                  </a:txBody>
                  <a:tcPr/>
                </a:tc>
                <a:tc>
                  <a:txBody>
                    <a:bodyPr/>
                    <a:lstStyle/>
                    <a:p>
                      <a:pPr algn="ctr"/>
                      <a:r>
                        <a:rPr lang="es-CL" dirty="0" smtClean="0"/>
                        <a:t>----</a:t>
                      </a:r>
                      <a:endParaRPr lang="es-CL" dirty="0"/>
                    </a:p>
                  </a:txBody>
                  <a:tcPr/>
                </a:tc>
                <a:tc>
                  <a:txBody>
                    <a:bodyPr/>
                    <a:lstStyle/>
                    <a:p>
                      <a:pPr algn="ctr"/>
                      <a:r>
                        <a:rPr lang="es-CL" dirty="0" smtClean="0"/>
                        <a:t>284</a:t>
                      </a:r>
                      <a:endParaRPr lang="es-CL" dirty="0"/>
                    </a:p>
                  </a:txBody>
                  <a:tcPr/>
                </a:tc>
                <a:tc>
                  <a:txBody>
                    <a:bodyPr/>
                    <a:lstStyle/>
                    <a:p>
                      <a:pPr algn="ctr"/>
                      <a:r>
                        <a:rPr lang="es-CL" dirty="0" smtClean="0"/>
                        <a:t>280</a:t>
                      </a:r>
                      <a:endParaRPr lang="es-CL" dirty="0"/>
                    </a:p>
                  </a:txBody>
                  <a:tcPr/>
                </a:tc>
                <a:extLst>
                  <a:ext uri="{0D108BD9-81ED-4DB2-BD59-A6C34878D82A}">
                    <a16:rowId xmlns:a16="http://schemas.microsoft.com/office/drawing/2014/main" val="10001"/>
                  </a:ext>
                </a:extLst>
              </a:tr>
            </a:tbl>
          </a:graphicData>
        </a:graphic>
      </p:graphicFrame>
      <p:pic>
        <p:nvPicPr>
          <p:cNvPr id="7" name="6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489" y="98893"/>
            <a:ext cx="955927" cy="1101114"/>
          </a:xfrm>
          <a:prstGeom prst="rect">
            <a:avLst/>
          </a:prstGeom>
        </p:spPr>
      </p:pic>
    </p:spTree>
    <p:extLst>
      <p:ext uri="{BB962C8B-B14F-4D97-AF65-F5344CB8AC3E}">
        <p14:creationId xmlns:p14="http://schemas.microsoft.com/office/powerpoint/2010/main" val="8543016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L"/>
          </a:p>
        </p:txBody>
      </p:sp>
      <p:sp>
        <p:nvSpPr>
          <p:cNvPr id="4" name="3 Rectángulo"/>
          <p:cNvSpPr/>
          <p:nvPr/>
        </p:nvSpPr>
        <p:spPr>
          <a:xfrm>
            <a:off x="1691680" y="447179"/>
            <a:ext cx="6984776" cy="1477328"/>
          </a:xfrm>
          <a:prstGeom prst="rect">
            <a:avLst/>
          </a:prstGeom>
        </p:spPr>
        <p:txBody>
          <a:bodyPr wrap="square">
            <a:spAutoFit/>
          </a:bodyPr>
          <a:lstStyle/>
          <a:p>
            <a:pPr algn="ctr"/>
            <a:r>
              <a:rPr lang="es-CL" b="1" dirty="0" smtClean="0"/>
              <a:t>RESUL TADOS   ACADEMICOS  LICEO TAJAMAR  2016</a:t>
            </a:r>
          </a:p>
          <a:p>
            <a:pPr algn="ctr"/>
            <a:r>
              <a:rPr lang="es-CL" b="1" dirty="0" smtClean="0"/>
              <a:t>RESULTADOS PERIODO </a:t>
            </a:r>
          </a:p>
          <a:p>
            <a:pPr algn="ctr"/>
            <a:r>
              <a:rPr lang="es-CL" b="1" dirty="0" smtClean="0"/>
              <a:t>OIC ( OTROS INDICADORES DE CALIDAD) </a:t>
            </a:r>
          </a:p>
          <a:p>
            <a:pPr algn="ctr"/>
            <a:r>
              <a:rPr lang="es-CL" b="1" dirty="0" smtClean="0"/>
              <a:t>2015</a:t>
            </a:r>
          </a:p>
          <a:p>
            <a:r>
              <a:rPr lang="es-CL" b="1" dirty="0" smtClean="0"/>
              <a:t> </a:t>
            </a:r>
            <a:endParaRPr lang="es-CL" b="1" dirty="0"/>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L"/>
          </a:p>
        </p:txBody>
      </p:sp>
      <p:graphicFrame>
        <p:nvGraphicFramePr>
          <p:cNvPr id="7" name="6 Tabla"/>
          <p:cNvGraphicFramePr>
            <a:graphicFrameLocks noGrp="1"/>
          </p:cNvGraphicFramePr>
          <p:nvPr>
            <p:extLst>
              <p:ext uri="{D42A27DB-BD31-4B8C-83A1-F6EECF244321}">
                <p14:modId xmlns:p14="http://schemas.microsoft.com/office/powerpoint/2010/main" val="1754126684"/>
              </p:ext>
            </p:extLst>
          </p:nvPr>
        </p:nvGraphicFramePr>
        <p:xfrm>
          <a:off x="1490609" y="1844824"/>
          <a:ext cx="7512495" cy="4218640"/>
        </p:xfrm>
        <a:graphic>
          <a:graphicData uri="http://schemas.openxmlformats.org/drawingml/2006/table">
            <a:tbl>
              <a:tblPr firstRow="1" bandRow="1">
                <a:tableStyleId>{5C22544A-7EE6-4342-B048-85BDC9FD1C3A}</a:tableStyleId>
              </a:tblPr>
              <a:tblGrid>
                <a:gridCol w="2504165">
                  <a:extLst>
                    <a:ext uri="{9D8B030D-6E8A-4147-A177-3AD203B41FA5}">
                      <a16:colId xmlns:a16="http://schemas.microsoft.com/office/drawing/2014/main" val="20000"/>
                    </a:ext>
                  </a:extLst>
                </a:gridCol>
                <a:gridCol w="2504165">
                  <a:extLst>
                    <a:ext uri="{9D8B030D-6E8A-4147-A177-3AD203B41FA5}">
                      <a16:colId xmlns:a16="http://schemas.microsoft.com/office/drawing/2014/main" val="20001"/>
                    </a:ext>
                  </a:extLst>
                </a:gridCol>
                <a:gridCol w="2504165">
                  <a:extLst>
                    <a:ext uri="{9D8B030D-6E8A-4147-A177-3AD203B41FA5}">
                      <a16:colId xmlns:a16="http://schemas.microsoft.com/office/drawing/2014/main" val="20002"/>
                    </a:ext>
                  </a:extLst>
                </a:gridCol>
              </a:tblGrid>
              <a:tr h="1149200">
                <a:tc>
                  <a:txBody>
                    <a:bodyPr/>
                    <a:lstStyle/>
                    <a:p>
                      <a:pPr algn="ctr"/>
                      <a:r>
                        <a:rPr lang="es-CL" dirty="0" smtClean="0"/>
                        <a:t>OTROS INDICADORES DE CALIDAD (OIC)</a:t>
                      </a:r>
                      <a:endParaRPr lang="es-CL" dirty="0"/>
                    </a:p>
                  </a:txBody>
                  <a:tcPr/>
                </a:tc>
                <a:tc>
                  <a:txBody>
                    <a:bodyPr/>
                    <a:lstStyle/>
                    <a:p>
                      <a:pPr algn="ctr"/>
                      <a:endParaRPr lang="es-CL" dirty="0" smtClean="0"/>
                    </a:p>
                    <a:p>
                      <a:pPr algn="ctr"/>
                      <a:r>
                        <a:rPr lang="es-CL" dirty="0" smtClean="0"/>
                        <a:t>8° BASICOS</a:t>
                      </a:r>
                      <a:endParaRPr lang="es-CL" dirty="0"/>
                    </a:p>
                  </a:txBody>
                  <a:tcPr/>
                </a:tc>
                <a:tc>
                  <a:txBody>
                    <a:bodyPr/>
                    <a:lstStyle/>
                    <a:p>
                      <a:pPr algn="ctr"/>
                      <a:endParaRPr lang="es-CL" dirty="0" smtClean="0"/>
                    </a:p>
                    <a:p>
                      <a:pPr algn="ctr"/>
                      <a:r>
                        <a:rPr lang="es-CL" dirty="0" err="1" smtClean="0"/>
                        <a:t>II°</a:t>
                      </a:r>
                      <a:r>
                        <a:rPr lang="es-CL" dirty="0" smtClean="0"/>
                        <a:t> MEDIOS </a:t>
                      </a:r>
                      <a:endParaRPr lang="es-CL" dirty="0"/>
                    </a:p>
                  </a:txBody>
                  <a:tcPr/>
                </a:tc>
                <a:extLst>
                  <a:ext uri="{0D108BD9-81ED-4DB2-BD59-A6C34878D82A}">
                    <a16:rowId xmlns:a16="http://schemas.microsoft.com/office/drawing/2014/main" val="10000"/>
                  </a:ext>
                </a:extLst>
              </a:tr>
              <a:tr h="622435">
                <a:tc>
                  <a:txBody>
                    <a:bodyPr/>
                    <a:lstStyle/>
                    <a:p>
                      <a:r>
                        <a:rPr lang="es-CL" dirty="0" smtClean="0"/>
                        <a:t>Autoestima académica y motivación escolar</a:t>
                      </a:r>
                      <a:r>
                        <a:rPr lang="es-CL" baseline="0" dirty="0" smtClean="0"/>
                        <a:t> </a:t>
                      </a:r>
                      <a:endParaRPr lang="es-CL" dirty="0"/>
                    </a:p>
                  </a:txBody>
                  <a:tcPr/>
                </a:tc>
                <a:tc>
                  <a:txBody>
                    <a:bodyPr/>
                    <a:lstStyle/>
                    <a:p>
                      <a:pPr algn="ctr"/>
                      <a:r>
                        <a:rPr lang="es-CL" dirty="0" smtClean="0"/>
                        <a:t>71 (-3)</a:t>
                      </a:r>
                      <a:endParaRPr lang="es-CL" dirty="0"/>
                    </a:p>
                  </a:txBody>
                  <a:tcPr/>
                </a:tc>
                <a:tc>
                  <a:txBody>
                    <a:bodyPr/>
                    <a:lstStyle/>
                    <a:p>
                      <a:pPr algn="ctr"/>
                      <a:r>
                        <a:rPr lang="es-CL" dirty="0" smtClean="0"/>
                        <a:t>75</a:t>
                      </a:r>
                      <a:endParaRPr lang="es-CL" dirty="0"/>
                    </a:p>
                  </a:txBody>
                  <a:tcPr/>
                </a:tc>
                <a:extLst>
                  <a:ext uri="{0D108BD9-81ED-4DB2-BD59-A6C34878D82A}">
                    <a16:rowId xmlns:a16="http://schemas.microsoft.com/office/drawing/2014/main" val="10001"/>
                  </a:ext>
                </a:extLst>
              </a:tr>
              <a:tr h="627814">
                <a:tc>
                  <a:txBody>
                    <a:bodyPr/>
                    <a:lstStyle/>
                    <a:p>
                      <a:r>
                        <a:rPr lang="es-CL" dirty="0" smtClean="0"/>
                        <a:t>Clima de Convivencia Escolar</a:t>
                      </a:r>
                      <a:r>
                        <a:rPr lang="es-CL" baseline="0" dirty="0" smtClean="0"/>
                        <a:t> </a:t>
                      </a:r>
                      <a:endParaRPr lang="es-CL" dirty="0"/>
                    </a:p>
                  </a:txBody>
                  <a:tcPr/>
                </a:tc>
                <a:tc>
                  <a:txBody>
                    <a:bodyPr/>
                    <a:lstStyle/>
                    <a:p>
                      <a:pPr algn="ctr"/>
                      <a:r>
                        <a:rPr lang="es-CL" dirty="0" smtClean="0"/>
                        <a:t>79 ( 3 )</a:t>
                      </a:r>
                      <a:endParaRPr lang="es-CL" dirty="0"/>
                    </a:p>
                  </a:txBody>
                  <a:tcPr/>
                </a:tc>
                <a:tc>
                  <a:txBody>
                    <a:bodyPr/>
                    <a:lstStyle/>
                    <a:p>
                      <a:pPr algn="ctr"/>
                      <a:r>
                        <a:rPr lang="es-CL" dirty="0" smtClean="0"/>
                        <a:t>76</a:t>
                      </a:r>
                      <a:endParaRPr lang="es-CL" dirty="0"/>
                    </a:p>
                  </a:txBody>
                  <a:tcPr/>
                </a:tc>
                <a:extLst>
                  <a:ext uri="{0D108BD9-81ED-4DB2-BD59-A6C34878D82A}">
                    <a16:rowId xmlns:a16="http://schemas.microsoft.com/office/drawing/2014/main" val="10002"/>
                  </a:ext>
                </a:extLst>
              </a:tr>
              <a:tr h="627814">
                <a:tc>
                  <a:txBody>
                    <a:bodyPr/>
                    <a:lstStyle/>
                    <a:p>
                      <a:r>
                        <a:rPr lang="es-CL" dirty="0" smtClean="0"/>
                        <a:t>Participación y formación</a:t>
                      </a:r>
                      <a:r>
                        <a:rPr lang="es-CL" baseline="0" dirty="0" smtClean="0"/>
                        <a:t> ciudadana </a:t>
                      </a:r>
                      <a:endParaRPr lang="es-CL" dirty="0"/>
                    </a:p>
                  </a:txBody>
                  <a:tcPr/>
                </a:tc>
                <a:tc>
                  <a:txBody>
                    <a:bodyPr/>
                    <a:lstStyle/>
                    <a:p>
                      <a:pPr algn="ctr"/>
                      <a:r>
                        <a:rPr lang="es-CL" dirty="0" smtClean="0"/>
                        <a:t>80 ( 3 ) </a:t>
                      </a:r>
                      <a:endParaRPr lang="es-CL" dirty="0"/>
                    </a:p>
                  </a:txBody>
                  <a:tcPr/>
                </a:tc>
                <a:tc>
                  <a:txBody>
                    <a:bodyPr/>
                    <a:lstStyle/>
                    <a:p>
                      <a:pPr algn="ctr"/>
                      <a:r>
                        <a:rPr lang="es-CL" dirty="0" smtClean="0"/>
                        <a:t>77</a:t>
                      </a:r>
                      <a:endParaRPr lang="es-CL" dirty="0"/>
                    </a:p>
                  </a:txBody>
                  <a:tcPr/>
                </a:tc>
                <a:extLst>
                  <a:ext uri="{0D108BD9-81ED-4DB2-BD59-A6C34878D82A}">
                    <a16:rowId xmlns:a16="http://schemas.microsoft.com/office/drawing/2014/main" val="10003"/>
                  </a:ext>
                </a:extLst>
              </a:tr>
              <a:tr h="1149200">
                <a:tc>
                  <a:txBody>
                    <a:bodyPr/>
                    <a:lstStyle/>
                    <a:p>
                      <a:r>
                        <a:rPr lang="es-CL" dirty="0" smtClean="0"/>
                        <a:t>Hábitos de vida</a:t>
                      </a:r>
                      <a:r>
                        <a:rPr lang="es-CL" baseline="0" dirty="0" smtClean="0"/>
                        <a:t> saludable </a:t>
                      </a:r>
                      <a:endParaRPr lang="es-CL" dirty="0"/>
                    </a:p>
                  </a:txBody>
                  <a:tcPr/>
                </a:tc>
                <a:tc>
                  <a:txBody>
                    <a:bodyPr/>
                    <a:lstStyle/>
                    <a:p>
                      <a:pPr algn="ctr"/>
                      <a:r>
                        <a:rPr lang="es-CL" dirty="0" smtClean="0"/>
                        <a:t>67 ( - 2 ) </a:t>
                      </a:r>
                      <a:endParaRPr lang="es-CL" dirty="0"/>
                    </a:p>
                  </a:txBody>
                  <a:tcPr/>
                </a:tc>
                <a:tc>
                  <a:txBody>
                    <a:bodyPr/>
                    <a:lstStyle/>
                    <a:p>
                      <a:pPr algn="ctr"/>
                      <a:r>
                        <a:rPr lang="es-CL" dirty="0" smtClean="0"/>
                        <a:t>70</a:t>
                      </a:r>
                      <a:endParaRPr lang="es-CL" dirty="0"/>
                    </a:p>
                  </a:txBody>
                  <a:tcPr/>
                </a:tc>
                <a:extLst>
                  <a:ext uri="{0D108BD9-81ED-4DB2-BD59-A6C34878D82A}">
                    <a16:rowId xmlns:a16="http://schemas.microsoft.com/office/drawing/2014/main" val="10004"/>
                  </a:ext>
                </a:extLst>
              </a:tr>
            </a:tbl>
          </a:graphicData>
        </a:graphic>
      </p:graphicFrame>
      <p:pic>
        <p:nvPicPr>
          <p:cNvPr id="8" name="7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489" y="98893"/>
            <a:ext cx="955927" cy="1101114"/>
          </a:xfrm>
          <a:prstGeom prst="rect">
            <a:avLst/>
          </a:prstGeom>
        </p:spPr>
      </p:pic>
    </p:spTree>
    <p:extLst>
      <p:ext uri="{BB962C8B-B14F-4D97-AF65-F5344CB8AC3E}">
        <p14:creationId xmlns:p14="http://schemas.microsoft.com/office/powerpoint/2010/main" val="29381035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L"/>
          </a:p>
        </p:txBody>
      </p:sp>
      <p:sp>
        <p:nvSpPr>
          <p:cNvPr id="4" name="3 Rectángulo"/>
          <p:cNvSpPr/>
          <p:nvPr/>
        </p:nvSpPr>
        <p:spPr>
          <a:xfrm>
            <a:off x="1691680" y="447179"/>
            <a:ext cx="6984776" cy="923330"/>
          </a:xfrm>
          <a:prstGeom prst="rect">
            <a:avLst/>
          </a:prstGeom>
        </p:spPr>
        <p:txBody>
          <a:bodyPr wrap="square">
            <a:spAutoFit/>
          </a:bodyPr>
          <a:lstStyle/>
          <a:p>
            <a:pPr algn="ctr"/>
            <a:r>
              <a:rPr lang="es-CL" b="1" dirty="0" smtClean="0"/>
              <a:t>RESUL TADOS   ACADEMICOS  LICEO TAJAMAR  2016</a:t>
            </a:r>
          </a:p>
          <a:p>
            <a:pPr algn="ctr"/>
            <a:r>
              <a:rPr lang="es-CL" b="1" dirty="0" smtClean="0"/>
              <a:t>RESULTADOS PSU 2016</a:t>
            </a:r>
          </a:p>
          <a:p>
            <a:pPr lvl="0" algn="ctr"/>
            <a:r>
              <a:rPr lang="es-ES" dirty="0" smtClean="0"/>
              <a:t>Puntajes Pruebas PSU </a:t>
            </a:r>
            <a:endParaRPr lang="es-CL" dirty="0"/>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L"/>
          </a:p>
        </p:txBody>
      </p:sp>
      <p:pic>
        <p:nvPicPr>
          <p:cNvPr id="12290" name="Gráfico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9038" y="1412875"/>
            <a:ext cx="7631434" cy="5112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7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489" y="98893"/>
            <a:ext cx="955927" cy="1101114"/>
          </a:xfrm>
          <a:prstGeom prst="rect">
            <a:avLst/>
          </a:prstGeom>
        </p:spPr>
      </p:pic>
    </p:spTree>
    <p:extLst>
      <p:ext uri="{BB962C8B-B14F-4D97-AF65-F5344CB8AC3E}">
        <p14:creationId xmlns:p14="http://schemas.microsoft.com/office/powerpoint/2010/main" val="24589289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L"/>
          </a:p>
        </p:txBody>
      </p:sp>
      <p:sp>
        <p:nvSpPr>
          <p:cNvPr id="4" name="3 Rectángulo"/>
          <p:cNvSpPr/>
          <p:nvPr/>
        </p:nvSpPr>
        <p:spPr>
          <a:xfrm>
            <a:off x="1691680" y="447179"/>
            <a:ext cx="6984776" cy="923330"/>
          </a:xfrm>
          <a:prstGeom prst="rect">
            <a:avLst/>
          </a:prstGeom>
        </p:spPr>
        <p:txBody>
          <a:bodyPr wrap="square">
            <a:spAutoFit/>
          </a:bodyPr>
          <a:lstStyle/>
          <a:p>
            <a:pPr algn="ctr"/>
            <a:r>
              <a:rPr lang="es-CL" b="1" dirty="0" smtClean="0"/>
              <a:t>RESUL TADOS   ACADEMICOS  LICEO TAJAMAR  2016</a:t>
            </a:r>
          </a:p>
          <a:p>
            <a:pPr algn="ctr"/>
            <a:r>
              <a:rPr lang="es-CL" b="1" dirty="0" smtClean="0"/>
              <a:t>RESULTADOS PSU 2016 </a:t>
            </a:r>
          </a:p>
          <a:p>
            <a:pPr lvl="0"/>
            <a:r>
              <a:rPr lang="es-ES" dirty="0"/>
              <a:t>Grafica % de Puntajes según tramo. Prueba </a:t>
            </a:r>
            <a:r>
              <a:rPr lang="es-ES" dirty="0" smtClean="0"/>
              <a:t>PSU-Lenguaje,  2016</a:t>
            </a:r>
            <a:r>
              <a:rPr lang="es-CL" b="1" dirty="0" smtClean="0"/>
              <a:t>.</a:t>
            </a:r>
            <a:endParaRPr lang="es-CL" dirty="0"/>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L"/>
          </a:p>
        </p:txBody>
      </p:sp>
      <p:graphicFrame>
        <p:nvGraphicFramePr>
          <p:cNvPr id="7" name="1 Gráfico"/>
          <p:cNvGraphicFramePr/>
          <p:nvPr>
            <p:extLst>
              <p:ext uri="{D42A27DB-BD31-4B8C-83A1-F6EECF244321}">
                <p14:modId xmlns:p14="http://schemas.microsoft.com/office/powerpoint/2010/main" val="1474781907"/>
              </p:ext>
            </p:extLst>
          </p:nvPr>
        </p:nvGraphicFramePr>
        <p:xfrm>
          <a:off x="1259632" y="1556792"/>
          <a:ext cx="7632848" cy="5122143"/>
        </p:xfrm>
        <a:graphic>
          <a:graphicData uri="http://schemas.openxmlformats.org/drawingml/2006/chart">
            <c:chart xmlns:c="http://schemas.openxmlformats.org/drawingml/2006/chart" xmlns:r="http://schemas.openxmlformats.org/officeDocument/2006/relationships" r:id="rId2"/>
          </a:graphicData>
        </a:graphic>
      </p:graphicFrame>
      <p:pic>
        <p:nvPicPr>
          <p:cNvPr id="8" name="7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489" y="98893"/>
            <a:ext cx="955927" cy="1101114"/>
          </a:xfrm>
          <a:prstGeom prst="rect">
            <a:avLst/>
          </a:prstGeom>
        </p:spPr>
      </p:pic>
    </p:spTree>
    <p:extLst>
      <p:ext uri="{BB962C8B-B14F-4D97-AF65-F5344CB8AC3E}">
        <p14:creationId xmlns:p14="http://schemas.microsoft.com/office/powerpoint/2010/main" val="10478750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071416" y="1454011"/>
            <a:ext cx="7677047" cy="4216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lang="es-ES" sz="3200" b="1" dirty="0">
              <a:latin typeface="Arial" pitchFamily="34" charset="0"/>
              <a:cs typeface="Arial" pitchFamily="34" charset="0"/>
            </a:endParaRPr>
          </a:p>
          <a:p>
            <a:pPr marR="0" lvl="0" defTabSz="914400" rtl="0" eaLnBrk="1" fontAlgn="base" latinLnBrk="0" hangingPunct="1">
              <a:lnSpc>
                <a:spcPct val="100000"/>
              </a:lnSpc>
              <a:spcBef>
                <a:spcPct val="0"/>
              </a:spcBef>
              <a:spcAft>
                <a:spcPct val="0"/>
              </a:spcAft>
              <a:buClrTx/>
              <a:buSzTx/>
              <a:tabLst/>
            </a:pPr>
            <a:r>
              <a:rPr lang="es-CL" sz="3200" b="1" dirty="0" smtClean="0">
                <a:latin typeface="Arial" pitchFamily="34" charset="0"/>
                <a:cs typeface="Arial" pitchFamily="34" charset="0"/>
              </a:rPr>
              <a:t>Misión.</a:t>
            </a:r>
          </a:p>
          <a:p>
            <a:pPr marR="0" lvl="0" defTabSz="914400" rtl="0" eaLnBrk="1" fontAlgn="base" latinLnBrk="0" hangingPunct="1">
              <a:lnSpc>
                <a:spcPct val="100000"/>
              </a:lnSpc>
              <a:spcBef>
                <a:spcPct val="0"/>
              </a:spcBef>
              <a:spcAft>
                <a:spcPct val="0"/>
              </a:spcAft>
              <a:buClrTx/>
              <a:buSzTx/>
              <a:tabLst/>
            </a:pPr>
            <a:endParaRPr lang="es-CL" sz="3200" b="1" dirty="0" smtClean="0">
              <a:latin typeface="Arial" pitchFamily="34" charset="0"/>
              <a:cs typeface="Arial" pitchFamily="34" charset="0"/>
            </a:endParaRPr>
          </a:p>
          <a:p>
            <a:pPr fontAlgn="base">
              <a:spcBef>
                <a:spcPct val="0"/>
              </a:spcBef>
              <a:spcAft>
                <a:spcPct val="0"/>
              </a:spcAft>
            </a:pPr>
            <a:r>
              <a:rPr lang="es-CL" sz="2400" b="1" i="1" dirty="0">
                <a:latin typeface="Arial" pitchFamily="34" charset="0"/>
                <a:cs typeface="Arial" pitchFamily="34" charset="0"/>
              </a:rPr>
              <a:t>Educar a mujeres autónomas, reflexivas y con una formación integral,  que les permita optar  por una Educación Superior  u otro desarrollo personal, dentro de una sociedad diversa y cambiante.</a:t>
            </a:r>
          </a:p>
          <a:p>
            <a:pPr marR="0" lvl="0" defTabSz="914400" rtl="0" eaLnBrk="1" fontAlgn="base" latinLnBrk="0" hangingPunct="1">
              <a:lnSpc>
                <a:spcPct val="100000"/>
              </a:lnSpc>
              <a:spcBef>
                <a:spcPct val="0"/>
              </a:spcBef>
              <a:spcAft>
                <a:spcPct val="0"/>
              </a:spcAft>
              <a:buClrTx/>
              <a:buSzTx/>
              <a:tabLst/>
            </a:pPr>
            <a:endParaRPr kumimoji="0" lang="es-CL" sz="20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s-ES" sz="12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s-CL" sz="12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s-ES" sz="3200" b="1" i="0" u="none" strike="noStrike" cap="none" normalizeH="0" baseline="0" dirty="0" smtClean="0">
              <a:ln>
                <a:noFill/>
              </a:ln>
              <a:solidFill>
                <a:schemeClr val="tx1"/>
              </a:solidFill>
              <a:effectLst/>
              <a:latin typeface="Arial" pitchFamily="34" charset="0"/>
              <a:cs typeface="Arial" pitchFamily="34" charset="0"/>
            </a:endParaRPr>
          </a:p>
        </p:txBody>
      </p:sp>
      <p:pic>
        <p:nvPicPr>
          <p:cNvPr id="4" name="3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489" y="98893"/>
            <a:ext cx="955927" cy="1101114"/>
          </a:xfrm>
          <a:prstGeom prst="rect">
            <a:avLst/>
          </a:prstGeom>
        </p:spPr>
      </p:pic>
    </p:spTree>
    <p:extLst>
      <p:ext uri="{BB962C8B-B14F-4D97-AF65-F5344CB8AC3E}">
        <p14:creationId xmlns:p14="http://schemas.microsoft.com/office/powerpoint/2010/main" val="22388009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L"/>
          </a:p>
        </p:txBody>
      </p:sp>
      <p:sp>
        <p:nvSpPr>
          <p:cNvPr id="4" name="3 Rectángulo"/>
          <p:cNvSpPr/>
          <p:nvPr/>
        </p:nvSpPr>
        <p:spPr>
          <a:xfrm>
            <a:off x="1691680" y="447179"/>
            <a:ext cx="6984776" cy="923330"/>
          </a:xfrm>
          <a:prstGeom prst="rect">
            <a:avLst/>
          </a:prstGeom>
        </p:spPr>
        <p:txBody>
          <a:bodyPr wrap="square">
            <a:spAutoFit/>
          </a:bodyPr>
          <a:lstStyle/>
          <a:p>
            <a:pPr algn="ctr"/>
            <a:r>
              <a:rPr lang="es-CL" b="1" dirty="0" smtClean="0"/>
              <a:t>RESUL TADOS   ACADEMICOS  LICEO TAJAMAR  2016</a:t>
            </a:r>
          </a:p>
          <a:p>
            <a:pPr algn="ctr"/>
            <a:r>
              <a:rPr lang="es-CL" b="1" dirty="0" smtClean="0"/>
              <a:t>RESULTADOS PSU 2016 </a:t>
            </a:r>
          </a:p>
          <a:p>
            <a:pPr lvl="0"/>
            <a:r>
              <a:rPr lang="es-ES" dirty="0"/>
              <a:t>Grafica % de Puntajes según tramo. Prueba PSU-Matemática,  </a:t>
            </a:r>
            <a:r>
              <a:rPr lang="es-ES" dirty="0" smtClean="0"/>
              <a:t>2016</a:t>
            </a:r>
            <a:r>
              <a:rPr lang="es-CL" b="1" dirty="0" smtClean="0"/>
              <a:t>.</a:t>
            </a:r>
            <a:endParaRPr lang="es-CL" dirty="0"/>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L"/>
          </a:p>
        </p:txBody>
      </p:sp>
      <p:graphicFrame>
        <p:nvGraphicFramePr>
          <p:cNvPr id="8" name="2 Gráfico"/>
          <p:cNvGraphicFramePr>
            <a:graphicFrameLocks/>
          </p:cNvGraphicFramePr>
          <p:nvPr>
            <p:extLst>
              <p:ext uri="{D42A27DB-BD31-4B8C-83A1-F6EECF244321}">
                <p14:modId xmlns:p14="http://schemas.microsoft.com/office/powerpoint/2010/main" val="2224647588"/>
              </p:ext>
            </p:extLst>
          </p:nvPr>
        </p:nvGraphicFramePr>
        <p:xfrm>
          <a:off x="395536" y="1700808"/>
          <a:ext cx="8424935" cy="4968552"/>
        </p:xfrm>
        <a:graphic>
          <a:graphicData uri="http://schemas.openxmlformats.org/drawingml/2006/chart">
            <c:chart xmlns:c="http://schemas.openxmlformats.org/drawingml/2006/chart" xmlns:r="http://schemas.openxmlformats.org/officeDocument/2006/relationships" r:id="rId2"/>
          </a:graphicData>
        </a:graphic>
      </p:graphicFrame>
      <p:pic>
        <p:nvPicPr>
          <p:cNvPr id="9" name="8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489" y="98893"/>
            <a:ext cx="955927" cy="1101114"/>
          </a:xfrm>
          <a:prstGeom prst="rect">
            <a:avLst/>
          </a:prstGeom>
        </p:spPr>
      </p:pic>
    </p:spTree>
    <p:extLst>
      <p:ext uri="{BB962C8B-B14F-4D97-AF65-F5344CB8AC3E}">
        <p14:creationId xmlns:p14="http://schemas.microsoft.com/office/powerpoint/2010/main" val="10332885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L"/>
          </a:p>
        </p:txBody>
      </p:sp>
      <p:sp>
        <p:nvSpPr>
          <p:cNvPr id="4" name="3 Rectángulo"/>
          <p:cNvSpPr/>
          <p:nvPr/>
        </p:nvSpPr>
        <p:spPr>
          <a:xfrm>
            <a:off x="1691680" y="447179"/>
            <a:ext cx="6984776" cy="1200329"/>
          </a:xfrm>
          <a:prstGeom prst="rect">
            <a:avLst/>
          </a:prstGeom>
        </p:spPr>
        <p:txBody>
          <a:bodyPr wrap="square">
            <a:spAutoFit/>
          </a:bodyPr>
          <a:lstStyle/>
          <a:p>
            <a:pPr algn="ctr"/>
            <a:r>
              <a:rPr lang="es-CL" b="1" dirty="0" smtClean="0"/>
              <a:t>RESUL TADOS   ACADEMICOS  LICEO TAJAMAR  2016</a:t>
            </a:r>
          </a:p>
          <a:p>
            <a:pPr algn="ctr"/>
            <a:r>
              <a:rPr lang="es-CL" b="1" dirty="0" smtClean="0"/>
              <a:t>RESULTADOS PSU 2016</a:t>
            </a:r>
          </a:p>
          <a:p>
            <a:pPr lvl="0"/>
            <a:r>
              <a:rPr lang="es-ES" dirty="0"/>
              <a:t>Grafica % de Puntajes según tramo. Prueba </a:t>
            </a:r>
            <a:r>
              <a:rPr lang="es-ES" dirty="0" smtClean="0"/>
              <a:t>PSU-Ciencias Sociales ,  2016</a:t>
            </a:r>
            <a:endParaRPr lang="es-CL" dirty="0"/>
          </a:p>
          <a:p>
            <a:endParaRPr lang="es-CL" b="1" dirty="0"/>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L"/>
          </a:p>
        </p:txBody>
      </p:sp>
      <p:pic>
        <p:nvPicPr>
          <p:cNvPr id="1536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2838" y="1494624"/>
            <a:ext cx="7707634" cy="5299674"/>
          </a:xfrm>
          <a:prstGeom prst="rect">
            <a:avLst/>
          </a:prstGeom>
          <a:noFill/>
          <a:extLst>
            <a:ext uri="{909E8E84-426E-40DD-AFC4-6F175D3DCCD1}">
              <a14:hiddenFill xmlns:a14="http://schemas.microsoft.com/office/drawing/2010/main">
                <a:solidFill>
                  <a:srgbClr val="FFFFFF"/>
                </a:solidFill>
              </a14:hiddenFill>
            </a:ext>
          </a:extLst>
        </p:spPr>
      </p:pic>
      <p:pic>
        <p:nvPicPr>
          <p:cNvPr id="11" name="10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489" y="98893"/>
            <a:ext cx="955927" cy="1101114"/>
          </a:xfrm>
          <a:prstGeom prst="rect">
            <a:avLst/>
          </a:prstGeom>
        </p:spPr>
      </p:pic>
    </p:spTree>
    <p:extLst>
      <p:ext uri="{BB962C8B-B14F-4D97-AF65-F5344CB8AC3E}">
        <p14:creationId xmlns:p14="http://schemas.microsoft.com/office/powerpoint/2010/main" val="34757218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L"/>
          </a:p>
        </p:txBody>
      </p:sp>
      <p:sp>
        <p:nvSpPr>
          <p:cNvPr id="4" name="3 Rectángulo"/>
          <p:cNvSpPr/>
          <p:nvPr/>
        </p:nvSpPr>
        <p:spPr>
          <a:xfrm>
            <a:off x="1691680" y="447179"/>
            <a:ext cx="6984776" cy="1200329"/>
          </a:xfrm>
          <a:prstGeom prst="rect">
            <a:avLst/>
          </a:prstGeom>
        </p:spPr>
        <p:txBody>
          <a:bodyPr wrap="square">
            <a:spAutoFit/>
          </a:bodyPr>
          <a:lstStyle/>
          <a:p>
            <a:pPr algn="ctr"/>
            <a:r>
              <a:rPr lang="es-CL" b="1" dirty="0" smtClean="0"/>
              <a:t>RESUL TADOS   ACADEMICOS  LICEO TAJAMAR  2016</a:t>
            </a:r>
          </a:p>
          <a:p>
            <a:pPr algn="ctr"/>
            <a:r>
              <a:rPr lang="es-CL" b="1" dirty="0" smtClean="0"/>
              <a:t>RESULTADOS PSU 2016</a:t>
            </a:r>
          </a:p>
          <a:p>
            <a:r>
              <a:rPr lang="es-ES" dirty="0" smtClean="0"/>
              <a:t>Gráfica </a:t>
            </a:r>
            <a:r>
              <a:rPr lang="es-ES" dirty="0"/>
              <a:t>% de Puntajes según tramo. Prueba </a:t>
            </a:r>
            <a:r>
              <a:rPr lang="es-ES" dirty="0" smtClean="0"/>
              <a:t>PSU- Ciencias ,  2016</a:t>
            </a:r>
            <a:endParaRPr lang="es-CL" b="1" dirty="0" smtClean="0"/>
          </a:p>
          <a:p>
            <a:endParaRPr lang="es-CL" b="1" dirty="0"/>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L"/>
          </a:p>
        </p:txBody>
      </p:sp>
      <p:pic>
        <p:nvPicPr>
          <p:cNvPr id="163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647508"/>
            <a:ext cx="8028657" cy="5118403"/>
          </a:xfrm>
          <a:prstGeom prst="rect">
            <a:avLst/>
          </a:prstGeom>
          <a:noFill/>
          <a:extLst>
            <a:ext uri="{909E8E84-426E-40DD-AFC4-6F175D3DCCD1}">
              <a14:hiddenFill xmlns:a14="http://schemas.microsoft.com/office/drawing/2010/main">
                <a:solidFill>
                  <a:srgbClr val="FFFFFF"/>
                </a:solidFill>
              </a14:hiddenFill>
            </a:ext>
          </a:extLst>
        </p:spPr>
      </p:pic>
      <p:pic>
        <p:nvPicPr>
          <p:cNvPr id="9" name="8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489" y="98893"/>
            <a:ext cx="955927" cy="1101114"/>
          </a:xfrm>
          <a:prstGeom prst="rect">
            <a:avLst/>
          </a:prstGeom>
        </p:spPr>
      </p:pic>
    </p:spTree>
    <p:extLst>
      <p:ext uri="{BB962C8B-B14F-4D97-AF65-F5344CB8AC3E}">
        <p14:creationId xmlns:p14="http://schemas.microsoft.com/office/powerpoint/2010/main" val="1977747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L"/>
          </a:p>
        </p:txBody>
      </p:sp>
      <p:sp>
        <p:nvSpPr>
          <p:cNvPr id="4" name="3 Rectángulo"/>
          <p:cNvSpPr/>
          <p:nvPr/>
        </p:nvSpPr>
        <p:spPr>
          <a:xfrm>
            <a:off x="1691680" y="447179"/>
            <a:ext cx="6984776" cy="1477328"/>
          </a:xfrm>
          <a:prstGeom prst="rect">
            <a:avLst/>
          </a:prstGeom>
        </p:spPr>
        <p:txBody>
          <a:bodyPr wrap="square">
            <a:spAutoFit/>
          </a:bodyPr>
          <a:lstStyle/>
          <a:p>
            <a:pPr algn="ctr"/>
            <a:r>
              <a:rPr lang="es-CL" b="1" dirty="0" smtClean="0"/>
              <a:t>RESUL TADOS   ACADEMICOS  LICEO TAJAMAR  2016</a:t>
            </a:r>
          </a:p>
          <a:p>
            <a:pPr algn="ctr"/>
            <a:r>
              <a:rPr lang="es-CL" b="1" dirty="0" smtClean="0"/>
              <a:t>RESULTADOS PSU 2016</a:t>
            </a:r>
          </a:p>
          <a:p>
            <a:pPr lvl="0" algn="ctr"/>
            <a:r>
              <a:rPr lang="es-ES" dirty="0"/>
              <a:t>Grafica Promedios PSU Lenguaje  P</a:t>
            </a:r>
            <a:r>
              <a:rPr lang="es-ES" dirty="0" smtClean="0"/>
              <a:t>eriodo 2012 – 2016 </a:t>
            </a:r>
            <a:endParaRPr lang="es-CL" dirty="0"/>
          </a:p>
          <a:p>
            <a:endParaRPr lang="es-CL" b="1" dirty="0"/>
          </a:p>
          <a:p>
            <a:endParaRPr lang="es-CL" dirty="0"/>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L"/>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6973" y="1772816"/>
            <a:ext cx="7945711" cy="4680520"/>
          </a:xfrm>
          <a:prstGeom prst="rect">
            <a:avLst/>
          </a:prstGeom>
          <a:noFill/>
          <a:extLst>
            <a:ext uri="{909E8E84-426E-40DD-AFC4-6F175D3DCCD1}">
              <a14:hiddenFill xmlns:a14="http://schemas.microsoft.com/office/drawing/2010/main">
                <a:solidFill>
                  <a:srgbClr val="FFFFFF"/>
                </a:solidFill>
              </a14:hiddenFill>
            </a:ext>
          </a:extLst>
        </p:spPr>
      </p:pic>
      <p:pic>
        <p:nvPicPr>
          <p:cNvPr id="8" name="7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489" y="98893"/>
            <a:ext cx="955927" cy="1101114"/>
          </a:xfrm>
          <a:prstGeom prst="rect">
            <a:avLst/>
          </a:prstGeom>
        </p:spPr>
      </p:pic>
    </p:spTree>
    <p:extLst>
      <p:ext uri="{BB962C8B-B14F-4D97-AF65-F5344CB8AC3E}">
        <p14:creationId xmlns:p14="http://schemas.microsoft.com/office/powerpoint/2010/main" val="22773489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L"/>
          </a:p>
        </p:txBody>
      </p:sp>
      <p:sp>
        <p:nvSpPr>
          <p:cNvPr id="4" name="3 Rectángulo"/>
          <p:cNvSpPr/>
          <p:nvPr/>
        </p:nvSpPr>
        <p:spPr>
          <a:xfrm>
            <a:off x="1691680" y="447179"/>
            <a:ext cx="6984776" cy="1200329"/>
          </a:xfrm>
          <a:prstGeom prst="rect">
            <a:avLst/>
          </a:prstGeom>
        </p:spPr>
        <p:txBody>
          <a:bodyPr wrap="square">
            <a:spAutoFit/>
          </a:bodyPr>
          <a:lstStyle/>
          <a:p>
            <a:pPr algn="ctr"/>
            <a:r>
              <a:rPr lang="es-CL" b="1" dirty="0" smtClean="0"/>
              <a:t>RESUL TADOS   ACADEMICOS  LICEO TAJAMAR  2016</a:t>
            </a:r>
          </a:p>
          <a:p>
            <a:pPr algn="ctr"/>
            <a:r>
              <a:rPr lang="es-CL" b="1" dirty="0" smtClean="0"/>
              <a:t>RESULTADOS PSU 2016</a:t>
            </a:r>
          </a:p>
          <a:p>
            <a:pPr lvl="0" algn="ctr"/>
            <a:r>
              <a:rPr lang="es-ES" dirty="0" smtClean="0"/>
              <a:t>Gráfica </a:t>
            </a:r>
            <a:r>
              <a:rPr lang="es-ES" dirty="0"/>
              <a:t>Promedios PSU </a:t>
            </a:r>
            <a:r>
              <a:rPr lang="es-CL" dirty="0" smtClean="0"/>
              <a:t>Matemática Periodo 2012 - 2016</a:t>
            </a:r>
            <a:endParaRPr lang="es-CL" dirty="0"/>
          </a:p>
          <a:p>
            <a:r>
              <a:rPr lang="es-CL" b="1" dirty="0" smtClean="0"/>
              <a:t> </a:t>
            </a:r>
            <a:endParaRPr lang="es-CL" b="1" dirty="0"/>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L"/>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5551" y="1772816"/>
            <a:ext cx="7811130" cy="4464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7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489" y="98893"/>
            <a:ext cx="955927" cy="1101114"/>
          </a:xfrm>
          <a:prstGeom prst="rect">
            <a:avLst/>
          </a:prstGeom>
        </p:spPr>
      </p:pic>
    </p:spTree>
    <p:extLst>
      <p:ext uri="{BB962C8B-B14F-4D97-AF65-F5344CB8AC3E}">
        <p14:creationId xmlns:p14="http://schemas.microsoft.com/office/powerpoint/2010/main" val="3678423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L"/>
          </a:p>
        </p:txBody>
      </p:sp>
      <p:sp>
        <p:nvSpPr>
          <p:cNvPr id="4" name="3 Rectángulo"/>
          <p:cNvSpPr/>
          <p:nvPr/>
        </p:nvSpPr>
        <p:spPr>
          <a:xfrm>
            <a:off x="1691680" y="447179"/>
            <a:ext cx="6984776" cy="1200329"/>
          </a:xfrm>
          <a:prstGeom prst="rect">
            <a:avLst/>
          </a:prstGeom>
        </p:spPr>
        <p:txBody>
          <a:bodyPr wrap="square">
            <a:spAutoFit/>
          </a:bodyPr>
          <a:lstStyle/>
          <a:p>
            <a:pPr algn="ctr"/>
            <a:r>
              <a:rPr lang="es-CL" b="1" dirty="0" smtClean="0"/>
              <a:t>RESUL TADOS   ACADEMICOS  LICEO TAJAMAR  2016</a:t>
            </a:r>
          </a:p>
          <a:p>
            <a:pPr algn="ctr"/>
            <a:r>
              <a:rPr lang="es-CL" b="1" dirty="0" smtClean="0"/>
              <a:t>RESULTADOS PSU 2016</a:t>
            </a:r>
          </a:p>
          <a:p>
            <a:pPr lvl="0" algn="ctr"/>
            <a:r>
              <a:rPr lang="es-ES" dirty="0" smtClean="0"/>
              <a:t>Gráfica </a:t>
            </a:r>
            <a:r>
              <a:rPr lang="es-ES" dirty="0"/>
              <a:t>Promedios PSU </a:t>
            </a:r>
            <a:r>
              <a:rPr lang="es-CL" dirty="0" smtClean="0"/>
              <a:t>Ciencias Periodo 2012 - 2016</a:t>
            </a:r>
            <a:endParaRPr lang="es-CL" dirty="0"/>
          </a:p>
          <a:p>
            <a:r>
              <a:rPr lang="es-CL" b="1" dirty="0" smtClean="0"/>
              <a:t> </a:t>
            </a:r>
            <a:endParaRPr lang="es-CL" b="1" dirty="0"/>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L"/>
          </a:p>
        </p:txBody>
      </p:sp>
      <p:pic>
        <p:nvPicPr>
          <p:cNvPr id="19458" name="Gráfico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1916832"/>
            <a:ext cx="8280275"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7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489" y="98893"/>
            <a:ext cx="955927" cy="1101114"/>
          </a:xfrm>
          <a:prstGeom prst="rect">
            <a:avLst/>
          </a:prstGeom>
        </p:spPr>
      </p:pic>
    </p:spTree>
    <p:extLst>
      <p:ext uri="{BB962C8B-B14F-4D97-AF65-F5344CB8AC3E}">
        <p14:creationId xmlns:p14="http://schemas.microsoft.com/office/powerpoint/2010/main" val="29729831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L"/>
          </a:p>
        </p:txBody>
      </p:sp>
      <p:sp>
        <p:nvSpPr>
          <p:cNvPr id="4" name="3 Rectángulo"/>
          <p:cNvSpPr/>
          <p:nvPr/>
        </p:nvSpPr>
        <p:spPr>
          <a:xfrm>
            <a:off x="1691680" y="447179"/>
            <a:ext cx="6984776" cy="1200329"/>
          </a:xfrm>
          <a:prstGeom prst="rect">
            <a:avLst/>
          </a:prstGeom>
        </p:spPr>
        <p:txBody>
          <a:bodyPr wrap="square">
            <a:spAutoFit/>
          </a:bodyPr>
          <a:lstStyle/>
          <a:p>
            <a:pPr algn="ctr"/>
            <a:r>
              <a:rPr lang="es-CL" b="1" dirty="0" smtClean="0"/>
              <a:t>RESUL TADOS   ACADEMICOS  LICEO TAJAMAR  2016</a:t>
            </a:r>
          </a:p>
          <a:p>
            <a:pPr algn="ctr"/>
            <a:r>
              <a:rPr lang="es-CL" b="1" dirty="0" smtClean="0"/>
              <a:t>RESULTADOS PSU 2016</a:t>
            </a:r>
          </a:p>
          <a:p>
            <a:pPr lvl="0" algn="ctr"/>
            <a:r>
              <a:rPr lang="es-ES" dirty="0" smtClean="0"/>
              <a:t>Gráfica </a:t>
            </a:r>
            <a:r>
              <a:rPr lang="es-ES" dirty="0"/>
              <a:t>Promedios PSU </a:t>
            </a:r>
            <a:r>
              <a:rPr lang="es-CL" dirty="0" smtClean="0"/>
              <a:t>Ciencias Sociales  Periodo 2012 - 2016</a:t>
            </a:r>
            <a:endParaRPr lang="es-CL" dirty="0"/>
          </a:p>
          <a:p>
            <a:r>
              <a:rPr lang="es-CL" b="1" dirty="0" smtClean="0"/>
              <a:t> </a:t>
            </a:r>
            <a:endParaRPr lang="es-CL" b="1" dirty="0"/>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L"/>
          </a:p>
        </p:txBody>
      </p:sp>
      <p:pic>
        <p:nvPicPr>
          <p:cNvPr id="20482" name="Gráfico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647508"/>
            <a:ext cx="8078316" cy="4897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7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489" y="98893"/>
            <a:ext cx="955927" cy="1101114"/>
          </a:xfrm>
          <a:prstGeom prst="rect">
            <a:avLst/>
          </a:prstGeom>
        </p:spPr>
      </p:pic>
    </p:spTree>
    <p:extLst>
      <p:ext uri="{BB962C8B-B14F-4D97-AF65-F5344CB8AC3E}">
        <p14:creationId xmlns:p14="http://schemas.microsoft.com/office/powerpoint/2010/main" val="34030802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1074272" y="2102667"/>
            <a:ext cx="24237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6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endParaRPr kumimoji="0" lang="es-MX"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 name="3 Rectángulo"/>
          <p:cNvSpPr/>
          <p:nvPr/>
        </p:nvSpPr>
        <p:spPr>
          <a:xfrm>
            <a:off x="1541463" y="908844"/>
            <a:ext cx="7025128" cy="6186309"/>
          </a:xfrm>
          <a:prstGeom prst="rect">
            <a:avLst/>
          </a:prstGeom>
        </p:spPr>
        <p:txBody>
          <a:bodyPr wrap="none">
            <a:spAutoFit/>
          </a:bodyPr>
          <a:lstStyle/>
          <a:p>
            <a:r>
              <a:rPr lang="es-ES" b="1" dirty="0" smtClean="0"/>
              <a:t>Proyectos </a:t>
            </a:r>
            <a:r>
              <a:rPr lang="es-ES" b="1" dirty="0"/>
              <a:t>y actividades realizadas </a:t>
            </a:r>
            <a:r>
              <a:rPr lang="es-ES" b="1" dirty="0" smtClean="0"/>
              <a:t>2016  UTP – PME</a:t>
            </a:r>
          </a:p>
          <a:p>
            <a:r>
              <a:rPr lang="es-ES" b="1" dirty="0" smtClean="0"/>
              <a:t> </a:t>
            </a:r>
            <a:endParaRPr lang="es-MX" dirty="0"/>
          </a:p>
          <a:p>
            <a:pPr marL="285750" indent="-285750">
              <a:buFont typeface="Arial" pitchFamily="34" charset="0"/>
              <a:buChar char="•"/>
            </a:pPr>
            <a:r>
              <a:rPr lang="es-ES" dirty="0"/>
              <a:t>Proyecto de Talleres  para los 3º y 4º Medios una  Preparación </a:t>
            </a:r>
            <a:r>
              <a:rPr lang="es-ES" dirty="0" smtClean="0"/>
              <a:t>PSU</a:t>
            </a:r>
          </a:p>
          <a:p>
            <a:r>
              <a:rPr lang="es-ES" dirty="0"/>
              <a:t> </a:t>
            </a:r>
            <a:endParaRPr lang="es-ES" dirty="0" smtClean="0"/>
          </a:p>
          <a:p>
            <a:pPr marL="285750" indent="-285750">
              <a:buFont typeface="Arial" pitchFamily="34" charset="0"/>
              <a:buChar char="•"/>
            </a:pPr>
            <a:r>
              <a:rPr lang="es-ES" dirty="0" smtClean="0"/>
              <a:t> Proyecto </a:t>
            </a:r>
            <a:r>
              <a:rPr lang="es-ES" dirty="0"/>
              <a:t>de Comprensión </a:t>
            </a:r>
            <a:r>
              <a:rPr lang="es-ES" dirty="0" smtClean="0"/>
              <a:t>Lectora</a:t>
            </a:r>
            <a:r>
              <a:rPr lang="es-ES" dirty="0"/>
              <a:t> </a:t>
            </a:r>
            <a:endParaRPr lang="es-ES" dirty="0" smtClean="0"/>
          </a:p>
          <a:p>
            <a:endParaRPr lang="es-MX" dirty="0"/>
          </a:p>
          <a:p>
            <a:pPr marL="285750" indent="-285750">
              <a:buFont typeface="Arial" pitchFamily="34" charset="0"/>
              <a:buChar char="•"/>
            </a:pPr>
            <a:r>
              <a:rPr lang="es-ES" dirty="0"/>
              <a:t> </a:t>
            </a:r>
            <a:r>
              <a:rPr lang="es-ES" dirty="0" smtClean="0"/>
              <a:t>Proyecto </a:t>
            </a:r>
            <a:r>
              <a:rPr lang="es-ES" dirty="0"/>
              <a:t>de Resolución de </a:t>
            </a:r>
            <a:r>
              <a:rPr lang="es-ES" dirty="0" smtClean="0"/>
              <a:t>Problemas</a:t>
            </a:r>
          </a:p>
          <a:p>
            <a:endParaRPr lang="es-ES" dirty="0"/>
          </a:p>
          <a:p>
            <a:pPr marL="285750" indent="-285750">
              <a:buFont typeface="Arial" pitchFamily="34" charset="0"/>
              <a:buChar char="•"/>
            </a:pPr>
            <a:r>
              <a:rPr lang="es-ES" dirty="0" smtClean="0"/>
              <a:t>Taller de Geometría,  Probabilidad y </a:t>
            </a:r>
            <a:r>
              <a:rPr lang="es-ES" dirty="0" err="1" smtClean="0"/>
              <a:t>Estadisticas</a:t>
            </a:r>
            <a:endParaRPr lang="es-ES" dirty="0" smtClean="0"/>
          </a:p>
          <a:p>
            <a:endParaRPr lang="es-ES" dirty="0"/>
          </a:p>
          <a:p>
            <a:pPr marL="285750" indent="-285750">
              <a:buFont typeface="Arial" pitchFamily="34" charset="0"/>
              <a:buChar char="•"/>
            </a:pPr>
            <a:r>
              <a:rPr lang="es-ES" dirty="0" smtClean="0"/>
              <a:t>Proyecto Biblioteca Abierta UC, convenio con Biblioteca Lo Contador</a:t>
            </a:r>
          </a:p>
          <a:p>
            <a:endParaRPr lang="es-ES" dirty="0" smtClean="0"/>
          </a:p>
          <a:p>
            <a:endParaRPr lang="es-ES" dirty="0" smtClean="0"/>
          </a:p>
          <a:p>
            <a:pPr marL="285750" indent="-285750">
              <a:buFont typeface="Arial" pitchFamily="34" charset="0"/>
              <a:buChar char="•"/>
            </a:pPr>
            <a:r>
              <a:rPr lang="es-ES" dirty="0" smtClean="0"/>
              <a:t>Circuito </a:t>
            </a:r>
            <a:r>
              <a:rPr lang="es-ES" dirty="0"/>
              <a:t>de Charlas Científicas: Iniciativa dependiente de </a:t>
            </a:r>
            <a:r>
              <a:rPr lang="es-ES" dirty="0" smtClean="0"/>
              <a:t>Explora</a:t>
            </a:r>
          </a:p>
          <a:p>
            <a:endParaRPr lang="es-ES" dirty="0"/>
          </a:p>
          <a:p>
            <a:pPr marL="285750" indent="-285750">
              <a:buFont typeface="Arial" pitchFamily="34" charset="0"/>
              <a:buChar char="•"/>
            </a:pPr>
            <a:r>
              <a:rPr lang="es-ES" dirty="0" smtClean="0"/>
              <a:t>Construcción de Evaluaciones de Habilidades de Pensamiento y </a:t>
            </a:r>
          </a:p>
          <a:p>
            <a:r>
              <a:rPr lang="es-ES" dirty="0" smtClean="0"/>
              <a:t>Razonamiento Lógico, Comprensión Lectora  y Ciudadanía.</a:t>
            </a:r>
          </a:p>
          <a:p>
            <a:endParaRPr lang="es-ES" dirty="0" smtClean="0"/>
          </a:p>
          <a:p>
            <a:pPr marL="285750" indent="-285750">
              <a:buFont typeface="Arial" pitchFamily="34" charset="0"/>
              <a:buChar char="•"/>
            </a:pPr>
            <a:r>
              <a:rPr lang="es-ES" dirty="0"/>
              <a:t>Proyecto de Ayudante de Laboratorio de </a:t>
            </a:r>
            <a:r>
              <a:rPr lang="es-ES" dirty="0" smtClean="0"/>
              <a:t>Ciencias</a:t>
            </a:r>
            <a:endParaRPr lang="es-ES" dirty="0"/>
          </a:p>
          <a:p>
            <a:endParaRPr lang="es-ES" dirty="0" smtClean="0"/>
          </a:p>
          <a:p>
            <a:pPr marL="285750" indent="-285750">
              <a:buFont typeface="Arial" pitchFamily="34" charset="0"/>
              <a:buChar char="•"/>
            </a:pPr>
            <a:endParaRPr lang="es-ES" dirty="0" smtClean="0"/>
          </a:p>
          <a:p>
            <a:r>
              <a:rPr lang="es-ES" dirty="0" smtClean="0"/>
              <a:t> </a:t>
            </a:r>
            <a:r>
              <a:rPr lang="es-ES" dirty="0"/>
              <a:t> </a:t>
            </a:r>
            <a:endParaRPr lang="es-MX" dirty="0"/>
          </a:p>
        </p:txBody>
      </p:sp>
      <p:pic>
        <p:nvPicPr>
          <p:cNvPr id="5" name="4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489" y="98893"/>
            <a:ext cx="955927" cy="1101114"/>
          </a:xfrm>
          <a:prstGeom prst="rect">
            <a:avLst/>
          </a:prstGeom>
        </p:spPr>
      </p:pic>
    </p:spTree>
    <p:extLst>
      <p:ext uri="{BB962C8B-B14F-4D97-AF65-F5344CB8AC3E}">
        <p14:creationId xmlns:p14="http://schemas.microsoft.com/office/powerpoint/2010/main" val="15900998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1074272" y="2102667"/>
            <a:ext cx="24237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6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endParaRPr kumimoji="0" lang="es-MX"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 name="3 Rectángulo"/>
          <p:cNvSpPr/>
          <p:nvPr/>
        </p:nvSpPr>
        <p:spPr>
          <a:xfrm>
            <a:off x="1601856" y="665756"/>
            <a:ext cx="7424789" cy="4247317"/>
          </a:xfrm>
          <a:prstGeom prst="rect">
            <a:avLst/>
          </a:prstGeom>
        </p:spPr>
        <p:txBody>
          <a:bodyPr wrap="none">
            <a:spAutoFit/>
          </a:bodyPr>
          <a:lstStyle/>
          <a:p>
            <a:r>
              <a:rPr lang="es-ES" b="1" dirty="0" smtClean="0"/>
              <a:t>Proyectos </a:t>
            </a:r>
            <a:r>
              <a:rPr lang="es-ES" b="1" dirty="0"/>
              <a:t>y actividades realizadas </a:t>
            </a:r>
            <a:r>
              <a:rPr lang="es-ES" b="1" dirty="0" smtClean="0"/>
              <a:t>2016  UTP – PME</a:t>
            </a:r>
          </a:p>
          <a:p>
            <a:r>
              <a:rPr lang="es-ES" b="1" dirty="0" smtClean="0"/>
              <a:t> </a:t>
            </a:r>
          </a:p>
          <a:p>
            <a:endParaRPr lang="es-ES" dirty="0" smtClean="0"/>
          </a:p>
          <a:p>
            <a:pPr marL="285750" indent="-285750" algn="just">
              <a:buFont typeface="Arial" pitchFamily="34" charset="0"/>
              <a:buChar char="•"/>
            </a:pPr>
            <a:r>
              <a:rPr lang="es-ES" dirty="0" smtClean="0"/>
              <a:t>Proyecto </a:t>
            </a:r>
            <a:r>
              <a:rPr lang="es-ES" dirty="0"/>
              <a:t>de Instalación de  Equipo de </a:t>
            </a:r>
            <a:r>
              <a:rPr lang="es-ES" dirty="0" smtClean="0"/>
              <a:t>Jefes de Departamentos , en </a:t>
            </a:r>
          </a:p>
          <a:p>
            <a:pPr algn="just"/>
            <a:r>
              <a:rPr lang="es-ES" dirty="0"/>
              <a:t>e</a:t>
            </a:r>
            <a:r>
              <a:rPr lang="es-ES" dirty="0" smtClean="0"/>
              <a:t>n conjunto con reuniones de departamento y de Gestión Pedagógica.</a:t>
            </a:r>
          </a:p>
          <a:p>
            <a:pPr algn="just"/>
            <a:endParaRPr lang="es-ES" dirty="0"/>
          </a:p>
          <a:p>
            <a:pPr marL="285750" indent="-285750" algn="just">
              <a:buFont typeface="Arial" pitchFamily="34" charset="0"/>
              <a:buChar char="•"/>
            </a:pPr>
            <a:r>
              <a:rPr lang="es-ES" dirty="0" smtClean="0"/>
              <a:t>Participación </a:t>
            </a:r>
            <a:r>
              <a:rPr lang="es-ES" dirty="0"/>
              <a:t>en la </a:t>
            </a:r>
            <a:r>
              <a:rPr lang="es-ES" dirty="0" smtClean="0"/>
              <a:t>Tercera  </a:t>
            </a:r>
            <a:r>
              <a:rPr lang="es-ES" dirty="0"/>
              <a:t>Feria Científica de la Comuna de </a:t>
            </a:r>
            <a:r>
              <a:rPr lang="es-ES" dirty="0" smtClean="0"/>
              <a:t>Providencia</a:t>
            </a:r>
            <a:r>
              <a:rPr lang="es-ES" dirty="0"/>
              <a:t> </a:t>
            </a:r>
            <a:endParaRPr lang="es-MX" dirty="0"/>
          </a:p>
          <a:p>
            <a:pPr algn="just"/>
            <a:endParaRPr lang="es-ES" dirty="0" smtClean="0"/>
          </a:p>
          <a:p>
            <a:pPr marL="285750" indent="-285750" algn="just">
              <a:buFont typeface="Arial" pitchFamily="34" charset="0"/>
              <a:buChar char="•"/>
            </a:pPr>
            <a:r>
              <a:rPr lang="es-ES" dirty="0" smtClean="0"/>
              <a:t>Participación </a:t>
            </a:r>
            <a:r>
              <a:rPr lang="es-ES" dirty="0"/>
              <a:t>efectuada por </a:t>
            </a:r>
            <a:r>
              <a:rPr lang="es-ES" dirty="0" smtClean="0"/>
              <a:t>nuestras </a:t>
            </a:r>
            <a:r>
              <a:rPr lang="es-ES" dirty="0"/>
              <a:t>alumnas en el </a:t>
            </a:r>
            <a:r>
              <a:rPr lang="es-ES" dirty="0" smtClean="0"/>
              <a:t>XI </a:t>
            </a:r>
            <a:r>
              <a:rPr lang="es-ES" dirty="0"/>
              <a:t>Torneo </a:t>
            </a:r>
            <a:r>
              <a:rPr lang="es-ES" dirty="0" err="1"/>
              <a:t>Interescolar</a:t>
            </a:r>
            <a:r>
              <a:rPr lang="es-ES" dirty="0"/>
              <a:t> </a:t>
            </a:r>
            <a:endParaRPr lang="es-ES" dirty="0" smtClean="0"/>
          </a:p>
          <a:p>
            <a:pPr algn="just"/>
            <a:r>
              <a:rPr lang="es-ES" dirty="0" smtClean="0"/>
              <a:t>de </a:t>
            </a:r>
            <a:r>
              <a:rPr lang="es-ES" dirty="0"/>
              <a:t>Juicio Oral </a:t>
            </a:r>
            <a:r>
              <a:rPr lang="es-ES" dirty="0" smtClean="0"/>
              <a:t>2016 </a:t>
            </a:r>
            <a:r>
              <a:rPr lang="es-ES" dirty="0"/>
              <a:t>TORNEO INTERESCOLAR DE </a:t>
            </a:r>
            <a:r>
              <a:rPr lang="es-ES" dirty="0" smtClean="0"/>
              <a:t>JUICIO </a:t>
            </a:r>
            <a:r>
              <a:rPr lang="es-ES" dirty="0"/>
              <a:t>ORAL </a:t>
            </a:r>
            <a:r>
              <a:rPr lang="es-ES" dirty="0" smtClean="0"/>
              <a:t>2016, </a:t>
            </a:r>
          </a:p>
          <a:p>
            <a:pPr algn="just"/>
            <a:r>
              <a:rPr lang="es-ES" dirty="0" smtClean="0"/>
              <a:t>patrocinado </a:t>
            </a:r>
            <a:r>
              <a:rPr lang="es-ES" dirty="0"/>
              <a:t>por la Facultad de Derecho de la </a:t>
            </a:r>
            <a:r>
              <a:rPr lang="es-ES" dirty="0" smtClean="0"/>
              <a:t>Universidad </a:t>
            </a:r>
            <a:r>
              <a:rPr lang="es-ES" dirty="0"/>
              <a:t>Diego </a:t>
            </a:r>
            <a:r>
              <a:rPr lang="es-ES" dirty="0" smtClean="0"/>
              <a:t>Portales</a:t>
            </a:r>
          </a:p>
          <a:p>
            <a:pPr algn="just"/>
            <a:r>
              <a:rPr lang="es-ES" dirty="0" smtClean="0"/>
              <a:t> y en el tercer encuentro </a:t>
            </a:r>
            <a:r>
              <a:rPr lang="es-ES" dirty="0"/>
              <a:t>de Debates </a:t>
            </a:r>
            <a:r>
              <a:rPr lang="es-ES" dirty="0" smtClean="0"/>
              <a:t>Científicos Escolares organizado </a:t>
            </a:r>
            <a:r>
              <a:rPr lang="es-ES" dirty="0"/>
              <a:t>por el </a:t>
            </a:r>
            <a:endParaRPr lang="es-ES" dirty="0" smtClean="0"/>
          </a:p>
          <a:p>
            <a:pPr algn="just"/>
            <a:r>
              <a:rPr lang="es-ES" dirty="0" smtClean="0"/>
              <a:t>Proyecto </a:t>
            </a:r>
            <a:r>
              <a:rPr lang="es-ES" dirty="0"/>
              <a:t>Asociativo Regional Explora </a:t>
            </a:r>
            <a:r>
              <a:rPr lang="es-ES" dirty="0" err="1" smtClean="0"/>
              <a:t>Conicyt</a:t>
            </a:r>
            <a:r>
              <a:rPr lang="es-ES" dirty="0" smtClean="0"/>
              <a:t>.</a:t>
            </a:r>
          </a:p>
          <a:p>
            <a:pPr algn="just"/>
            <a:endParaRPr lang="es-ES" dirty="0" smtClean="0"/>
          </a:p>
          <a:p>
            <a:endParaRPr lang="es-MX" dirty="0"/>
          </a:p>
        </p:txBody>
      </p:sp>
      <p:pic>
        <p:nvPicPr>
          <p:cNvPr id="5" name="4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489" y="98893"/>
            <a:ext cx="955927" cy="1101114"/>
          </a:xfrm>
          <a:prstGeom prst="rect">
            <a:avLst/>
          </a:prstGeom>
        </p:spPr>
      </p:pic>
    </p:spTree>
    <p:extLst>
      <p:ext uri="{BB962C8B-B14F-4D97-AF65-F5344CB8AC3E}">
        <p14:creationId xmlns:p14="http://schemas.microsoft.com/office/powerpoint/2010/main" val="30042987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1074272" y="2102667"/>
            <a:ext cx="24237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6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endParaRPr kumimoji="0" lang="es-MX"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 name="3 Rectángulo"/>
          <p:cNvSpPr/>
          <p:nvPr/>
        </p:nvSpPr>
        <p:spPr>
          <a:xfrm>
            <a:off x="1541463" y="404813"/>
            <a:ext cx="7146608" cy="6463308"/>
          </a:xfrm>
          <a:prstGeom prst="rect">
            <a:avLst/>
          </a:prstGeom>
        </p:spPr>
        <p:txBody>
          <a:bodyPr wrap="square">
            <a:spAutoFit/>
          </a:bodyPr>
          <a:lstStyle/>
          <a:p>
            <a:r>
              <a:rPr lang="es-ES" b="1" dirty="0" smtClean="0"/>
              <a:t>Proyectos </a:t>
            </a:r>
            <a:r>
              <a:rPr lang="es-ES" b="1" dirty="0"/>
              <a:t>y actividades realizadas </a:t>
            </a:r>
            <a:r>
              <a:rPr lang="es-ES" b="1" dirty="0" smtClean="0"/>
              <a:t>2016 UTP – PME</a:t>
            </a:r>
          </a:p>
          <a:p>
            <a:r>
              <a:rPr lang="es-ES" b="1" dirty="0" smtClean="0"/>
              <a:t> </a:t>
            </a:r>
          </a:p>
          <a:p>
            <a:pPr marL="285750" indent="-285750">
              <a:buFont typeface="Arial" pitchFamily="34" charset="0"/>
              <a:buChar char="•"/>
            </a:pPr>
            <a:r>
              <a:rPr lang="es-ES" dirty="0" smtClean="0"/>
              <a:t>Taller Proyecto </a:t>
            </a:r>
            <a:r>
              <a:rPr lang="es-ES" dirty="0"/>
              <a:t>Robótica con Lego. Ministerio de educación. </a:t>
            </a:r>
            <a:endParaRPr lang="es-ES" dirty="0" smtClean="0"/>
          </a:p>
          <a:p>
            <a:endParaRPr lang="es-ES" dirty="0" smtClean="0"/>
          </a:p>
          <a:p>
            <a:pPr marL="285750" indent="-285750">
              <a:buFont typeface="Arial" pitchFamily="34" charset="0"/>
              <a:buChar char="•"/>
            </a:pPr>
            <a:r>
              <a:rPr lang="es-ES" dirty="0"/>
              <a:t>Proyecto “Talleres Extraescolares”. Los talleres  extraescolares tienen como </a:t>
            </a:r>
            <a:r>
              <a:rPr lang="es-ES" dirty="0" smtClean="0"/>
              <a:t>objetivo </a:t>
            </a:r>
            <a:r>
              <a:rPr lang="es-ES" dirty="0"/>
              <a:t>el favorecer la formación integral de las </a:t>
            </a:r>
            <a:r>
              <a:rPr lang="es-ES" dirty="0" smtClean="0"/>
              <a:t>alumnas</a:t>
            </a:r>
            <a:r>
              <a:rPr lang="es-CL" dirty="0" smtClean="0"/>
              <a:t>.</a:t>
            </a:r>
            <a:endParaRPr lang="es-CL" dirty="0"/>
          </a:p>
          <a:p>
            <a:r>
              <a:rPr lang="es-ES" dirty="0" smtClean="0"/>
              <a:t>	Esta </a:t>
            </a:r>
            <a:r>
              <a:rPr lang="es-ES" dirty="0"/>
              <a:t>acción se realizó, tanto con nuestras alumnas, como también con nuestros funcionarios. Entre los talleres ofrecidos se citan los siguientes</a:t>
            </a:r>
            <a:r>
              <a:rPr lang="es-ES" dirty="0" smtClean="0"/>
              <a:t>:</a:t>
            </a:r>
          </a:p>
          <a:p>
            <a:r>
              <a:rPr lang="es-ES" dirty="0" smtClean="0"/>
              <a:t>Taller </a:t>
            </a:r>
            <a:r>
              <a:rPr lang="es-ES" dirty="0"/>
              <a:t>Teatro (</a:t>
            </a:r>
            <a:r>
              <a:rPr lang="es-ES" dirty="0" smtClean="0"/>
              <a:t>2)</a:t>
            </a:r>
          </a:p>
          <a:p>
            <a:r>
              <a:rPr lang="es-ES" dirty="0" smtClean="0"/>
              <a:t>Taller Literario</a:t>
            </a:r>
          </a:p>
          <a:p>
            <a:r>
              <a:rPr lang="es-ES" dirty="0" smtClean="0"/>
              <a:t>Taller </a:t>
            </a:r>
            <a:r>
              <a:rPr lang="es-ES" dirty="0"/>
              <a:t>Debate </a:t>
            </a:r>
            <a:r>
              <a:rPr lang="es-ES" dirty="0" smtClean="0"/>
              <a:t>científico</a:t>
            </a:r>
          </a:p>
          <a:p>
            <a:r>
              <a:rPr lang="es-ES" dirty="0" smtClean="0"/>
              <a:t>Taller </a:t>
            </a:r>
            <a:r>
              <a:rPr lang="es-ES" dirty="0"/>
              <a:t>Debate y  juicio </a:t>
            </a:r>
            <a:r>
              <a:rPr lang="es-ES" dirty="0" smtClean="0"/>
              <a:t>Oral</a:t>
            </a:r>
          </a:p>
          <a:p>
            <a:r>
              <a:rPr lang="es-ES" dirty="0" smtClean="0"/>
              <a:t> </a:t>
            </a:r>
            <a:r>
              <a:rPr lang="es-ES" dirty="0"/>
              <a:t>Taller Periodismo (</a:t>
            </a:r>
            <a:r>
              <a:rPr lang="es-ES" dirty="0" smtClean="0"/>
              <a:t>2)</a:t>
            </a:r>
          </a:p>
          <a:p>
            <a:r>
              <a:rPr lang="es-CL" dirty="0" smtClean="0"/>
              <a:t>Taller </a:t>
            </a:r>
            <a:r>
              <a:rPr lang="es-CL" dirty="0" err="1"/>
              <a:t>Cheerleader</a:t>
            </a:r>
            <a:r>
              <a:rPr lang="es-CL" dirty="0"/>
              <a:t> (</a:t>
            </a:r>
            <a:r>
              <a:rPr lang="es-CL" dirty="0" smtClean="0"/>
              <a:t>3)</a:t>
            </a:r>
          </a:p>
          <a:p>
            <a:r>
              <a:rPr lang="es-ES" dirty="0" smtClean="0"/>
              <a:t>Taller </a:t>
            </a:r>
            <a:r>
              <a:rPr lang="es-ES" dirty="0" err="1"/>
              <a:t>Capoeira</a:t>
            </a:r>
            <a:r>
              <a:rPr lang="es-ES" dirty="0"/>
              <a:t> (</a:t>
            </a:r>
            <a:r>
              <a:rPr lang="es-ES" dirty="0" smtClean="0"/>
              <a:t>2)</a:t>
            </a:r>
          </a:p>
          <a:p>
            <a:r>
              <a:rPr lang="es-ES" dirty="0" smtClean="0"/>
              <a:t>Taller </a:t>
            </a:r>
            <a:r>
              <a:rPr lang="es-ES" dirty="0"/>
              <a:t>Batucada (</a:t>
            </a:r>
            <a:r>
              <a:rPr lang="es-ES" dirty="0" smtClean="0"/>
              <a:t>2)</a:t>
            </a:r>
          </a:p>
          <a:p>
            <a:r>
              <a:rPr lang="es-ES" dirty="0" smtClean="0"/>
              <a:t>Taller </a:t>
            </a:r>
            <a:r>
              <a:rPr lang="es-ES" dirty="0"/>
              <a:t>Yoga(3</a:t>
            </a:r>
            <a:r>
              <a:rPr lang="es-ES" dirty="0" smtClean="0"/>
              <a:t>),Taller </a:t>
            </a:r>
            <a:r>
              <a:rPr lang="es-ES" dirty="0"/>
              <a:t>Yoga </a:t>
            </a:r>
            <a:r>
              <a:rPr lang="es-ES" dirty="0" smtClean="0"/>
              <a:t>Profesores.</a:t>
            </a:r>
          </a:p>
          <a:p>
            <a:r>
              <a:rPr lang="es-ES" dirty="0" smtClean="0"/>
              <a:t>Taller </a:t>
            </a:r>
            <a:r>
              <a:rPr lang="es-ES" dirty="0"/>
              <a:t>Banda </a:t>
            </a:r>
            <a:r>
              <a:rPr lang="es-ES" dirty="0" smtClean="0"/>
              <a:t>Instrumental</a:t>
            </a:r>
          </a:p>
          <a:p>
            <a:r>
              <a:rPr lang="es-ES" dirty="0" smtClean="0"/>
              <a:t>Taller Banda</a:t>
            </a:r>
          </a:p>
          <a:p>
            <a:r>
              <a:rPr lang="es-ES" dirty="0" smtClean="0"/>
              <a:t>Taller Folclor</a:t>
            </a:r>
          </a:p>
          <a:p>
            <a:r>
              <a:rPr lang="es-ES" dirty="0" smtClean="0"/>
              <a:t>Taller </a:t>
            </a:r>
            <a:r>
              <a:rPr lang="es-ES" dirty="0"/>
              <a:t>Coro</a:t>
            </a:r>
            <a:endParaRPr lang="es-CL" dirty="0"/>
          </a:p>
          <a:p>
            <a:pPr marL="285750" indent="-285750">
              <a:buFont typeface="Arial" pitchFamily="34" charset="0"/>
              <a:buChar char="•"/>
            </a:pPr>
            <a:endParaRPr lang="es-MX" dirty="0"/>
          </a:p>
        </p:txBody>
      </p:sp>
      <p:pic>
        <p:nvPicPr>
          <p:cNvPr id="5" name="4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489" y="98893"/>
            <a:ext cx="955927" cy="1101114"/>
          </a:xfrm>
          <a:prstGeom prst="rect">
            <a:avLst/>
          </a:prstGeom>
        </p:spPr>
      </p:pic>
    </p:spTree>
    <p:extLst>
      <p:ext uri="{BB962C8B-B14F-4D97-AF65-F5344CB8AC3E}">
        <p14:creationId xmlns:p14="http://schemas.microsoft.com/office/powerpoint/2010/main" val="33373757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071416" y="869235"/>
            <a:ext cx="7677047" cy="5386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s-ES" sz="3200" b="1" dirty="0" smtClean="0">
                <a:latin typeface="Arial" pitchFamily="34" charset="0"/>
                <a:cs typeface="Arial" pitchFamily="34" charset="0"/>
              </a:rPr>
              <a:t> </a:t>
            </a:r>
          </a:p>
          <a:p>
            <a:pPr marL="0" marR="0" lvl="0" indent="0" algn="just" defTabSz="914400" rtl="0" eaLnBrk="1" fontAlgn="base" latinLnBrk="0" hangingPunct="1">
              <a:lnSpc>
                <a:spcPct val="100000"/>
              </a:lnSpc>
              <a:spcBef>
                <a:spcPct val="0"/>
              </a:spcBef>
              <a:spcAft>
                <a:spcPct val="0"/>
              </a:spcAft>
              <a:buClrTx/>
              <a:buSzTx/>
              <a:buFontTx/>
              <a:buNone/>
              <a:tabLst/>
            </a:pPr>
            <a:r>
              <a:rPr lang="es-ES" sz="3200" b="1" dirty="0" smtClean="0">
                <a:latin typeface="Arial" pitchFamily="34" charset="0"/>
                <a:cs typeface="Arial" pitchFamily="34" charset="0"/>
              </a:rPr>
              <a:t>Sellos.</a:t>
            </a:r>
          </a:p>
          <a:p>
            <a:pPr marL="457200" indent="-457200">
              <a:buFont typeface="Arial" pitchFamily="34" charset="0"/>
              <a:buChar char="•"/>
              <a:defRPr/>
            </a:pPr>
            <a:r>
              <a:rPr lang="es-CL" sz="3200" i="1" dirty="0">
                <a:latin typeface="Arial" pitchFamily="34" charset="0"/>
                <a:cs typeface="Arial" pitchFamily="34" charset="0"/>
              </a:rPr>
              <a:t>Clima escolar de buena convivencia, respetuoso y responsable con su entorno social y medioambiental</a:t>
            </a:r>
          </a:p>
          <a:p>
            <a:pPr marL="457200" indent="-457200">
              <a:buFont typeface="Arial" pitchFamily="34" charset="0"/>
              <a:buChar char="•"/>
            </a:pPr>
            <a:r>
              <a:rPr lang="es-CL" sz="3200" i="1" dirty="0">
                <a:latin typeface="Arial" pitchFamily="34" charset="0"/>
                <a:cs typeface="Arial" pitchFamily="34" charset="0"/>
              </a:rPr>
              <a:t>Diverso e Inclusivo.</a:t>
            </a:r>
          </a:p>
          <a:p>
            <a:pPr marL="457200" indent="-457200">
              <a:buFont typeface="Arial" pitchFamily="34" charset="0"/>
              <a:buChar char="•"/>
            </a:pPr>
            <a:r>
              <a:rPr lang="es-CL" sz="3200" i="1" dirty="0">
                <a:latin typeface="Arial" pitchFamily="34" charset="0"/>
                <a:cs typeface="Arial" pitchFamily="34" charset="0"/>
              </a:rPr>
              <a:t>Formación educativa integral y reflexiva en un contexto de excelencia.</a:t>
            </a:r>
          </a:p>
          <a:p>
            <a:pPr marL="0" marR="0" lvl="0" indent="0" algn="just" defTabSz="914400" rtl="0" eaLnBrk="1" fontAlgn="base" latinLnBrk="0" hangingPunct="1">
              <a:lnSpc>
                <a:spcPct val="100000"/>
              </a:lnSpc>
              <a:spcBef>
                <a:spcPct val="0"/>
              </a:spcBef>
              <a:spcAft>
                <a:spcPct val="0"/>
              </a:spcAft>
              <a:buClrTx/>
              <a:buSzTx/>
              <a:buFontTx/>
              <a:buNone/>
              <a:tabLst/>
            </a:pPr>
            <a:endParaRPr lang="es-ES" sz="3200" b="1" dirty="0">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s-ES" sz="12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s-CL" sz="12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s-ES" sz="3200" b="1" i="0" u="none" strike="noStrike" cap="none" normalizeH="0" baseline="0" dirty="0" smtClean="0">
              <a:ln>
                <a:noFill/>
              </a:ln>
              <a:solidFill>
                <a:schemeClr val="tx1"/>
              </a:solidFill>
              <a:effectLst/>
              <a:latin typeface="Arial" pitchFamily="34" charset="0"/>
              <a:cs typeface="Arial" pitchFamily="34" charset="0"/>
            </a:endParaRPr>
          </a:p>
        </p:txBody>
      </p:sp>
      <p:pic>
        <p:nvPicPr>
          <p:cNvPr id="4" name="3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489" y="98893"/>
            <a:ext cx="955927" cy="1101114"/>
          </a:xfrm>
          <a:prstGeom prst="rect">
            <a:avLst/>
          </a:prstGeom>
        </p:spPr>
      </p:pic>
    </p:spTree>
    <p:extLst>
      <p:ext uri="{BB962C8B-B14F-4D97-AF65-F5344CB8AC3E}">
        <p14:creationId xmlns:p14="http://schemas.microsoft.com/office/powerpoint/2010/main" val="22388009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259632" y="365760"/>
            <a:ext cx="7084268" cy="548640"/>
          </a:xfrm>
        </p:spPr>
        <p:txBody>
          <a:bodyPr>
            <a:normAutofit/>
          </a:bodyPr>
          <a:lstStyle/>
          <a:p>
            <a:r>
              <a:rPr lang="es-CL" sz="2000" dirty="0" smtClean="0"/>
              <a:t>ASISTENCIA PROMEDIO A TALLERES Y REFORZAMIENTOS </a:t>
            </a:r>
            <a:endParaRPr lang="es-CL" sz="2000" dirty="0"/>
          </a:p>
        </p:txBody>
      </p:sp>
      <p:graphicFrame>
        <p:nvGraphicFramePr>
          <p:cNvPr id="6" name="5 Marcador de contenido"/>
          <p:cNvGraphicFramePr>
            <a:graphicFrameLocks noGrp="1"/>
          </p:cNvGraphicFramePr>
          <p:nvPr>
            <p:ph idx="1"/>
            <p:extLst>
              <p:ext uri="{D42A27DB-BD31-4B8C-83A1-F6EECF244321}">
                <p14:modId xmlns:p14="http://schemas.microsoft.com/office/powerpoint/2010/main" val="4215548819"/>
              </p:ext>
            </p:extLst>
          </p:nvPr>
        </p:nvGraphicFramePr>
        <p:xfrm>
          <a:off x="1403648" y="1255748"/>
          <a:ext cx="7566100" cy="5569217"/>
        </p:xfrm>
        <a:graphic>
          <a:graphicData uri="http://schemas.openxmlformats.org/drawingml/2006/table">
            <a:tbl>
              <a:tblPr firstRow="1" bandRow="1">
                <a:tableStyleId>{5C22544A-7EE6-4342-B048-85BDC9FD1C3A}</a:tableStyleId>
              </a:tblPr>
              <a:tblGrid>
                <a:gridCol w="3783050">
                  <a:extLst>
                    <a:ext uri="{9D8B030D-6E8A-4147-A177-3AD203B41FA5}">
                      <a16:colId xmlns:a16="http://schemas.microsoft.com/office/drawing/2014/main" val="20000"/>
                    </a:ext>
                  </a:extLst>
                </a:gridCol>
                <a:gridCol w="3783050">
                  <a:extLst>
                    <a:ext uri="{9D8B030D-6E8A-4147-A177-3AD203B41FA5}">
                      <a16:colId xmlns:a16="http://schemas.microsoft.com/office/drawing/2014/main" val="20001"/>
                    </a:ext>
                  </a:extLst>
                </a:gridCol>
              </a:tblGrid>
              <a:tr h="327601">
                <a:tc>
                  <a:txBody>
                    <a:bodyPr/>
                    <a:lstStyle/>
                    <a:p>
                      <a:r>
                        <a:rPr lang="es-CL" sz="1400" dirty="0" smtClean="0"/>
                        <a:t>Taller</a:t>
                      </a:r>
                      <a:r>
                        <a:rPr lang="es-CL" sz="1400" baseline="0" dirty="0" smtClean="0"/>
                        <a:t> </a:t>
                      </a:r>
                      <a:endParaRPr lang="es-CL" sz="1400" dirty="0"/>
                    </a:p>
                  </a:txBody>
                  <a:tcPr/>
                </a:tc>
                <a:tc>
                  <a:txBody>
                    <a:bodyPr/>
                    <a:lstStyle/>
                    <a:p>
                      <a:r>
                        <a:rPr lang="es-CL" sz="1400" dirty="0" smtClean="0"/>
                        <a:t>Asistencia </a:t>
                      </a:r>
                      <a:r>
                        <a:rPr lang="es-CL" sz="1400" dirty="0" err="1" smtClean="0"/>
                        <a:t>Prom</a:t>
                      </a:r>
                      <a:r>
                        <a:rPr lang="es-CL" sz="1400" dirty="0" smtClean="0"/>
                        <a:t>( Mayo – Noviembre)</a:t>
                      </a:r>
                      <a:endParaRPr lang="es-CL" sz="1400" dirty="0"/>
                    </a:p>
                  </a:txBody>
                  <a:tcPr/>
                </a:tc>
                <a:extLst>
                  <a:ext uri="{0D108BD9-81ED-4DB2-BD59-A6C34878D82A}">
                    <a16:rowId xmlns:a16="http://schemas.microsoft.com/office/drawing/2014/main" val="10000"/>
                  </a:ext>
                </a:extLst>
              </a:tr>
              <a:tr h="327601">
                <a:tc>
                  <a:txBody>
                    <a:bodyPr/>
                    <a:lstStyle/>
                    <a:p>
                      <a:r>
                        <a:rPr lang="es-CL" sz="1400" b="1" dirty="0" err="1" smtClean="0"/>
                        <a:t>Japones</a:t>
                      </a:r>
                      <a:endParaRPr lang="es-CL" sz="1400" b="1" dirty="0"/>
                    </a:p>
                  </a:txBody>
                  <a:tcPr/>
                </a:tc>
                <a:tc>
                  <a:txBody>
                    <a:bodyPr/>
                    <a:lstStyle/>
                    <a:p>
                      <a:r>
                        <a:rPr lang="es-CL" sz="1400" b="1" dirty="0" smtClean="0"/>
                        <a:t>25</a:t>
                      </a:r>
                      <a:endParaRPr lang="es-CL" sz="1400" b="1" dirty="0"/>
                    </a:p>
                  </a:txBody>
                  <a:tcPr/>
                </a:tc>
                <a:extLst>
                  <a:ext uri="{0D108BD9-81ED-4DB2-BD59-A6C34878D82A}">
                    <a16:rowId xmlns:a16="http://schemas.microsoft.com/office/drawing/2014/main" val="10001"/>
                  </a:ext>
                </a:extLst>
              </a:tr>
              <a:tr h="327601">
                <a:tc>
                  <a:txBody>
                    <a:bodyPr/>
                    <a:lstStyle/>
                    <a:p>
                      <a:r>
                        <a:rPr lang="es-CL" sz="1400" b="1" dirty="0" smtClean="0"/>
                        <a:t>Pintura (2)</a:t>
                      </a:r>
                      <a:endParaRPr lang="es-CL" sz="1400" b="1" dirty="0"/>
                    </a:p>
                  </a:txBody>
                  <a:tcPr/>
                </a:tc>
                <a:tc>
                  <a:txBody>
                    <a:bodyPr/>
                    <a:lstStyle/>
                    <a:p>
                      <a:r>
                        <a:rPr lang="es-CL" sz="1400" b="1" dirty="0" smtClean="0"/>
                        <a:t>20/23</a:t>
                      </a:r>
                      <a:endParaRPr lang="es-CL" sz="1400" b="1" dirty="0"/>
                    </a:p>
                  </a:txBody>
                  <a:tcPr/>
                </a:tc>
                <a:extLst>
                  <a:ext uri="{0D108BD9-81ED-4DB2-BD59-A6C34878D82A}">
                    <a16:rowId xmlns:a16="http://schemas.microsoft.com/office/drawing/2014/main" val="10002"/>
                  </a:ext>
                </a:extLst>
              </a:tr>
              <a:tr h="327601">
                <a:tc>
                  <a:txBody>
                    <a:bodyPr/>
                    <a:lstStyle/>
                    <a:p>
                      <a:r>
                        <a:rPr lang="es-CL" sz="1400" b="1" dirty="0" smtClean="0"/>
                        <a:t>Robótica</a:t>
                      </a:r>
                    </a:p>
                  </a:txBody>
                  <a:tcPr/>
                </a:tc>
                <a:tc>
                  <a:txBody>
                    <a:bodyPr/>
                    <a:lstStyle/>
                    <a:p>
                      <a:r>
                        <a:rPr lang="es-CL" sz="1400" b="1" dirty="0" smtClean="0"/>
                        <a:t>10</a:t>
                      </a:r>
                      <a:endParaRPr lang="es-CL" sz="1400" b="1" dirty="0"/>
                    </a:p>
                  </a:txBody>
                  <a:tcPr/>
                </a:tc>
                <a:extLst>
                  <a:ext uri="{0D108BD9-81ED-4DB2-BD59-A6C34878D82A}">
                    <a16:rowId xmlns:a16="http://schemas.microsoft.com/office/drawing/2014/main" val="10003"/>
                  </a:ext>
                </a:extLst>
              </a:tr>
              <a:tr h="327601">
                <a:tc>
                  <a:txBody>
                    <a:bodyPr/>
                    <a:lstStyle/>
                    <a:p>
                      <a:r>
                        <a:rPr lang="es-CL" sz="1400" b="1" dirty="0" smtClean="0"/>
                        <a:t>Debates</a:t>
                      </a:r>
                      <a:endParaRPr lang="es-CL" sz="1400" b="1" dirty="0"/>
                    </a:p>
                  </a:txBody>
                  <a:tcPr/>
                </a:tc>
                <a:tc>
                  <a:txBody>
                    <a:bodyPr/>
                    <a:lstStyle/>
                    <a:p>
                      <a:r>
                        <a:rPr lang="es-CL" sz="1400" b="1" dirty="0" smtClean="0"/>
                        <a:t>14</a:t>
                      </a:r>
                      <a:endParaRPr lang="es-CL" sz="1400" b="1" dirty="0"/>
                    </a:p>
                  </a:txBody>
                  <a:tcPr/>
                </a:tc>
                <a:extLst>
                  <a:ext uri="{0D108BD9-81ED-4DB2-BD59-A6C34878D82A}">
                    <a16:rowId xmlns:a16="http://schemas.microsoft.com/office/drawing/2014/main" val="10004"/>
                  </a:ext>
                </a:extLst>
              </a:tr>
              <a:tr h="327601">
                <a:tc>
                  <a:txBody>
                    <a:bodyPr/>
                    <a:lstStyle/>
                    <a:p>
                      <a:r>
                        <a:rPr lang="es-CL" sz="1400" b="1" dirty="0" smtClean="0"/>
                        <a:t>Teatro</a:t>
                      </a:r>
                      <a:endParaRPr lang="es-CL" sz="1400" b="1" dirty="0"/>
                    </a:p>
                  </a:txBody>
                  <a:tcPr/>
                </a:tc>
                <a:tc>
                  <a:txBody>
                    <a:bodyPr/>
                    <a:lstStyle/>
                    <a:p>
                      <a:r>
                        <a:rPr lang="es-CL" sz="1400" b="1" dirty="0" smtClean="0"/>
                        <a:t>15</a:t>
                      </a:r>
                      <a:endParaRPr lang="es-CL" sz="1400" b="1" dirty="0"/>
                    </a:p>
                  </a:txBody>
                  <a:tcPr/>
                </a:tc>
                <a:extLst>
                  <a:ext uri="{0D108BD9-81ED-4DB2-BD59-A6C34878D82A}">
                    <a16:rowId xmlns:a16="http://schemas.microsoft.com/office/drawing/2014/main" val="10005"/>
                  </a:ext>
                </a:extLst>
              </a:tr>
              <a:tr h="327601">
                <a:tc>
                  <a:txBody>
                    <a:bodyPr/>
                    <a:lstStyle/>
                    <a:p>
                      <a:r>
                        <a:rPr lang="es-CL" sz="1400" b="1" dirty="0" smtClean="0"/>
                        <a:t>Pensamiento Crítico </a:t>
                      </a:r>
                      <a:endParaRPr lang="es-CL" sz="1400" b="1" dirty="0"/>
                    </a:p>
                  </a:txBody>
                  <a:tcPr/>
                </a:tc>
                <a:tc>
                  <a:txBody>
                    <a:bodyPr/>
                    <a:lstStyle/>
                    <a:p>
                      <a:r>
                        <a:rPr lang="es-CL" sz="1400" b="1" dirty="0" smtClean="0"/>
                        <a:t>25</a:t>
                      </a:r>
                      <a:endParaRPr lang="es-CL" sz="1400" b="1" dirty="0"/>
                    </a:p>
                  </a:txBody>
                  <a:tcPr/>
                </a:tc>
                <a:extLst>
                  <a:ext uri="{0D108BD9-81ED-4DB2-BD59-A6C34878D82A}">
                    <a16:rowId xmlns:a16="http://schemas.microsoft.com/office/drawing/2014/main" val="10006"/>
                  </a:ext>
                </a:extLst>
              </a:tr>
              <a:tr h="327601">
                <a:tc>
                  <a:txBody>
                    <a:bodyPr/>
                    <a:lstStyle/>
                    <a:p>
                      <a:r>
                        <a:rPr lang="es-CL" sz="1400" b="1" dirty="0" err="1" smtClean="0"/>
                        <a:t>Slikline</a:t>
                      </a:r>
                      <a:endParaRPr lang="es-CL" sz="1400" b="1" dirty="0"/>
                    </a:p>
                  </a:txBody>
                  <a:tcPr/>
                </a:tc>
                <a:tc>
                  <a:txBody>
                    <a:bodyPr/>
                    <a:lstStyle/>
                    <a:p>
                      <a:r>
                        <a:rPr lang="es-CL" sz="1400" b="1" dirty="0" smtClean="0"/>
                        <a:t>15</a:t>
                      </a:r>
                      <a:endParaRPr lang="es-CL" sz="1400" b="1" dirty="0"/>
                    </a:p>
                  </a:txBody>
                  <a:tcPr/>
                </a:tc>
                <a:extLst>
                  <a:ext uri="{0D108BD9-81ED-4DB2-BD59-A6C34878D82A}">
                    <a16:rowId xmlns:a16="http://schemas.microsoft.com/office/drawing/2014/main" val="10007"/>
                  </a:ext>
                </a:extLst>
              </a:tr>
              <a:tr h="327601">
                <a:tc>
                  <a:txBody>
                    <a:bodyPr/>
                    <a:lstStyle/>
                    <a:p>
                      <a:r>
                        <a:rPr lang="es-CL" sz="1400" b="1" dirty="0" smtClean="0"/>
                        <a:t>Batucada (2)</a:t>
                      </a:r>
                      <a:endParaRPr lang="es-CL" sz="1400" b="1" dirty="0"/>
                    </a:p>
                  </a:txBody>
                  <a:tcPr/>
                </a:tc>
                <a:tc>
                  <a:txBody>
                    <a:bodyPr/>
                    <a:lstStyle/>
                    <a:p>
                      <a:r>
                        <a:rPr lang="es-CL" sz="1400" b="1" dirty="0" smtClean="0"/>
                        <a:t>25/26</a:t>
                      </a:r>
                      <a:endParaRPr lang="es-CL" sz="1400" b="1" dirty="0"/>
                    </a:p>
                  </a:txBody>
                  <a:tcPr/>
                </a:tc>
                <a:extLst>
                  <a:ext uri="{0D108BD9-81ED-4DB2-BD59-A6C34878D82A}">
                    <a16:rowId xmlns:a16="http://schemas.microsoft.com/office/drawing/2014/main" val="10008"/>
                  </a:ext>
                </a:extLst>
              </a:tr>
              <a:tr h="327601">
                <a:tc>
                  <a:txBody>
                    <a:bodyPr/>
                    <a:lstStyle/>
                    <a:p>
                      <a:r>
                        <a:rPr lang="es-CL" sz="1400" b="1" dirty="0" err="1" smtClean="0"/>
                        <a:t>Cheerleaders</a:t>
                      </a:r>
                      <a:r>
                        <a:rPr lang="es-CL" sz="1400" b="1" baseline="0" dirty="0" smtClean="0"/>
                        <a:t> (3)</a:t>
                      </a:r>
                      <a:endParaRPr lang="es-CL" sz="1400" b="1" dirty="0"/>
                    </a:p>
                  </a:txBody>
                  <a:tcPr/>
                </a:tc>
                <a:tc>
                  <a:txBody>
                    <a:bodyPr/>
                    <a:lstStyle/>
                    <a:p>
                      <a:r>
                        <a:rPr lang="es-CL" sz="1400" b="1" dirty="0" smtClean="0"/>
                        <a:t>35</a:t>
                      </a:r>
                      <a:endParaRPr lang="es-CL" sz="1400" b="1" dirty="0"/>
                    </a:p>
                  </a:txBody>
                  <a:tcPr/>
                </a:tc>
                <a:extLst>
                  <a:ext uri="{0D108BD9-81ED-4DB2-BD59-A6C34878D82A}">
                    <a16:rowId xmlns:a16="http://schemas.microsoft.com/office/drawing/2014/main" val="10009"/>
                  </a:ext>
                </a:extLst>
              </a:tr>
              <a:tr h="327601">
                <a:tc>
                  <a:txBody>
                    <a:bodyPr/>
                    <a:lstStyle/>
                    <a:p>
                      <a:r>
                        <a:rPr lang="es-CL" sz="1400" b="1" dirty="0" smtClean="0"/>
                        <a:t>Yoga Abierto </a:t>
                      </a:r>
                      <a:endParaRPr lang="es-CL" sz="1400" b="1" dirty="0"/>
                    </a:p>
                  </a:txBody>
                  <a:tcPr/>
                </a:tc>
                <a:tc>
                  <a:txBody>
                    <a:bodyPr/>
                    <a:lstStyle/>
                    <a:p>
                      <a:r>
                        <a:rPr lang="es-CL" sz="1400" b="1" dirty="0" smtClean="0"/>
                        <a:t>25</a:t>
                      </a:r>
                      <a:endParaRPr lang="es-CL" sz="1400" b="1" dirty="0"/>
                    </a:p>
                  </a:txBody>
                  <a:tcPr/>
                </a:tc>
                <a:extLst>
                  <a:ext uri="{0D108BD9-81ED-4DB2-BD59-A6C34878D82A}">
                    <a16:rowId xmlns:a16="http://schemas.microsoft.com/office/drawing/2014/main" val="10010"/>
                  </a:ext>
                </a:extLst>
              </a:tr>
              <a:tr h="327601">
                <a:tc>
                  <a:txBody>
                    <a:bodyPr/>
                    <a:lstStyle/>
                    <a:p>
                      <a:r>
                        <a:rPr lang="es-CL" sz="1400" b="1" dirty="0" smtClean="0"/>
                        <a:t>Folclore</a:t>
                      </a:r>
                      <a:endParaRPr lang="es-CL" sz="1400" b="1" dirty="0"/>
                    </a:p>
                  </a:txBody>
                  <a:tcPr/>
                </a:tc>
                <a:tc>
                  <a:txBody>
                    <a:bodyPr/>
                    <a:lstStyle/>
                    <a:p>
                      <a:r>
                        <a:rPr lang="es-CL" sz="1400" b="1" dirty="0" smtClean="0"/>
                        <a:t>20</a:t>
                      </a:r>
                      <a:endParaRPr lang="es-CL" sz="1400" b="1" dirty="0"/>
                    </a:p>
                  </a:txBody>
                  <a:tcPr/>
                </a:tc>
                <a:extLst>
                  <a:ext uri="{0D108BD9-81ED-4DB2-BD59-A6C34878D82A}">
                    <a16:rowId xmlns:a16="http://schemas.microsoft.com/office/drawing/2014/main" val="10011"/>
                  </a:ext>
                </a:extLst>
              </a:tr>
              <a:tr h="327601">
                <a:tc>
                  <a:txBody>
                    <a:bodyPr/>
                    <a:lstStyle/>
                    <a:p>
                      <a:r>
                        <a:rPr lang="es-CL" sz="1400" b="1" dirty="0" smtClean="0"/>
                        <a:t>Zumba</a:t>
                      </a:r>
                      <a:endParaRPr lang="es-CL" sz="1400" b="1" dirty="0"/>
                    </a:p>
                  </a:txBody>
                  <a:tcPr/>
                </a:tc>
                <a:tc>
                  <a:txBody>
                    <a:bodyPr/>
                    <a:lstStyle/>
                    <a:p>
                      <a:r>
                        <a:rPr lang="es-CL" sz="1400" b="1" dirty="0" smtClean="0"/>
                        <a:t>25</a:t>
                      </a:r>
                      <a:endParaRPr lang="es-CL" sz="1400" b="1" dirty="0"/>
                    </a:p>
                  </a:txBody>
                  <a:tcPr/>
                </a:tc>
                <a:extLst>
                  <a:ext uri="{0D108BD9-81ED-4DB2-BD59-A6C34878D82A}">
                    <a16:rowId xmlns:a16="http://schemas.microsoft.com/office/drawing/2014/main" val="10012"/>
                  </a:ext>
                </a:extLst>
              </a:tr>
              <a:tr h="327601">
                <a:tc>
                  <a:txBody>
                    <a:bodyPr/>
                    <a:lstStyle/>
                    <a:p>
                      <a:r>
                        <a:rPr lang="es-CL" sz="1400" b="1" dirty="0" smtClean="0"/>
                        <a:t>Audiovisual</a:t>
                      </a:r>
                      <a:r>
                        <a:rPr lang="es-CL" sz="1400" b="1" baseline="0" dirty="0" smtClean="0"/>
                        <a:t> CNTV</a:t>
                      </a:r>
                      <a:endParaRPr lang="es-CL" sz="1400" b="1" dirty="0"/>
                    </a:p>
                  </a:txBody>
                  <a:tcPr/>
                </a:tc>
                <a:tc>
                  <a:txBody>
                    <a:bodyPr/>
                    <a:lstStyle/>
                    <a:p>
                      <a:r>
                        <a:rPr lang="es-CL" sz="1400" b="1" dirty="0" smtClean="0"/>
                        <a:t>15</a:t>
                      </a:r>
                      <a:endParaRPr lang="es-CL" sz="1400" b="1" dirty="0"/>
                    </a:p>
                  </a:txBody>
                  <a:tcPr/>
                </a:tc>
                <a:extLst>
                  <a:ext uri="{0D108BD9-81ED-4DB2-BD59-A6C34878D82A}">
                    <a16:rowId xmlns:a16="http://schemas.microsoft.com/office/drawing/2014/main" val="10013"/>
                  </a:ext>
                </a:extLst>
              </a:tr>
              <a:tr h="327601">
                <a:tc>
                  <a:txBody>
                    <a:bodyPr/>
                    <a:lstStyle/>
                    <a:p>
                      <a:r>
                        <a:rPr lang="es-CL" sz="1400" b="1" dirty="0" smtClean="0"/>
                        <a:t>Yoga Funcionarios </a:t>
                      </a:r>
                      <a:endParaRPr lang="es-CL" sz="1400" b="1" dirty="0"/>
                    </a:p>
                  </a:txBody>
                  <a:tcPr/>
                </a:tc>
                <a:tc>
                  <a:txBody>
                    <a:bodyPr/>
                    <a:lstStyle/>
                    <a:p>
                      <a:r>
                        <a:rPr lang="es-CL" sz="1400" b="1" dirty="0" smtClean="0"/>
                        <a:t>10</a:t>
                      </a:r>
                      <a:endParaRPr lang="es-CL" sz="1400" b="1" dirty="0"/>
                    </a:p>
                  </a:txBody>
                  <a:tcPr/>
                </a:tc>
                <a:extLst>
                  <a:ext uri="{0D108BD9-81ED-4DB2-BD59-A6C34878D82A}">
                    <a16:rowId xmlns:a16="http://schemas.microsoft.com/office/drawing/2014/main" val="10014"/>
                  </a:ext>
                </a:extLst>
              </a:tr>
              <a:tr h="327601">
                <a:tc>
                  <a:txBody>
                    <a:bodyPr/>
                    <a:lstStyle/>
                    <a:p>
                      <a:r>
                        <a:rPr lang="es-CL" sz="1400" b="1" dirty="0" smtClean="0"/>
                        <a:t>TALLER REFUERZO</a:t>
                      </a:r>
                      <a:r>
                        <a:rPr lang="es-CL" sz="1400" b="1" baseline="0" dirty="0" smtClean="0"/>
                        <a:t> MATEMATICA </a:t>
                      </a:r>
                      <a:endParaRPr lang="es-CL" sz="1400" b="1" dirty="0"/>
                    </a:p>
                  </a:txBody>
                  <a:tcPr/>
                </a:tc>
                <a:tc>
                  <a:txBody>
                    <a:bodyPr/>
                    <a:lstStyle/>
                    <a:p>
                      <a:r>
                        <a:rPr lang="es-CL" sz="1400" b="1" dirty="0" smtClean="0"/>
                        <a:t>130</a:t>
                      </a:r>
                      <a:endParaRPr lang="es-CL" sz="1400" b="1" dirty="0"/>
                    </a:p>
                  </a:txBody>
                  <a:tcPr/>
                </a:tc>
                <a:extLst>
                  <a:ext uri="{0D108BD9-81ED-4DB2-BD59-A6C34878D82A}">
                    <a16:rowId xmlns:a16="http://schemas.microsoft.com/office/drawing/2014/main" val="10015"/>
                  </a:ext>
                </a:extLst>
              </a:tr>
              <a:tr h="327601">
                <a:tc>
                  <a:txBody>
                    <a:bodyPr/>
                    <a:lstStyle/>
                    <a:p>
                      <a:r>
                        <a:rPr lang="es-CL" sz="1400" b="1" dirty="0" smtClean="0"/>
                        <a:t>TALLER REFUERZO LENGUAJE </a:t>
                      </a:r>
                      <a:endParaRPr lang="es-CL" sz="1400" b="1" dirty="0"/>
                    </a:p>
                  </a:txBody>
                  <a:tcPr/>
                </a:tc>
                <a:tc>
                  <a:txBody>
                    <a:bodyPr/>
                    <a:lstStyle/>
                    <a:p>
                      <a:r>
                        <a:rPr lang="es-CL" sz="1400" b="1" dirty="0" smtClean="0"/>
                        <a:t>95</a:t>
                      </a:r>
                      <a:endParaRPr lang="es-CL" sz="1400" b="1" dirty="0"/>
                    </a:p>
                  </a:txBody>
                  <a:tcPr/>
                </a:tc>
                <a:extLst>
                  <a:ext uri="{0D108BD9-81ED-4DB2-BD59-A6C34878D82A}">
                    <a16:rowId xmlns:a16="http://schemas.microsoft.com/office/drawing/2014/main" val="10016"/>
                  </a:ext>
                </a:extLst>
              </a:tr>
            </a:tbl>
          </a:graphicData>
        </a:graphic>
      </p:graphicFrame>
      <p:pic>
        <p:nvPicPr>
          <p:cNvPr id="7" name="6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489" y="98893"/>
            <a:ext cx="955927" cy="1101114"/>
          </a:xfrm>
          <a:prstGeom prst="rect">
            <a:avLst/>
          </a:prstGeom>
        </p:spPr>
      </p:pic>
    </p:spTree>
    <p:extLst>
      <p:ext uri="{BB962C8B-B14F-4D97-AF65-F5344CB8AC3E}">
        <p14:creationId xmlns:p14="http://schemas.microsoft.com/office/powerpoint/2010/main" val="358078398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51520" y="1196752"/>
            <a:ext cx="8513438" cy="1754326"/>
          </a:xfrm>
          <a:prstGeom prst="rect">
            <a:avLst/>
          </a:prstGeom>
        </p:spPr>
        <p:txBody>
          <a:bodyPr wrap="square">
            <a:spAutoFit/>
          </a:bodyPr>
          <a:lstStyle/>
          <a:p>
            <a:r>
              <a:rPr lang="es-CL" sz="2000" b="1" dirty="0" smtClean="0"/>
              <a:t>SEP :  PLAN DE MEJORAMIENTO EDUCATIVO  2016</a:t>
            </a:r>
          </a:p>
          <a:p>
            <a:r>
              <a:rPr lang="es-CL" sz="2000" b="1" dirty="0" smtClean="0"/>
              <a:t>PLAN CON ENFOQUE ESTRATEGICO </a:t>
            </a:r>
          </a:p>
          <a:p>
            <a:endParaRPr lang="es-CL" sz="2000" b="1" dirty="0"/>
          </a:p>
          <a:p>
            <a:r>
              <a:rPr lang="es-CL" sz="1600" b="1" dirty="0" smtClean="0"/>
              <a:t>OBJETIVO ESTRATEGICO A 4 AÑOS GESTION CURRICULAR</a:t>
            </a:r>
            <a:endParaRPr lang="es-CL" sz="1600" b="1" dirty="0"/>
          </a:p>
          <a:p>
            <a:r>
              <a:rPr lang="es-CL" sz="1600" dirty="0" smtClean="0"/>
              <a:t>Fortalecer  </a:t>
            </a:r>
            <a:r>
              <a:rPr lang="es-CL" sz="1600" dirty="0"/>
              <a:t>la gestión y articulación del equipo pedagógico, para mejorar los resultados de aprendizaje, considerando espacios de integración, diversidad e inclusión.</a:t>
            </a:r>
          </a:p>
        </p:txBody>
      </p:sp>
      <p:sp>
        <p:nvSpPr>
          <p:cNvPr id="5" name="4 Rectángulo"/>
          <p:cNvSpPr/>
          <p:nvPr/>
        </p:nvSpPr>
        <p:spPr>
          <a:xfrm>
            <a:off x="251520" y="2996952"/>
            <a:ext cx="8496944" cy="830997"/>
          </a:xfrm>
          <a:prstGeom prst="rect">
            <a:avLst/>
          </a:prstGeom>
        </p:spPr>
        <p:txBody>
          <a:bodyPr wrap="square">
            <a:spAutoFit/>
          </a:bodyPr>
          <a:lstStyle/>
          <a:p>
            <a:r>
              <a:rPr lang="es-CL" sz="1600" b="1" dirty="0" smtClean="0"/>
              <a:t>OBJETIVO ESTRATEGICO A 4 AÑOS CONVIVENCIA ESCOLAR</a:t>
            </a:r>
          </a:p>
          <a:p>
            <a:r>
              <a:rPr lang="es-CL" sz="1600" dirty="0" smtClean="0"/>
              <a:t>Fortalecer </a:t>
            </a:r>
            <a:r>
              <a:rPr lang="es-CL" sz="1600" dirty="0"/>
              <a:t>el cargo del Profesor Jefe para mejorar la comunicación, potenciar el logro de los aprendizajes en un buen clima de aula y mejorar la relación con los apoderados.</a:t>
            </a:r>
          </a:p>
        </p:txBody>
      </p:sp>
      <p:sp>
        <p:nvSpPr>
          <p:cNvPr id="6" name="5 Rectángulo"/>
          <p:cNvSpPr/>
          <p:nvPr/>
        </p:nvSpPr>
        <p:spPr>
          <a:xfrm>
            <a:off x="202767" y="3971965"/>
            <a:ext cx="8496944" cy="830997"/>
          </a:xfrm>
          <a:prstGeom prst="rect">
            <a:avLst/>
          </a:prstGeom>
        </p:spPr>
        <p:txBody>
          <a:bodyPr wrap="square">
            <a:spAutoFit/>
          </a:bodyPr>
          <a:lstStyle/>
          <a:p>
            <a:r>
              <a:rPr lang="es-CL" sz="1600" b="1" dirty="0" smtClean="0"/>
              <a:t>OBJETIVO ESTRATEGICO A 4 AÑOS LIDERAZGO</a:t>
            </a:r>
          </a:p>
          <a:p>
            <a:r>
              <a:rPr lang="es-CL" sz="1600" dirty="0" smtClean="0"/>
              <a:t>Potenciar la </a:t>
            </a:r>
            <a:r>
              <a:rPr lang="es-CL" sz="1600" dirty="0"/>
              <a:t>gestión estratégica y  colaborativa del equipo de gestión del liceo para lograr las metas y objetivos institucionales en un clima de confianza y armonía.</a:t>
            </a:r>
          </a:p>
        </p:txBody>
      </p:sp>
      <p:sp>
        <p:nvSpPr>
          <p:cNvPr id="7" name="6 Rectángulo"/>
          <p:cNvSpPr/>
          <p:nvPr/>
        </p:nvSpPr>
        <p:spPr>
          <a:xfrm>
            <a:off x="251520" y="4987041"/>
            <a:ext cx="7632848" cy="830997"/>
          </a:xfrm>
          <a:prstGeom prst="rect">
            <a:avLst/>
          </a:prstGeom>
        </p:spPr>
        <p:txBody>
          <a:bodyPr wrap="square">
            <a:spAutoFit/>
          </a:bodyPr>
          <a:lstStyle/>
          <a:p>
            <a:r>
              <a:rPr lang="es-CL" sz="1600" b="1" dirty="0" smtClean="0"/>
              <a:t>OBJETIVO ESTRATEGICO A 4 AÑOS GESTION DE RECURSOS</a:t>
            </a:r>
          </a:p>
          <a:p>
            <a:r>
              <a:rPr lang="es-CL" sz="1600" dirty="0" smtClean="0"/>
              <a:t>Potenciar </a:t>
            </a:r>
            <a:r>
              <a:rPr lang="es-CL" sz="1600" dirty="0"/>
              <a:t>la capacitación de directivos, docentes y asistentes para la mejora de las competencias de los participantes.</a:t>
            </a:r>
          </a:p>
        </p:txBody>
      </p:sp>
      <p:sp>
        <p:nvSpPr>
          <p:cNvPr id="8" name="7 Rectángulo"/>
          <p:cNvSpPr/>
          <p:nvPr/>
        </p:nvSpPr>
        <p:spPr>
          <a:xfrm>
            <a:off x="251520" y="5818038"/>
            <a:ext cx="8146954" cy="923330"/>
          </a:xfrm>
          <a:prstGeom prst="rect">
            <a:avLst/>
          </a:prstGeom>
        </p:spPr>
        <p:txBody>
          <a:bodyPr wrap="square">
            <a:spAutoFit/>
          </a:bodyPr>
          <a:lstStyle/>
          <a:p>
            <a:pPr algn="just"/>
            <a:r>
              <a:rPr lang="es-CL" b="1" dirty="0" smtClean="0"/>
              <a:t>OBJETIVO ESTRATEGICO A 4 AÑOS RESULTADOS</a:t>
            </a:r>
          </a:p>
          <a:p>
            <a:pPr algn="just"/>
            <a:r>
              <a:rPr lang="es-CL" dirty="0" smtClean="0"/>
              <a:t>Mejorar </a:t>
            </a:r>
            <a:r>
              <a:rPr lang="es-CL" dirty="0"/>
              <a:t>los resultados de aprendizaje y de eficiencia interna para potenciar las oportunidades de realización de los proyectos personales de las estudiantes</a:t>
            </a:r>
          </a:p>
        </p:txBody>
      </p:sp>
      <p:pic>
        <p:nvPicPr>
          <p:cNvPr id="10" name="9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489" y="98893"/>
            <a:ext cx="955927" cy="1101114"/>
          </a:xfrm>
          <a:prstGeom prst="rect">
            <a:avLst/>
          </a:prstGeom>
        </p:spPr>
      </p:pic>
    </p:spTree>
    <p:extLst>
      <p:ext uri="{BB962C8B-B14F-4D97-AF65-F5344CB8AC3E}">
        <p14:creationId xmlns:p14="http://schemas.microsoft.com/office/powerpoint/2010/main" val="212760404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3"/>
          <p:cNvPicPr>
            <a:picLocks noChangeAspect="1" noChangeArrowheads="1"/>
          </p:cNvPicPr>
          <p:nvPr/>
        </p:nvPicPr>
        <p:blipFill>
          <a:blip r:embed="rId2" cstate="print"/>
          <a:srcRect/>
          <a:stretch>
            <a:fillRect/>
          </a:stretch>
        </p:blipFill>
        <p:spPr bwMode="auto">
          <a:xfrm>
            <a:off x="7544389" y="6581105"/>
            <a:ext cx="1458515" cy="230859"/>
          </a:xfrm>
          <a:prstGeom prst="rect">
            <a:avLst/>
          </a:prstGeom>
          <a:noFill/>
          <a:ln w="9525">
            <a:noFill/>
            <a:miter lim="800000"/>
            <a:headEnd/>
            <a:tailEnd/>
          </a:ln>
        </p:spPr>
      </p:pic>
      <p:sp>
        <p:nvSpPr>
          <p:cNvPr id="7" name="Rectángulo 6"/>
          <p:cNvSpPr/>
          <p:nvPr/>
        </p:nvSpPr>
        <p:spPr>
          <a:xfrm>
            <a:off x="184245" y="2165086"/>
            <a:ext cx="4167504" cy="1815882"/>
          </a:xfrm>
          <a:prstGeom prst="rect">
            <a:avLst/>
          </a:prstGeom>
          <a:noFill/>
        </p:spPr>
        <p:txBody>
          <a:bodyPr wrap="square" lIns="91440" tIns="45720" rIns="91440" bIns="45720">
            <a:spAutoFit/>
          </a:bodyPr>
          <a:lstStyle/>
          <a:p>
            <a:pPr algn="ctr"/>
            <a:r>
              <a:rPr lang="es-ES" sz="2800" b="1" cap="none" spc="0" dirty="0" smtClean="0">
                <a:ln w="12700">
                  <a:solidFill>
                    <a:schemeClr val="tx2">
                      <a:lumMod val="75000"/>
                    </a:schemeClr>
                  </a:solidFill>
                  <a:prstDash val="solid"/>
                </a:ln>
                <a:solidFill>
                  <a:srgbClr val="002060"/>
                </a:solidFill>
                <a:effectLst>
                  <a:outerShdw dist="38100" dir="2640000" algn="bl" rotWithShape="0">
                    <a:schemeClr val="tx2">
                      <a:lumMod val="75000"/>
                    </a:schemeClr>
                  </a:outerShdw>
                </a:effectLst>
              </a:rPr>
              <a:t>Se desarrolla en el marco de la</a:t>
            </a:r>
            <a:endParaRPr lang="es-ES" sz="2800" b="1" dirty="0">
              <a:ln w="12700">
                <a:solidFill>
                  <a:schemeClr val="tx2">
                    <a:lumMod val="75000"/>
                  </a:schemeClr>
                </a:solidFill>
                <a:prstDash val="solid"/>
              </a:ln>
              <a:solidFill>
                <a:srgbClr val="002060"/>
              </a:solidFill>
              <a:effectLst>
                <a:outerShdw dist="38100" dir="2640000" algn="bl" rotWithShape="0">
                  <a:schemeClr val="tx2">
                    <a:lumMod val="75000"/>
                  </a:schemeClr>
                </a:outerShdw>
              </a:effectLst>
            </a:endParaRPr>
          </a:p>
          <a:p>
            <a:pPr algn="ctr"/>
            <a:r>
              <a:rPr lang="es-ES" sz="2800" b="1" dirty="0">
                <a:ln w="12700">
                  <a:solidFill>
                    <a:schemeClr val="tx2">
                      <a:lumMod val="75000"/>
                    </a:schemeClr>
                  </a:solidFill>
                  <a:prstDash val="solid"/>
                </a:ln>
                <a:solidFill>
                  <a:srgbClr val="002060"/>
                </a:solidFill>
                <a:effectLst>
                  <a:outerShdw dist="38100" dir="2640000" algn="bl" rotWithShape="0">
                    <a:schemeClr val="tx2">
                      <a:lumMod val="75000"/>
                    </a:schemeClr>
                  </a:outerShdw>
                </a:effectLst>
              </a:rPr>
              <a:t>REFORMA </a:t>
            </a:r>
            <a:r>
              <a:rPr lang="es-ES" sz="2800" b="1" dirty="0" smtClean="0">
                <a:ln w="12700">
                  <a:solidFill>
                    <a:schemeClr val="tx2">
                      <a:lumMod val="75000"/>
                    </a:schemeClr>
                  </a:solidFill>
                  <a:prstDash val="solid"/>
                </a:ln>
                <a:solidFill>
                  <a:srgbClr val="002060"/>
                </a:solidFill>
                <a:effectLst>
                  <a:outerShdw dist="38100" dir="2640000" algn="bl" rotWithShape="0">
                    <a:schemeClr val="tx2">
                      <a:lumMod val="75000"/>
                    </a:schemeClr>
                  </a:outerShdw>
                </a:effectLst>
              </a:rPr>
              <a:t>EDUCACIONAL</a:t>
            </a:r>
            <a:endParaRPr lang="es-ES" sz="2800" b="1" dirty="0">
              <a:ln w="12700">
                <a:solidFill>
                  <a:schemeClr val="tx2">
                    <a:lumMod val="75000"/>
                  </a:schemeClr>
                </a:solidFill>
                <a:prstDash val="solid"/>
              </a:ln>
              <a:solidFill>
                <a:srgbClr val="002060"/>
              </a:solidFill>
              <a:effectLst>
                <a:outerShdw dist="38100" dir="2640000" algn="bl" rotWithShape="0">
                  <a:schemeClr val="tx2">
                    <a:lumMod val="75000"/>
                  </a:schemeClr>
                </a:outerShdw>
              </a:effectLst>
            </a:endParaRPr>
          </a:p>
        </p:txBody>
      </p:sp>
      <p:sp>
        <p:nvSpPr>
          <p:cNvPr id="8" name="2 Marcador de contenido"/>
          <p:cNvSpPr txBox="1">
            <a:spLocks/>
          </p:cNvSpPr>
          <p:nvPr/>
        </p:nvSpPr>
        <p:spPr>
          <a:xfrm>
            <a:off x="5863679" y="1538930"/>
            <a:ext cx="3139225" cy="4884275"/>
          </a:xfrm>
          <a:prstGeom prst="rect">
            <a:avLst/>
          </a:prstGeom>
        </p:spPr>
        <p:txBody>
          <a:bodyPr vert="horz" lIns="91440" tIns="45720" rIns="91440" bIns="45720" rtlCol="0">
            <a:normAutofit fontScale="6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7000"/>
              </a:lnSpc>
              <a:spcBef>
                <a:spcPts val="0"/>
              </a:spcBef>
              <a:buFont typeface="Calibri" panose="020F0502020204030204" pitchFamily="34" charset="0"/>
              <a:buChar char="-"/>
            </a:pPr>
            <a:r>
              <a:rPr lang="es-CL" sz="2400" dirty="0" smtClean="0">
                <a:solidFill>
                  <a:srgbClr val="002060"/>
                </a:solidFill>
                <a:latin typeface="Calibri" panose="020F0502020204030204" pitchFamily="34" charset="0"/>
                <a:ea typeface="Calibri" panose="020F0502020204030204" pitchFamily="34" charset="0"/>
                <a:cs typeface="Times New Roman" panose="02020603050405020304" pitchFamily="18" charset="0"/>
              </a:rPr>
              <a:t>Los procesos participativos mejoran la </a:t>
            </a:r>
            <a:r>
              <a:rPr lang="es-CL" sz="2400" b="1" dirty="0" smtClean="0">
                <a:solidFill>
                  <a:srgbClr val="002060"/>
                </a:solidFill>
                <a:latin typeface="Calibri" panose="020F0502020204030204" pitchFamily="34" charset="0"/>
                <a:ea typeface="Calibri" panose="020F0502020204030204" pitchFamily="34" charset="0"/>
                <a:cs typeface="Times New Roman" panose="02020603050405020304" pitchFamily="18" charset="0"/>
              </a:rPr>
              <a:t>CALIDAD</a:t>
            </a:r>
            <a:r>
              <a:rPr lang="es-CL" sz="2400" dirty="0" smtClean="0">
                <a:solidFill>
                  <a:srgbClr val="002060"/>
                </a:solidFill>
                <a:latin typeface="Calibri" panose="020F0502020204030204" pitchFamily="34" charset="0"/>
                <a:ea typeface="Calibri" panose="020F0502020204030204" pitchFamily="34" charset="0"/>
                <a:cs typeface="Times New Roman" panose="02020603050405020304" pitchFamily="18" charset="0"/>
              </a:rPr>
              <a:t> educacional;  fortalecen los espacios del Consejo Escolar, Consejo de Profesores, CCAA, entre otros.</a:t>
            </a:r>
          </a:p>
          <a:p>
            <a:pPr marL="0" indent="0">
              <a:lnSpc>
                <a:spcPct val="107000"/>
              </a:lnSpc>
              <a:spcBef>
                <a:spcPts val="0"/>
              </a:spcBef>
              <a:buFont typeface="Arial" pitchFamily="34" charset="0"/>
              <a:buNone/>
            </a:pPr>
            <a:endParaRPr lang="es-CL" sz="2400" dirty="0" smtClean="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buFont typeface="Calibri" panose="020F0502020204030204" pitchFamily="34" charset="0"/>
              <a:buChar char="-"/>
            </a:pPr>
            <a:r>
              <a:rPr lang="es-CL" sz="2400" dirty="0" smtClean="0">
                <a:solidFill>
                  <a:srgbClr val="002060"/>
                </a:solidFill>
                <a:latin typeface="Calibri" panose="020F0502020204030204" pitchFamily="34" charset="0"/>
                <a:ea typeface="Calibri" panose="020F0502020204030204" pitchFamily="34" charset="0"/>
                <a:cs typeface="Times New Roman" panose="02020603050405020304" pitchFamily="18" charset="0"/>
              </a:rPr>
              <a:t>Garantizan los principios de </a:t>
            </a:r>
            <a:r>
              <a:rPr lang="es-CL" sz="2400" b="1" dirty="0" smtClean="0">
                <a:solidFill>
                  <a:srgbClr val="002060"/>
                </a:solidFill>
                <a:latin typeface="Calibri" panose="020F0502020204030204" pitchFamily="34" charset="0"/>
                <a:ea typeface="Calibri" panose="020F0502020204030204" pitchFamily="34" charset="0"/>
                <a:cs typeface="Times New Roman" panose="02020603050405020304" pitchFamily="18" charset="0"/>
              </a:rPr>
              <a:t>INCLUSIÓN y NO DISCRIMINACIÓN</a:t>
            </a:r>
            <a:r>
              <a:rPr lang="es-CL" sz="2400" dirty="0">
                <a:solidFill>
                  <a:srgbClr val="002060"/>
                </a:solidFill>
                <a:latin typeface="Calibri" panose="020F0502020204030204" pitchFamily="34" charset="0"/>
                <a:ea typeface="Calibri" panose="020F0502020204030204" pitchFamily="34" charset="0"/>
                <a:cs typeface="Times New Roman" panose="02020603050405020304" pitchFamily="18" charset="0"/>
              </a:rPr>
              <a:t> </a:t>
            </a:r>
            <a:r>
              <a:rPr lang="es-CL" sz="2400" dirty="0" smtClean="0">
                <a:solidFill>
                  <a:srgbClr val="002060"/>
                </a:solidFill>
                <a:latin typeface="Calibri" panose="020F0502020204030204" pitchFamily="34" charset="0"/>
                <a:ea typeface="Calibri" panose="020F0502020204030204" pitchFamily="34" charset="0"/>
                <a:cs typeface="Times New Roman" panose="02020603050405020304" pitchFamily="18" charset="0"/>
              </a:rPr>
              <a:t>; fortalecen el PEI, el Proyecto de Integración, Plan de Formación Ciudadana, entre otros.</a:t>
            </a:r>
          </a:p>
          <a:p>
            <a:pPr marL="0" indent="0">
              <a:lnSpc>
                <a:spcPct val="107000"/>
              </a:lnSpc>
              <a:spcBef>
                <a:spcPts val="0"/>
              </a:spcBef>
              <a:buFont typeface="Arial" pitchFamily="34" charset="0"/>
              <a:buNone/>
            </a:pPr>
            <a:endParaRPr lang="es-CL" sz="2400" dirty="0" smtClean="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buFont typeface="Calibri" panose="020F0502020204030204" pitchFamily="34" charset="0"/>
              <a:buChar char="-"/>
            </a:pPr>
            <a:r>
              <a:rPr lang="es-CL" sz="2400" dirty="0" smtClean="0">
                <a:solidFill>
                  <a:srgbClr val="002060"/>
                </a:solidFill>
                <a:latin typeface="Calibri" panose="020F0502020204030204" pitchFamily="34" charset="0"/>
                <a:ea typeface="Calibri" panose="020F0502020204030204" pitchFamily="34" charset="0"/>
                <a:cs typeface="Times New Roman" panose="02020603050405020304" pitchFamily="18" charset="0"/>
              </a:rPr>
              <a:t>Educación como un </a:t>
            </a:r>
            <a:r>
              <a:rPr lang="es-CL" sz="2400" b="1" dirty="0" smtClean="0">
                <a:solidFill>
                  <a:srgbClr val="002060"/>
                </a:solidFill>
                <a:latin typeface="Calibri" panose="020F0502020204030204" pitchFamily="34" charset="0"/>
                <a:ea typeface="Calibri" panose="020F0502020204030204" pitchFamily="34" charset="0"/>
                <a:cs typeface="Times New Roman" panose="02020603050405020304" pitchFamily="18" charset="0"/>
              </a:rPr>
              <a:t>DERECHO SOCIAL</a:t>
            </a:r>
            <a:r>
              <a:rPr lang="es-CL" sz="2400" dirty="0" smtClean="0">
                <a:solidFill>
                  <a:srgbClr val="002060"/>
                </a:solidFill>
                <a:latin typeface="Calibri" panose="020F0502020204030204" pitchFamily="34" charset="0"/>
                <a:ea typeface="Calibri" panose="020F0502020204030204" pitchFamily="34" charset="0"/>
                <a:cs typeface="Times New Roman" panose="02020603050405020304" pitchFamily="18" charset="0"/>
              </a:rPr>
              <a:t> para todas y todos;  evitar la deserción escolar,  promoción de  equidad y calidad de los aprendizajes,  nadie queda afuera, entre otros. </a:t>
            </a:r>
          </a:p>
          <a:p>
            <a:endParaRPr lang="es-ES" sz="2400" dirty="0">
              <a:solidFill>
                <a:schemeClr val="tx2"/>
              </a:solidFill>
            </a:endParaRPr>
          </a:p>
        </p:txBody>
      </p:sp>
      <p:sp>
        <p:nvSpPr>
          <p:cNvPr id="9" name="Título 3"/>
          <p:cNvSpPr txBox="1">
            <a:spLocks/>
          </p:cNvSpPr>
          <p:nvPr/>
        </p:nvSpPr>
        <p:spPr>
          <a:xfrm>
            <a:off x="1142750" y="309487"/>
            <a:ext cx="6417998" cy="89052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CL" sz="3600" b="1" dirty="0" smtClean="0">
                <a:solidFill>
                  <a:srgbClr val="002060"/>
                </a:solidFill>
              </a:rPr>
              <a:t>PME 2016 </a:t>
            </a:r>
            <a:endParaRPr lang="es-CL" sz="3600" b="1" dirty="0">
              <a:solidFill>
                <a:srgbClr val="002060"/>
              </a:solidFill>
            </a:endParaRPr>
          </a:p>
        </p:txBody>
      </p:sp>
      <p:sp>
        <p:nvSpPr>
          <p:cNvPr id="3" name="2 Flecha derecha"/>
          <p:cNvSpPr/>
          <p:nvPr/>
        </p:nvSpPr>
        <p:spPr>
          <a:xfrm>
            <a:off x="4685263" y="2297210"/>
            <a:ext cx="1178416" cy="8040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aphicFrame>
        <p:nvGraphicFramePr>
          <p:cNvPr id="10" name="Diagrama 6"/>
          <p:cNvGraphicFramePr/>
          <p:nvPr>
            <p:extLst>
              <p:ext uri="{D42A27DB-BD31-4B8C-83A1-F6EECF244321}">
                <p14:modId xmlns:p14="http://schemas.microsoft.com/office/powerpoint/2010/main" val="742940192"/>
              </p:ext>
            </p:extLst>
          </p:nvPr>
        </p:nvGraphicFramePr>
        <p:xfrm>
          <a:off x="309093" y="2743200"/>
          <a:ext cx="5080715" cy="38379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3" name="12 Imagen"/>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5489" y="98893"/>
            <a:ext cx="955927" cy="1101114"/>
          </a:xfrm>
          <a:prstGeom prst="rect">
            <a:avLst/>
          </a:prstGeom>
        </p:spPr>
      </p:pic>
    </p:spTree>
    <p:extLst>
      <p:ext uri="{BB962C8B-B14F-4D97-AF65-F5344CB8AC3E}">
        <p14:creationId xmlns:p14="http://schemas.microsoft.com/office/powerpoint/2010/main" val="125244792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8 Tabla"/>
          <p:cNvGraphicFramePr>
            <a:graphicFrameLocks noGrp="1"/>
          </p:cNvGraphicFramePr>
          <p:nvPr>
            <p:extLst>
              <p:ext uri="{D42A27DB-BD31-4B8C-83A1-F6EECF244321}">
                <p14:modId xmlns:p14="http://schemas.microsoft.com/office/powerpoint/2010/main" val="3674042006"/>
              </p:ext>
            </p:extLst>
          </p:nvPr>
        </p:nvGraphicFramePr>
        <p:xfrm>
          <a:off x="1013890" y="963230"/>
          <a:ext cx="7950597" cy="5724923"/>
        </p:xfrm>
        <a:graphic>
          <a:graphicData uri="http://schemas.openxmlformats.org/drawingml/2006/table">
            <a:tbl>
              <a:tblPr firstRow="1" bandRow="1">
                <a:effectLst/>
                <a:tableStyleId>{5C22544A-7EE6-4342-B048-85BDC9FD1C3A}</a:tableStyleId>
              </a:tblPr>
              <a:tblGrid>
                <a:gridCol w="1909132">
                  <a:extLst>
                    <a:ext uri="{9D8B030D-6E8A-4147-A177-3AD203B41FA5}">
                      <a16:colId xmlns:a16="http://schemas.microsoft.com/office/drawing/2014/main" val="20000"/>
                    </a:ext>
                  </a:extLst>
                </a:gridCol>
                <a:gridCol w="6041465">
                  <a:extLst>
                    <a:ext uri="{9D8B030D-6E8A-4147-A177-3AD203B41FA5}">
                      <a16:colId xmlns:a16="http://schemas.microsoft.com/office/drawing/2014/main" val="20001"/>
                    </a:ext>
                  </a:extLst>
                </a:gridCol>
              </a:tblGrid>
              <a:tr h="316070">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L" sz="2000" u="none"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Principios abordados en el PME-SEP 2016</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S"/>
                    </a:p>
                  </a:txBody>
                  <a:tcPr/>
                </a:tc>
                <a:extLst>
                  <a:ext uri="{0D108BD9-81ED-4DB2-BD59-A6C34878D82A}">
                    <a16:rowId xmlns:a16="http://schemas.microsoft.com/office/drawing/2014/main" val="10000"/>
                  </a:ext>
                </a:extLst>
              </a:tr>
              <a:tr h="656454">
                <a:tc>
                  <a:txBody>
                    <a:bodyPr/>
                    <a:lstStyle/>
                    <a:p>
                      <a:r>
                        <a:rPr lang="es-ES" sz="1600" b="1" dirty="0" smtClean="0">
                          <a:solidFill>
                            <a:srgbClr val="002060"/>
                          </a:solidFill>
                        </a:rPr>
                        <a:t>Principios de la Reforma Educacional</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 sz="1600" b="1" baseline="0" dirty="0" smtClean="0">
                          <a:solidFill>
                            <a:srgbClr val="002060"/>
                          </a:solidFill>
                        </a:rPr>
                        <a:t>Principios plasmados en acciones</a:t>
                      </a:r>
                      <a:endParaRPr lang="es-ES" sz="1600" b="1" dirty="0">
                        <a:solidFill>
                          <a:srgbClr val="002060"/>
                        </a:solidFill>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239969">
                <a:tc>
                  <a:txBody>
                    <a:bodyPr/>
                    <a:lstStyle/>
                    <a:p>
                      <a:r>
                        <a:rPr lang="es-ES" sz="1600" b="0" i="0" u="none" strike="noStrike" kern="1200" baseline="0" dirty="0" smtClean="0">
                          <a:solidFill>
                            <a:srgbClr val="002060"/>
                          </a:solidFill>
                          <a:latin typeface="+mn-lt"/>
                          <a:ea typeface="+mn-ea"/>
                          <a:cs typeface="+mn-cs"/>
                        </a:rPr>
                        <a:t>Plasmar en los Establecimientos Educativos  </a:t>
                      </a:r>
                      <a:r>
                        <a:rPr lang="es-ES" sz="1600" b="1" i="0" u="none" strike="noStrike" kern="1200" baseline="0" dirty="0" smtClean="0">
                          <a:solidFill>
                            <a:srgbClr val="002060"/>
                          </a:solidFill>
                          <a:latin typeface="+mn-lt"/>
                          <a:ea typeface="+mn-ea"/>
                          <a:cs typeface="+mn-cs"/>
                        </a:rPr>
                        <a:t>la calidad  y la  equidad educativa</a:t>
                      </a:r>
                      <a:endParaRPr lang="es-ES" sz="1600" b="1" dirty="0" smtClean="0">
                        <a:solidFill>
                          <a:srgbClr val="002060"/>
                        </a:solidFill>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s-CL" sz="1400" dirty="0" smtClean="0">
                          <a:solidFill>
                            <a:srgbClr val="002060"/>
                          </a:solidFill>
                        </a:rPr>
                        <a:t>- PROFESORES JEFES ACOMPAÑAN ACTIVAMENTE A SUS CURSOS EN PROCESO DE FORMACIÓN</a:t>
                      </a:r>
                    </a:p>
                    <a:p>
                      <a:pPr marL="0" indent="0" algn="l">
                        <a:buFontTx/>
                        <a:buNone/>
                      </a:pPr>
                      <a:r>
                        <a:rPr lang="es-ES" sz="1400" dirty="0" smtClean="0">
                          <a:solidFill>
                            <a:srgbClr val="002060"/>
                          </a:solidFill>
                        </a:rPr>
                        <a:t>- REUNIONES TECNICO PEDAGÓGICAS DE DEPARTAMENTO</a:t>
                      </a:r>
                    </a:p>
                    <a:p>
                      <a:pPr marL="0" indent="0" algn="l">
                        <a:buFontTx/>
                        <a:buNone/>
                      </a:pPr>
                      <a:r>
                        <a:rPr lang="es-ES" sz="1400" dirty="0" smtClean="0">
                          <a:solidFill>
                            <a:srgbClr val="002060"/>
                          </a:solidFill>
                        </a:rPr>
                        <a:t>- REUNIONES TECNICO PEDAGÓGICAS DE DEPARTAMENTO</a:t>
                      </a:r>
                    </a:p>
                    <a:p>
                      <a:pPr marL="0" indent="0" algn="l">
                        <a:buFontTx/>
                        <a:buNone/>
                      </a:pPr>
                      <a:r>
                        <a:rPr lang="es-ES" sz="1400" dirty="0" smtClean="0">
                          <a:solidFill>
                            <a:srgbClr val="002060"/>
                          </a:solidFill>
                        </a:rPr>
                        <a:t>- SALIDAS</a:t>
                      </a:r>
                      <a:r>
                        <a:rPr lang="es-ES" sz="1400" baseline="0" dirty="0" smtClean="0">
                          <a:solidFill>
                            <a:srgbClr val="002060"/>
                          </a:solidFill>
                        </a:rPr>
                        <a:t> EDUCATIVAS</a:t>
                      </a:r>
                      <a:endParaRPr lang="es-ES" sz="1400" dirty="0">
                        <a:solidFill>
                          <a:srgbClr val="002060"/>
                        </a:solidFill>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82348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600" b="0" dirty="0" smtClean="0">
                          <a:solidFill>
                            <a:srgbClr val="002060"/>
                          </a:solidFill>
                        </a:rPr>
                        <a:t>La participación, la colaboración y la </a:t>
                      </a:r>
                      <a:r>
                        <a:rPr lang="es-ES" sz="1600" b="1" u="sng" dirty="0" smtClean="0">
                          <a:solidFill>
                            <a:srgbClr val="002060"/>
                          </a:solidFill>
                        </a:rPr>
                        <a:t>integración social </a:t>
                      </a:r>
                      <a:r>
                        <a:rPr lang="es-ES" sz="1600" b="0" dirty="0" smtClean="0">
                          <a:solidFill>
                            <a:srgbClr val="002060"/>
                          </a:solidFill>
                        </a:rPr>
                        <a:t>es un derecho humano que debe resguardar el Estado.</a:t>
                      </a:r>
                      <a:r>
                        <a:rPr lang="es-ES" sz="1600" b="0" i="0" u="none" strike="noStrike" kern="1200" baseline="0" dirty="0" smtClean="0">
                          <a:solidFill>
                            <a:srgbClr val="002060"/>
                          </a:solidFill>
                          <a:latin typeface="+mn-lt"/>
                          <a:ea typeface="+mn-ea"/>
                          <a:cs typeface="+mn-cs"/>
                        </a:rPr>
                        <a:t> </a:t>
                      </a:r>
                      <a:endParaRPr lang="es-ES" sz="1600" b="0" dirty="0" smtClean="0">
                        <a:solidFill>
                          <a:srgbClr val="002060"/>
                        </a:solidFill>
                      </a:endParaRPr>
                    </a:p>
                    <a:p>
                      <a:endParaRPr lang="es-ES" sz="1600" b="0" dirty="0">
                        <a:solidFill>
                          <a:srgbClr val="002060"/>
                        </a:solidFill>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a:buFontTx/>
                        <a:buNone/>
                      </a:pPr>
                      <a:r>
                        <a:rPr lang="es-ES" sz="1400" dirty="0" smtClean="0">
                          <a:solidFill>
                            <a:srgbClr val="002060"/>
                          </a:solidFill>
                        </a:rPr>
                        <a:t>-</a:t>
                      </a:r>
                      <a:r>
                        <a:rPr lang="es-ES" sz="1400" baseline="0" dirty="0" smtClean="0">
                          <a:solidFill>
                            <a:srgbClr val="002060"/>
                          </a:solidFill>
                        </a:rPr>
                        <a:t> ASESORAMIENTO DE </a:t>
                      </a:r>
                      <a:r>
                        <a:rPr lang="es-ES" sz="1400" dirty="0" smtClean="0">
                          <a:solidFill>
                            <a:srgbClr val="002060"/>
                          </a:solidFill>
                        </a:rPr>
                        <a:t>CELT y DE TRICEL</a:t>
                      </a:r>
                    </a:p>
                    <a:p>
                      <a:pPr marL="0" indent="0" algn="l">
                        <a:buFontTx/>
                        <a:buNone/>
                      </a:pPr>
                      <a:r>
                        <a:rPr lang="es-ES" sz="1400" baseline="0" dirty="0" smtClean="0">
                          <a:solidFill>
                            <a:srgbClr val="002060"/>
                          </a:solidFill>
                        </a:rPr>
                        <a:t>- CONFORMACION DE EQUIPO PSICOSOCIAL</a:t>
                      </a:r>
                    </a:p>
                    <a:p>
                      <a:pPr marL="0" indent="0" algn="l">
                        <a:buFontTx/>
                        <a:buNone/>
                      </a:pPr>
                      <a:r>
                        <a:rPr lang="es-ES" sz="1400" baseline="0" dirty="0" smtClean="0">
                          <a:solidFill>
                            <a:srgbClr val="002060"/>
                          </a:solidFill>
                        </a:rPr>
                        <a:t>- SALIDAS EDUCATIVAS</a:t>
                      </a:r>
                      <a:endParaRPr lang="es-ES" sz="1400" dirty="0">
                        <a:solidFill>
                          <a:srgbClr val="002060"/>
                        </a:solidFill>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09409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400" b="0" dirty="0" smtClean="0">
                          <a:solidFill>
                            <a:srgbClr val="002060"/>
                          </a:solidFill>
                        </a:rPr>
                        <a:t>Garantizar los principios de </a:t>
                      </a:r>
                      <a:r>
                        <a:rPr lang="es-ES" sz="1400" b="1" u="sng" dirty="0" smtClean="0">
                          <a:solidFill>
                            <a:srgbClr val="002060"/>
                          </a:solidFill>
                        </a:rPr>
                        <a:t>Inclusión y no Discriminación</a:t>
                      </a:r>
                      <a:r>
                        <a:rPr lang="es-ES" sz="1400" b="0" u="sng" dirty="0" smtClean="0">
                          <a:solidFill>
                            <a:srgbClr val="002060"/>
                          </a:solidFill>
                        </a:rPr>
                        <a:t>.</a:t>
                      </a:r>
                      <a:endParaRPr lang="es-ES" sz="1400" b="0" u="sng" dirty="0">
                        <a:solidFill>
                          <a:srgbClr val="002060"/>
                        </a:solidFill>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buFontTx/>
                        <a:buNone/>
                      </a:pPr>
                      <a:r>
                        <a:rPr lang="es-ES" sz="1400" dirty="0" smtClean="0">
                          <a:solidFill>
                            <a:srgbClr val="002060"/>
                          </a:solidFill>
                        </a:rPr>
                        <a:t>- TRABAJO DE CODOCENCIA</a:t>
                      </a:r>
                    </a:p>
                    <a:p>
                      <a:pPr marL="0" indent="0">
                        <a:buFontTx/>
                        <a:buNone/>
                      </a:pPr>
                      <a:r>
                        <a:rPr lang="es-ES" sz="1400" dirty="0" smtClean="0">
                          <a:solidFill>
                            <a:srgbClr val="002060"/>
                          </a:solidFill>
                        </a:rPr>
                        <a:t>- DETECCIÓN DE ALUMNAS QUE PRESENTAN DIFICULTADES</a:t>
                      </a:r>
                      <a:r>
                        <a:rPr lang="es-ES" sz="1400" baseline="0" dirty="0" smtClean="0">
                          <a:solidFill>
                            <a:srgbClr val="002060"/>
                          </a:solidFill>
                        </a:rPr>
                        <a:t> ACADÉMICAS</a:t>
                      </a:r>
                      <a:endParaRPr lang="es-ES" sz="1400" dirty="0" smtClean="0">
                        <a:solidFill>
                          <a:srgbClr val="002060"/>
                        </a:solidFill>
                      </a:endParaRPr>
                    </a:p>
                    <a:p>
                      <a:r>
                        <a:rPr lang="es-ES" sz="1400" dirty="0" smtClean="0">
                          <a:solidFill>
                            <a:srgbClr val="002060"/>
                          </a:solidFill>
                        </a:rPr>
                        <a:t>- REFORZAMIENTOS ACADÉMICO</a:t>
                      </a:r>
                      <a:r>
                        <a:rPr lang="es-ES" sz="1400" baseline="0" dirty="0" smtClean="0">
                          <a:solidFill>
                            <a:srgbClr val="002060"/>
                          </a:solidFill>
                        </a:rPr>
                        <a:t> </a:t>
                      </a:r>
                      <a:r>
                        <a:rPr lang="es-ES" sz="1400" dirty="0" smtClean="0">
                          <a:solidFill>
                            <a:srgbClr val="002060"/>
                          </a:solidFill>
                        </a:rPr>
                        <a:t>DE ESTUDIANTES QUE PRESENTAN CALIFICACIONES  </a:t>
                      </a:r>
                    </a:p>
                    <a:p>
                      <a:r>
                        <a:rPr lang="es-ES" sz="1400" dirty="0" smtClean="0">
                          <a:solidFill>
                            <a:srgbClr val="002060"/>
                          </a:solidFill>
                        </a:rPr>
                        <a:t>   DESCENDIDAS</a:t>
                      </a:r>
                      <a:endParaRPr lang="es-ES" sz="1400" dirty="0">
                        <a:solidFill>
                          <a:srgbClr val="002060"/>
                        </a:solidFill>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pic>
        <p:nvPicPr>
          <p:cNvPr id="6" name="5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489" y="98893"/>
            <a:ext cx="955927" cy="1101114"/>
          </a:xfrm>
          <a:prstGeom prst="rect">
            <a:avLst/>
          </a:prstGeom>
        </p:spPr>
      </p:pic>
    </p:spTree>
    <p:extLst>
      <p:ext uri="{BB962C8B-B14F-4D97-AF65-F5344CB8AC3E}">
        <p14:creationId xmlns:p14="http://schemas.microsoft.com/office/powerpoint/2010/main" val="392787497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Tabla"/>
          <p:cNvGraphicFramePr>
            <a:graphicFrameLocks noGrp="1"/>
          </p:cNvGraphicFramePr>
          <p:nvPr>
            <p:extLst>
              <p:ext uri="{D42A27DB-BD31-4B8C-83A1-F6EECF244321}">
                <p14:modId xmlns:p14="http://schemas.microsoft.com/office/powerpoint/2010/main" val="2202453043"/>
              </p:ext>
            </p:extLst>
          </p:nvPr>
        </p:nvGraphicFramePr>
        <p:xfrm>
          <a:off x="467544" y="1434706"/>
          <a:ext cx="8441994" cy="5377825"/>
        </p:xfrm>
        <a:graphic>
          <a:graphicData uri="http://schemas.openxmlformats.org/drawingml/2006/table">
            <a:tbl>
              <a:tblPr firstRow="1" bandRow="1">
                <a:tableStyleId>{5C22544A-7EE6-4342-B048-85BDC9FD1C3A}</a:tableStyleId>
              </a:tblPr>
              <a:tblGrid>
                <a:gridCol w="8441994">
                  <a:extLst>
                    <a:ext uri="{9D8B030D-6E8A-4147-A177-3AD203B41FA5}">
                      <a16:colId xmlns:a16="http://schemas.microsoft.com/office/drawing/2014/main" val="20000"/>
                    </a:ext>
                  </a:extLst>
                </a:gridCol>
              </a:tblGrid>
              <a:tr h="538868">
                <a:tc>
                  <a:txBody>
                    <a:bodyPr/>
                    <a:lstStyle/>
                    <a:p>
                      <a:pPr algn="ctr"/>
                      <a:r>
                        <a:rPr lang="es-ES" sz="2800" dirty="0" smtClean="0"/>
                        <a:t>SELLOS INSTITUCIONALES</a:t>
                      </a:r>
                      <a:endParaRPr lang="es-ES" sz="2800" dirty="0"/>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633303">
                <a:tc>
                  <a:txBody>
                    <a:bodyPr/>
                    <a:lstStyle/>
                    <a:p>
                      <a:pPr algn="ctr"/>
                      <a:r>
                        <a:rPr lang="es-CL" sz="3200" b="1" dirty="0" smtClean="0"/>
                        <a:t>Clima escolar de buena</a:t>
                      </a:r>
                      <a:r>
                        <a:rPr lang="es-CL" sz="3200" b="1" baseline="0" dirty="0" smtClean="0"/>
                        <a:t> </a:t>
                      </a:r>
                      <a:r>
                        <a:rPr lang="es-CL" sz="3200" b="1" dirty="0" smtClean="0"/>
                        <a:t>convivencia, respetuoso y</a:t>
                      </a:r>
                      <a:r>
                        <a:rPr lang="es-CL" sz="3200" b="1" baseline="0" dirty="0" smtClean="0"/>
                        <a:t> </a:t>
                      </a:r>
                      <a:r>
                        <a:rPr lang="es-CL" sz="3200" b="1" dirty="0" smtClean="0"/>
                        <a:t>responsable con su entorno</a:t>
                      </a:r>
                      <a:r>
                        <a:rPr lang="es-CL" sz="3200" b="1" baseline="0" dirty="0" smtClean="0"/>
                        <a:t> </a:t>
                      </a:r>
                      <a:r>
                        <a:rPr lang="es-CL" sz="3200" b="1" dirty="0" smtClean="0"/>
                        <a:t>social y medioambiental.</a:t>
                      </a:r>
                      <a:endParaRPr lang="es-ES" sz="3200" b="1" dirty="0" smtClean="0"/>
                    </a:p>
                    <a:p>
                      <a:pPr algn="ctr"/>
                      <a:endParaRPr lang="es-ES" dirty="0"/>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442751">
                <a:tc>
                  <a:txBody>
                    <a:bodyPr/>
                    <a:lstStyle/>
                    <a:p>
                      <a:pPr algn="ctr"/>
                      <a:endParaRPr lang="es-CL" sz="3200" b="1" i="0" u="none" strike="noStrike" kern="1200" baseline="0" dirty="0" smtClean="0">
                        <a:solidFill>
                          <a:schemeClr val="dk1"/>
                        </a:solidFill>
                        <a:latin typeface="+mn-lt"/>
                        <a:ea typeface="+mn-ea"/>
                        <a:cs typeface="+mn-cs"/>
                      </a:endParaRPr>
                    </a:p>
                    <a:p>
                      <a:pPr algn="ctr"/>
                      <a:r>
                        <a:rPr lang="es-CL" sz="3200" b="1" i="0" u="none" strike="noStrike" kern="1200" baseline="0" dirty="0" smtClean="0">
                          <a:solidFill>
                            <a:schemeClr val="dk1"/>
                          </a:solidFill>
                          <a:latin typeface="+mn-lt"/>
                          <a:ea typeface="+mn-ea"/>
                          <a:cs typeface="+mn-cs"/>
                        </a:rPr>
                        <a:t>Diverso e Inclusivo.</a:t>
                      </a:r>
                      <a:endParaRPr lang="es-ES" sz="3200" b="1" dirty="0" smtClean="0"/>
                    </a:p>
                    <a:p>
                      <a:pPr algn="ctr"/>
                      <a:endParaRPr lang="es-ES" dirty="0" smtClean="0"/>
                    </a:p>
                    <a:p>
                      <a:pPr algn="ctr"/>
                      <a:endParaRPr lang="es-ES" dirty="0"/>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394717">
                <a:tc>
                  <a:txBody>
                    <a:bodyPr/>
                    <a:lstStyle/>
                    <a:p>
                      <a:pPr algn="ctr"/>
                      <a:r>
                        <a:rPr lang="es-CL" sz="3200" b="1" i="0" u="none" strike="noStrike" kern="1200" baseline="0" dirty="0" smtClean="0">
                          <a:solidFill>
                            <a:schemeClr val="dk1"/>
                          </a:solidFill>
                          <a:latin typeface="+mn-lt"/>
                          <a:ea typeface="+mn-ea"/>
                          <a:cs typeface="+mn-cs"/>
                        </a:rPr>
                        <a:t>Formación educativa integral y reflexiva en un contexto de excelencia.</a:t>
                      </a:r>
                      <a:endParaRPr lang="es-ES" sz="3200" b="1" dirty="0" smtClean="0"/>
                    </a:p>
                    <a:p>
                      <a:pPr algn="ctr"/>
                      <a:endParaRPr lang="es-ES" dirty="0" smtClean="0"/>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pic>
        <p:nvPicPr>
          <p:cNvPr id="6" name="5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489" y="98893"/>
            <a:ext cx="955927" cy="1101114"/>
          </a:xfrm>
          <a:prstGeom prst="rect">
            <a:avLst/>
          </a:prstGeom>
        </p:spPr>
      </p:pic>
    </p:spTree>
    <p:extLst>
      <p:ext uri="{BB962C8B-B14F-4D97-AF65-F5344CB8AC3E}">
        <p14:creationId xmlns:p14="http://schemas.microsoft.com/office/powerpoint/2010/main" val="152678634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a:xfrm>
            <a:off x="1187624" y="167062"/>
            <a:ext cx="7499176" cy="895256"/>
          </a:xfrm>
        </p:spPr>
        <p:txBody>
          <a:bodyPr>
            <a:normAutofit/>
          </a:bodyPr>
          <a:lstStyle/>
          <a:p>
            <a:r>
              <a:rPr lang="es-ES" sz="3600" b="1" dirty="0" smtClean="0">
                <a:solidFill>
                  <a:srgbClr val="002060"/>
                </a:solidFill>
                <a:effectLst/>
              </a:rPr>
              <a:t>     PME – SEP 2016</a:t>
            </a:r>
            <a:endParaRPr lang="es-ES" sz="3600" b="1" dirty="0">
              <a:solidFill>
                <a:srgbClr val="002060"/>
              </a:solidFill>
              <a:effectLst/>
            </a:endParaRPr>
          </a:p>
        </p:txBody>
      </p:sp>
      <p:graphicFrame>
        <p:nvGraphicFramePr>
          <p:cNvPr id="8" name="Tabla 7"/>
          <p:cNvGraphicFramePr>
            <a:graphicFrameLocks noGrp="1"/>
          </p:cNvGraphicFramePr>
          <p:nvPr>
            <p:extLst>
              <p:ext uri="{D42A27DB-BD31-4B8C-83A1-F6EECF244321}">
                <p14:modId xmlns:p14="http://schemas.microsoft.com/office/powerpoint/2010/main" val="4065890555"/>
              </p:ext>
            </p:extLst>
          </p:nvPr>
        </p:nvGraphicFramePr>
        <p:xfrm>
          <a:off x="1259632" y="1484783"/>
          <a:ext cx="7632848" cy="5112569"/>
        </p:xfrm>
        <a:graphic>
          <a:graphicData uri="http://schemas.openxmlformats.org/drawingml/2006/table">
            <a:tbl>
              <a:tblPr firstRow="1" bandRow="1">
                <a:tableStyleId>{69CF1AB2-1976-4502-BF36-3FF5EA218861}</a:tableStyleId>
              </a:tblPr>
              <a:tblGrid>
                <a:gridCol w="1390639">
                  <a:extLst>
                    <a:ext uri="{9D8B030D-6E8A-4147-A177-3AD203B41FA5}">
                      <a16:colId xmlns:a16="http://schemas.microsoft.com/office/drawing/2014/main" val="20000"/>
                    </a:ext>
                  </a:extLst>
                </a:gridCol>
                <a:gridCol w="3756037">
                  <a:extLst>
                    <a:ext uri="{9D8B030D-6E8A-4147-A177-3AD203B41FA5}">
                      <a16:colId xmlns:a16="http://schemas.microsoft.com/office/drawing/2014/main" val="20001"/>
                    </a:ext>
                  </a:extLst>
                </a:gridCol>
                <a:gridCol w="1159952">
                  <a:extLst>
                    <a:ext uri="{9D8B030D-6E8A-4147-A177-3AD203B41FA5}">
                      <a16:colId xmlns:a16="http://schemas.microsoft.com/office/drawing/2014/main" val="20002"/>
                    </a:ext>
                  </a:extLst>
                </a:gridCol>
                <a:gridCol w="1326220">
                  <a:extLst>
                    <a:ext uri="{9D8B030D-6E8A-4147-A177-3AD203B41FA5}">
                      <a16:colId xmlns:a16="http://schemas.microsoft.com/office/drawing/2014/main" val="20003"/>
                    </a:ext>
                  </a:extLst>
                </a:gridCol>
              </a:tblGrid>
              <a:tr h="840540">
                <a:tc>
                  <a:txBody>
                    <a:bodyPr/>
                    <a:lstStyle/>
                    <a:p>
                      <a:r>
                        <a:rPr lang="es-ES" sz="1400" dirty="0" smtClean="0"/>
                        <a:t>ÁREA</a:t>
                      </a:r>
                      <a:endParaRPr lang="es-ES" sz="1400" dirty="0">
                        <a:solidFill>
                          <a:srgbClr val="002060"/>
                        </a:solidFill>
                      </a:endParaRPr>
                    </a:p>
                  </a:txBody>
                  <a:tcPr marL="68580" marR="6858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r>
                        <a:rPr lang="es-ES" sz="1400" dirty="0" smtClean="0"/>
                        <a:t>DIMENSIÓN</a:t>
                      </a:r>
                      <a:endParaRPr lang="es-ES" sz="1400" dirty="0">
                        <a:solidFill>
                          <a:srgbClr val="002060"/>
                        </a:solidFill>
                      </a:endParaRPr>
                    </a:p>
                  </a:txBody>
                  <a:tcPr marL="68580" marR="68580">
                    <a:lnT w="12700" cap="flat" cmpd="sng" algn="ctr">
                      <a:solidFill>
                        <a:schemeClr val="tx1"/>
                      </a:solidFill>
                      <a:prstDash val="solid"/>
                      <a:round/>
                      <a:headEnd type="none" w="med" len="med"/>
                      <a:tailEnd type="none" w="med" len="med"/>
                    </a:lnT>
                  </a:tcPr>
                </a:tc>
                <a:tc>
                  <a:txBody>
                    <a:bodyPr/>
                    <a:lstStyle/>
                    <a:p>
                      <a:pPr algn="ctr"/>
                      <a:r>
                        <a:rPr lang="es-ES" sz="1400" dirty="0" smtClean="0"/>
                        <a:t>TOTAL ACCIONES</a:t>
                      </a:r>
                      <a:endParaRPr lang="es-ES" sz="1400" dirty="0">
                        <a:solidFill>
                          <a:srgbClr val="002060"/>
                        </a:solidFill>
                      </a:endParaRPr>
                    </a:p>
                  </a:txBody>
                  <a:tcPr marL="68580" marR="68580">
                    <a:lnT w="12700" cap="flat" cmpd="sng" algn="ctr">
                      <a:solidFill>
                        <a:schemeClr val="tx1"/>
                      </a:solidFill>
                      <a:prstDash val="solid"/>
                      <a:round/>
                      <a:headEnd type="none" w="med" len="med"/>
                      <a:tailEnd type="none" w="med" len="med"/>
                    </a:lnT>
                  </a:tcPr>
                </a:tc>
                <a:tc>
                  <a:txBody>
                    <a:bodyPr/>
                    <a:lstStyle/>
                    <a:p>
                      <a:pPr algn="ctr"/>
                      <a:r>
                        <a:rPr lang="es-ES" sz="1400" dirty="0" smtClean="0">
                          <a:solidFill>
                            <a:srgbClr val="002060"/>
                          </a:solidFill>
                        </a:rPr>
                        <a:t>TOTAL ACCIONES</a:t>
                      </a:r>
                      <a:r>
                        <a:rPr lang="es-ES" sz="1400" baseline="0" dirty="0" smtClean="0">
                          <a:solidFill>
                            <a:srgbClr val="002060"/>
                          </a:solidFill>
                        </a:rPr>
                        <a:t> </a:t>
                      </a:r>
                    </a:p>
                    <a:p>
                      <a:pPr algn="ctr"/>
                      <a:r>
                        <a:rPr lang="es-ES" sz="1400" baseline="0" dirty="0" smtClean="0">
                          <a:solidFill>
                            <a:srgbClr val="002060"/>
                          </a:solidFill>
                        </a:rPr>
                        <a:t>X AREA</a:t>
                      </a:r>
                      <a:endParaRPr lang="es-ES" sz="1400" dirty="0">
                        <a:solidFill>
                          <a:srgbClr val="002060"/>
                        </a:solidFill>
                      </a:endParaRPr>
                    </a:p>
                  </a:txBody>
                  <a:tcPr marL="68580" marR="68580">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325058">
                <a:tc rowSpan="3">
                  <a:txBody>
                    <a:bodyPr/>
                    <a:lstStyle/>
                    <a:p>
                      <a:r>
                        <a:rPr lang="es-ES" sz="1400" b="1" dirty="0" smtClean="0"/>
                        <a:t>GESTIÓN</a:t>
                      </a:r>
                      <a:r>
                        <a:rPr lang="es-ES" sz="1400" b="1" baseline="0" dirty="0" smtClean="0"/>
                        <a:t> PEDAGÓGICA</a:t>
                      </a:r>
                      <a:endParaRPr lang="es-ES" sz="1400" b="1" dirty="0">
                        <a:solidFill>
                          <a:srgbClr val="002060"/>
                        </a:solidFill>
                      </a:endParaRPr>
                    </a:p>
                  </a:txBody>
                  <a:tcPr marL="68580" marR="68580">
                    <a:lnL w="12700" cap="flat" cmpd="sng" algn="ctr">
                      <a:solidFill>
                        <a:schemeClr val="tx1"/>
                      </a:solidFill>
                      <a:prstDash val="solid"/>
                      <a:round/>
                      <a:headEnd type="none" w="med" len="med"/>
                      <a:tailEnd type="none" w="med" len="med"/>
                    </a:lnL>
                  </a:tcPr>
                </a:tc>
                <a:tc>
                  <a:txBody>
                    <a:bodyPr/>
                    <a:lstStyle/>
                    <a:p>
                      <a:r>
                        <a:rPr lang="es-ES" sz="1400" dirty="0" smtClean="0"/>
                        <a:t>1.- Gestión del Currículum</a:t>
                      </a:r>
                      <a:endParaRPr lang="es-ES" sz="1400" b="1" dirty="0">
                        <a:solidFill>
                          <a:srgbClr val="002060"/>
                        </a:solidFill>
                      </a:endParaRPr>
                    </a:p>
                  </a:txBody>
                  <a:tcPr marL="68580" marR="6858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400" b="1" dirty="0" smtClean="0">
                          <a:solidFill>
                            <a:srgbClr val="002060"/>
                          </a:solidFill>
                        </a:rPr>
                        <a:t>5</a:t>
                      </a:r>
                    </a:p>
                  </a:txBody>
                  <a:tcPr marL="68580" marR="68580" anchor="ctr"/>
                </a:tc>
                <a:tc row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400" b="1" dirty="0" smtClean="0">
                          <a:solidFill>
                            <a:srgbClr val="FF0000"/>
                          </a:solidFill>
                        </a:rPr>
                        <a:t>13</a:t>
                      </a:r>
                    </a:p>
                  </a:txBody>
                  <a:tcPr marL="68580" marR="68580" anchor="ctr"/>
                </a:tc>
                <a:extLst>
                  <a:ext uri="{0D108BD9-81ED-4DB2-BD59-A6C34878D82A}">
                    <a16:rowId xmlns:a16="http://schemas.microsoft.com/office/drawing/2014/main" val="10001"/>
                  </a:ext>
                </a:extLst>
              </a:tr>
              <a:tr h="325058">
                <a:tc vMerge="1">
                  <a:txBody>
                    <a:bodyPr/>
                    <a:lstStyle/>
                    <a:p>
                      <a:endParaRPr lang="es-ES"/>
                    </a:p>
                  </a:txBody>
                  <a:tcPr/>
                </a:tc>
                <a:tc>
                  <a:txBody>
                    <a:bodyPr/>
                    <a:lstStyle/>
                    <a:p>
                      <a:r>
                        <a:rPr lang="es-ES" sz="1400" dirty="0" smtClean="0"/>
                        <a:t>2.- Enseñanza y Aprendizaje en el Aula</a:t>
                      </a:r>
                      <a:endParaRPr lang="es-ES" sz="1400" b="1" dirty="0">
                        <a:solidFill>
                          <a:srgbClr val="002060"/>
                        </a:solidFill>
                      </a:endParaRPr>
                    </a:p>
                  </a:txBody>
                  <a:tcPr marL="68580" marR="68580"/>
                </a:tc>
                <a:tc>
                  <a:txBody>
                    <a:bodyPr/>
                    <a:lstStyle/>
                    <a:p>
                      <a:pPr algn="ctr"/>
                      <a:r>
                        <a:rPr lang="es-ES" sz="1400" b="1" dirty="0" smtClean="0">
                          <a:solidFill>
                            <a:srgbClr val="002060"/>
                          </a:solidFill>
                        </a:rPr>
                        <a:t>0</a:t>
                      </a:r>
                      <a:endParaRPr lang="es-ES" sz="1400" b="1" dirty="0">
                        <a:solidFill>
                          <a:srgbClr val="002060"/>
                        </a:solidFill>
                      </a:endParaRPr>
                    </a:p>
                  </a:txBody>
                  <a:tcPr marL="68580" marR="68580" anchor="ctr"/>
                </a:tc>
                <a:tc vMerge="1">
                  <a:txBody>
                    <a:bodyPr/>
                    <a:lstStyle/>
                    <a:p>
                      <a:pPr algn="ctr"/>
                      <a:endParaRPr lang="es-ES" sz="1800" b="1" dirty="0">
                        <a:solidFill>
                          <a:srgbClr val="002060"/>
                        </a:solidFill>
                      </a:endParaRPr>
                    </a:p>
                  </a:txBody>
                  <a:tcPr anchor="ctr"/>
                </a:tc>
                <a:extLst>
                  <a:ext uri="{0D108BD9-81ED-4DB2-BD59-A6C34878D82A}">
                    <a16:rowId xmlns:a16="http://schemas.microsoft.com/office/drawing/2014/main" val="10002"/>
                  </a:ext>
                </a:extLst>
              </a:tr>
              <a:tr h="452598">
                <a:tc vMerge="1">
                  <a:txBody>
                    <a:bodyPr/>
                    <a:lstStyle/>
                    <a:p>
                      <a:endParaRPr lang="es-ES"/>
                    </a:p>
                  </a:txBody>
                  <a:tcPr/>
                </a:tc>
                <a:tc>
                  <a:txBody>
                    <a:bodyPr/>
                    <a:lstStyle/>
                    <a:p>
                      <a:r>
                        <a:rPr lang="es-ES" sz="1400" dirty="0" smtClean="0"/>
                        <a:t>3.- Apoyo al Desarrollo de los Estudiantes</a:t>
                      </a:r>
                      <a:endParaRPr lang="es-ES" sz="1400" b="1" dirty="0">
                        <a:solidFill>
                          <a:srgbClr val="002060"/>
                        </a:solidFill>
                      </a:endParaRPr>
                    </a:p>
                  </a:txBody>
                  <a:tcPr marL="68580" marR="68580"/>
                </a:tc>
                <a:tc>
                  <a:txBody>
                    <a:bodyPr/>
                    <a:lstStyle/>
                    <a:p>
                      <a:pPr algn="ctr"/>
                      <a:r>
                        <a:rPr lang="es-ES" sz="1400" b="1" dirty="0" smtClean="0">
                          <a:solidFill>
                            <a:srgbClr val="002060"/>
                          </a:solidFill>
                        </a:rPr>
                        <a:t>8</a:t>
                      </a:r>
                      <a:endParaRPr lang="es-ES" sz="1400" b="1" dirty="0">
                        <a:solidFill>
                          <a:srgbClr val="002060"/>
                        </a:solidFill>
                      </a:endParaRPr>
                    </a:p>
                  </a:txBody>
                  <a:tcPr marL="68580" marR="68580" anchor="ctr"/>
                </a:tc>
                <a:tc vMerge="1">
                  <a:txBody>
                    <a:bodyPr/>
                    <a:lstStyle/>
                    <a:p>
                      <a:pPr algn="ctr"/>
                      <a:endParaRPr lang="es-ES" sz="1800" b="1" dirty="0">
                        <a:solidFill>
                          <a:srgbClr val="002060"/>
                        </a:solidFill>
                      </a:endParaRPr>
                    </a:p>
                  </a:txBody>
                  <a:tcPr anchor="ctr"/>
                </a:tc>
                <a:extLst>
                  <a:ext uri="{0D108BD9-81ED-4DB2-BD59-A6C34878D82A}">
                    <a16:rowId xmlns:a16="http://schemas.microsoft.com/office/drawing/2014/main" val="10003"/>
                  </a:ext>
                </a:extLst>
              </a:tr>
              <a:tr h="325058">
                <a:tc rowSpan="3">
                  <a:txBody>
                    <a:bodyPr/>
                    <a:lstStyle/>
                    <a:p>
                      <a:r>
                        <a:rPr lang="es-ES" sz="1400" b="1" dirty="0" smtClean="0"/>
                        <a:t>LIDERAZGO</a:t>
                      </a:r>
                      <a:endParaRPr lang="es-ES" sz="1400" b="1" dirty="0">
                        <a:solidFill>
                          <a:srgbClr val="002060"/>
                        </a:solidFill>
                      </a:endParaRPr>
                    </a:p>
                  </a:txBody>
                  <a:tcPr marL="68580" marR="68580">
                    <a:lnL w="12700" cap="flat" cmpd="sng" algn="ctr">
                      <a:solidFill>
                        <a:schemeClr val="tx1"/>
                      </a:solidFill>
                      <a:prstDash val="solid"/>
                      <a:round/>
                      <a:headEnd type="none" w="med" len="med"/>
                      <a:tailEnd type="none" w="med" len="med"/>
                    </a:lnL>
                  </a:tcPr>
                </a:tc>
                <a:tc>
                  <a:txBody>
                    <a:bodyPr/>
                    <a:lstStyle/>
                    <a:p>
                      <a:r>
                        <a:rPr lang="es-ES" sz="1400" dirty="0" smtClean="0"/>
                        <a:t>4.- Liderazgo del Sostenedor</a:t>
                      </a:r>
                      <a:endParaRPr lang="es-ES" sz="1400" b="1" dirty="0">
                        <a:solidFill>
                          <a:srgbClr val="002060"/>
                        </a:solidFill>
                      </a:endParaRPr>
                    </a:p>
                  </a:txBody>
                  <a:tcPr marL="68580" marR="68580"/>
                </a:tc>
                <a:tc>
                  <a:txBody>
                    <a:bodyPr/>
                    <a:lstStyle/>
                    <a:p>
                      <a:pPr algn="ctr"/>
                      <a:r>
                        <a:rPr lang="es-ES" sz="1400" b="1" dirty="0" smtClean="0">
                          <a:solidFill>
                            <a:srgbClr val="002060"/>
                          </a:solidFill>
                        </a:rPr>
                        <a:t>5</a:t>
                      </a:r>
                      <a:endParaRPr lang="es-ES" sz="1400" b="1" dirty="0">
                        <a:solidFill>
                          <a:srgbClr val="002060"/>
                        </a:solidFill>
                      </a:endParaRPr>
                    </a:p>
                  </a:txBody>
                  <a:tcPr marL="68580" marR="68580" anchor="ctr"/>
                </a:tc>
                <a:tc rowSpan="3">
                  <a:txBody>
                    <a:bodyPr/>
                    <a:lstStyle/>
                    <a:p>
                      <a:pPr algn="ctr"/>
                      <a:r>
                        <a:rPr lang="es-ES" sz="1400" b="1" dirty="0" smtClean="0">
                          <a:solidFill>
                            <a:srgbClr val="FF0000"/>
                          </a:solidFill>
                        </a:rPr>
                        <a:t>11</a:t>
                      </a:r>
                      <a:endParaRPr lang="es-ES" sz="1400" b="1" dirty="0">
                        <a:solidFill>
                          <a:srgbClr val="FF0000"/>
                        </a:solidFill>
                      </a:endParaRPr>
                    </a:p>
                  </a:txBody>
                  <a:tcPr marL="68580" marR="68580" anchor="ctr"/>
                </a:tc>
                <a:extLst>
                  <a:ext uri="{0D108BD9-81ED-4DB2-BD59-A6C34878D82A}">
                    <a16:rowId xmlns:a16="http://schemas.microsoft.com/office/drawing/2014/main" val="10004"/>
                  </a:ext>
                </a:extLst>
              </a:tr>
              <a:tr h="325058">
                <a:tc vMerge="1">
                  <a:txBody>
                    <a:bodyPr/>
                    <a:lstStyle/>
                    <a:p>
                      <a:endParaRPr lang="es-ES"/>
                    </a:p>
                  </a:txBody>
                  <a:tcPr/>
                </a:tc>
                <a:tc>
                  <a:txBody>
                    <a:bodyPr/>
                    <a:lstStyle/>
                    <a:p>
                      <a:r>
                        <a:rPr lang="es-ES" sz="1400" dirty="0" smtClean="0"/>
                        <a:t>5.- Liderazgo del Director</a:t>
                      </a:r>
                      <a:endParaRPr lang="es-ES" sz="1400" b="1" dirty="0">
                        <a:solidFill>
                          <a:srgbClr val="002060"/>
                        </a:solidFill>
                      </a:endParaRPr>
                    </a:p>
                  </a:txBody>
                  <a:tcPr marL="68580" marR="68580"/>
                </a:tc>
                <a:tc>
                  <a:txBody>
                    <a:bodyPr/>
                    <a:lstStyle/>
                    <a:p>
                      <a:pPr algn="ctr"/>
                      <a:r>
                        <a:rPr lang="es-ES" sz="1400" b="1" dirty="0" smtClean="0">
                          <a:solidFill>
                            <a:srgbClr val="002060"/>
                          </a:solidFill>
                        </a:rPr>
                        <a:t>6</a:t>
                      </a:r>
                      <a:endParaRPr lang="es-ES" sz="1400" b="1" dirty="0">
                        <a:solidFill>
                          <a:srgbClr val="002060"/>
                        </a:solidFill>
                      </a:endParaRPr>
                    </a:p>
                  </a:txBody>
                  <a:tcPr marL="68580" marR="68580" anchor="ctr"/>
                </a:tc>
                <a:tc vMerge="1">
                  <a:txBody>
                    <a:bodyPr/>
                    <a:lstStyle/>
                    <a:p>
                      <a:pPr algn="ctr"/>
                      <a:endParaRPr lang="es-ES" sz="1800" b="1" dirty="0">
                        <a:solidFill>
                          <a:srgbClr val="002060"/>
                        </a:solidFill>
                      </a:endParaRPr>
                    </a:p>
                  </a:txBody>
                  <a:tcPr anchor="ctr"/>
                </a:tc>
                <a:extLst>
                  <a:ext uri="{0D108BD9-81ED-4DB2-BD59-A6C34878D82A}">
                    <a16:rowId xmlns:a16="http://schemas.microsoft.com/office/drawing/2014/main" val="10005"/>
                  </a:ext>
                </a:extLst>
              </a:tr>
              <a:tr h="325058">
                <a:tc vMerge="1">
                  <a:txBody>
                    <a:bodyPr/>
                    <a:lstStyle/>
                    <a:p>
                      <a:endParaRPr lang="es-ES"/>
                    </a:p>
                  </a:txBody>
                  <a:tcPr/>
                </a:tc>
                <a:tc>
                  <a:txBody>
                    <a:bodyPr/>
                    <a:lstStyle/>
                    <a:p>
                      <a:r>
                        <a:rPr lang="es-ES" sz="1400" dirty="0" smtClean="0"/>
                        <a:t>6.- Planificación y Gestión de Resultados</a:t>
                      </a:r>
                      <a:endParaRPr lang="es-ES" sz="1400" b="1" dirty="0">
                        <a:solidFill>
                          <a:srgbClr val="002060"/>
                        </a:solidFill>
                      </a:endParaRPr>
                    </a:p>
                  </a:txBody>
                  <a:tcPr marL="68580" marR="68580"/>
                </a:tc>
                <a:tc>
                  <a:txBody>
                    <a:bodyPr/>
                    <a:lstStyle/>
                    <a:p>
                      <a:pPr algn="ctr"/>
                      <a:r>
                        <a:rPr lang="es-ES" sz="1400" b="1" dirty="0" smtClean="0">
                          <a:solidFill>
                            <a:srgbClr val="002060"/>
                          </a:solidFill>
                        </a:rPr>
                        <a:t>0</a:t>
                      </a:r>
                      <a:endParaRPr lang="es-ES" sz="1400" b="1" dirty="0">
                        <a:solidFill>
                          <a:srgbClr val="002060"/>
                        </a:solidFill>
                      </a:endParaRPr>
                    </a:p>
                  </a:txBody>
                  <a:tcPr marL="68580" marR="68580" anchor="ctr"/>
                </a:tc>
                <a:tc vMerge="1">
                  <a:txBody>
                    <a:bodyPr/>
                    <a:lstStyle/>
                    <a:p>
                      <a:pPr algn="ctr"/>
                      <a:endParaRPr lang="es-ES" sz="1800" b="1" dirty="0">
                        <a:solidFill>
                          <a:srgbClr val="002060"/>
                        </a:solidFill>
                      </a:endParaRPr>
                    </a:p>
                  </a:txBody>
                  <a:tcPr anchor="ctr"/>
                </a:tc>
                <a:extLst>
                  <a:ext uri="{0D108BD9-81ED-4DB2-BD59-A6C34878D82A}">
                    <a16:rowId xmlns:a16="http://schemas.microsoft.com/office/drawing/2014/main" val="10006"/>
                  </a:ext>
                </a:extLst>
              </a:tr>
              <a:tr h="325058">
                <a:tc rowSpan="3">
                  <a:txBody>
                    <a:bodyPr/>
                    <a:lstStyle/>
                    <a:p>
                      <a:r>
                        <a:rPr lang="es-ES" sz="1400" b="1" dirty="0" smtClean="0"/>
                        <a:t>CONVIVENCIA</a:t>
                      </a:r>
                      <a:r>
                        <a:rPr lang="es-ES" sz="1400" b="1" baseline="0" dirty="0" smtClean="0"/>
                        <a:t> ESCOLAR</a:t>
                      </a:r>
                      <a:endParaRPr lang="es-ES" sz="1400" b="1" dirty="0">
                        <a:solidFill>
                          <a:srgbClr val="002060"/>
                        </a:solidFill>
                      </a:endParaRPr>
                    </a:p>
                  </a:txBody>
                  <a:tcPr marL="68580" marR="68580">
                    <a:lnL w="12700" cap="flat" cmpd="sng" algn="ctr">
                      <a:solidFill>
                        <a:schemeClr val="tx1"/>
                      </a:solidFill>
                      <a:prstDash val="solid"/>
                      <a:round/>
                      <a:headEnd type="none" w="med" len="med"/>
                      <a:tailEnd type="none" w="med" len="med"/>
                    </a:lnL>
                  </a:tcPr>
                </a:tc>
                <a:tc>
                  <a:txBody>
                    <a:bodyPr/>
                    <a:lstStyle/>
                    <a:p>
                      <a:r>
                        <a:rPr lang="es-ES" sz="1400" dirty="0" smtClean="0"/>
                        <a:t>7.- Formación </a:t>
                      </a:r>
                      <a:endParaRPr lang="es-ES" sz="1400" b="1" dirty="0">
                        <a:solidFill>
                          <a:srgbClr val="002060"/>
                        </a:solidFill>
                      </a:endParaRPr>
                    </a:p>
                  </a:txBody>
                  <a:tcPr marL="68580" marR="68580"/>
                </a:tc>
                <a:tc>
                  <a:txBody>
                    <a:bodyPr/>
                    <a:lstStyle/>
                    <a:p>
                      <a:pPr algn="ctr"/>
                      <a:r>
                        <a:rPr lang="es-ES" sz="1400" b="1" dirty="0" smtClean="0">
                          <a:solidFill>
                            <a:srgbClr val="002060"/>
                          </a:solidFill>
                        </a:rPr>
                        <a:t>2</a:t>
                      </a:r>
                      <a:endParaRPr lang="es-ES" sz="1400" b="1" dirty="0">
                        <a:solidFill>
                          <a:srgbClr val="002060"/>
                        </a:solidFill>
                      </a:endParaRPr>
                    </a:p>
                  </a:txBody>
                  <a:tcPr marL="68580" marR="68580" anchor="ctr"/>
                </a:tc>
                <a:tc rowSpan="3">
                  <a:txBody>
                    <a:bodyPr/>
                    <a:lstStyle/>
                    <a:p>
                      <a:pPr algn="ctr"/>
                      <a:r>
                        <a:rPr lang="es-ES" sz="1400" b="1" dirty="0" smtClean="0">
                          <a:solidFill>
                            <a:srgbClr val="FF0000"/>
                          </a:solidFill>
                        </a:rPr>
                        <a:t>4</a:t>
                      </a:r>
                      <a:endParaRPr lang="es-ES" sz="1400" b="1" dirty="0">
                        <a:solidFill>
                          <a:srgbClr val="FF0000"/>
                        </a:solidFill>
                      </a:endParaRPr>
                    </a:p>
                  </a:txBody>
                  <a:tcPr marL="68580" marR="68580" anchor="ctr"/>
                </a:tc>
                <a:extLst>
                  <a:ext uri="{0D108BD9-81ED-4DB2-BD59-A6C34878D82A}">
                    <a16:rowId xmlns:a16="http://schemas.microsoft.com/office/drawing/2014/main" val="10007"/>
                  </a:ext>
                </a:extLst>
              </a:tr>
              <a:tr h="325058">
                <a:tc vMerge="1">
                  <a:txBody>
                    <a:bodyPr/>
                    <a:lstStyle/>
                    <a:p>
                      <a:endParaRPr lang="es-ES"/>
                    </a:p>
                  </a:txBody>
                  <a:tcPr/>
                </a:tc>
                <a:tc>
                  <a:txBody>
                    <a:bodyPr/>
                    <a:lstStyle/>
                    <a:p>
                      <a:r>
                        <a:rPr lang="es-ES" sz="1400" dirty="0" smtClean="0"/>
                        <a:t>8.- Convivencia Escolar</a:t>
                      </a:r>
                      <a:endParaRPr lang="es-ES" sz="1400" b="1" dirty="0">
                        <a:solidFill>
                          <a:srgbClr val="002060"/>
                        </a:solidFill>
                      </a:endParaRPr>
                    </a:p>
                  </a:txBody>
                  <a:tcPr marL="68580" marR="68580"/>
                </a:tc>
                <a:tc>
                  <a:txBody>
                    <a:bodyPr/>
                    <a:lstStyle/>
                    <a:p>
                      <a:pPr algn="ctr"/>
                      <a:r>
                        <a:rPr lang="es-ES" sz="1400" b="1" dirty="0" smtClean="0"/>
                        <a:t>0</a:t>
                      </a:r>
                      <a:endParaRPr lang="es-ES" sz="1400" b="1" dirty="0"/>
                    </a:p>
                  </a:txBody>
                  <a:tcPr marL="68580" marR="68580" anchor="ctr"/>
                </a:tc>
                <a:tc vMerge="1">
                  <a:txBody>
                    <a:bodyPr/>
                    <a:lstStyle/>
                    <a:p>
                      <a:pPr algn="ctr"/>
                      <a:endParaRPr lang="es-ES" sz="1800" b="1" dirty="0"/>
                    </a:p>
                  </a:txBody>
                  <a:tcPr anchor="ctr"/>
                </a:tc>
                <a:extLst>
                  <a:ext uri="{0D108BD9-81ED-4DB2-BD59-A6C34878D82A}">
                    <a16:rowId xmlns:a16="http://schemas.microsoft.com/office/drawing/2014/main" val="10008"/>
                  </a:ext>
                </a:extLst>
              </a:tr>
              <a:tr h="325058">
                <a:tc vMerge="1">
                  <a:txBody>
                    <a:bodyPr/>
                    <a:lstStyle/>
                    <a:p>
                      <a:endParaRPr lang="es-ES"/>
                    </a:p>
                  </a:txBody>
                  <a:tcPr/>
                </a:tc>
                <a:tc>
                  <a:txBody>
                    <a:bodyPr/>
                    <a:lstStyle/>
                    <a:p>
                      <a:r>
                        <a:rPr lang="es-ES" sz="1400" dirty="0" smtClean="0"/>
                        <a:t>9.- Participación y Vida Democrática</a:t>
                      </a:r>
                      <a:endParaRPr lang="es-ES" sz="1400" b="1" dirty="0">
                        <a:solidFill>
                          <a:srgbClr val="002060"/>
                        </a:solidFill>
                      </a:endParaRPr>
                    </a:p>
                  </a:txBody>
                  <a:tcPr marL="68580" marR="68580"/>
                </a:tc>
                <a:tc>
                  <a:txBody>
                    <a:bodyPr/>
                    <a:lstStyle/>
                    <a:p>
                      <a:pPr algn="ctr"/>
                      <a:r>
                        <a:rPr lang="es-ES" sz="1400" b="1" dirty="0" smtClean="0"/>
                        <a:t>2</a:t>
                      </a:r>
                      <a:endParaRPr lang="es-ES" sz="1400" b="1" dirty="0"/>
                    </a:p>
                  </a:txBody>
                  <a:tcPr marL="68580" marR="68580" anchor="ctr"/>
                </a:tc>
                <a:tc vMerge="1">
                  <a:txBody>
                    <a:bodyPr/>
                    <a:lstStyle/>
                    <a:p>
                      <a:pPr algn="ctr"/>
                      <a:endParaRPr lang="es-ES" sz="1800" b="1" dirty="0"/>
                    </a:p>
                  </a:txBody>
                  <a:tcPr anchor="ctr"/>
                </a:tc>
                <a:extLst>
                  <a:ext uri="{0D108BD9-81ED-4DB2-BD59-A6C34878D82A}">
                    <a16:rowId xmlns:a16="http://schemas.microsoft.com/office/drawing/2014/main" val="10009"/>
                  </a:ext>
                </a:extLst>
              </a:tr>
              <a:tr h="325058">
                <a:tc rowSpan="3">
                  <a:txBody>
                    <a:bodyPr/>
                    <a:lstStyle/>
                    <a:p>
                      <a:r>
                        <a:rPr lang="es-ES" sz="1400" b="1" dirty="0" smtClean="0"/>
                        <a:t>RECURSOS</a:t>
                      </a:r>
                      <a:endParaRPr lang="es-ES" sz="1400" b="1" dirty="0">
                        <a:solidFill>
                          <a:srgbClr val="002060"/>
                        </a:solidFill>
                      </a:endParaRPr>
                    </a:p>
                  </a:txBody>
                  <a:tcPr marL="68580" marR="6858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r>
                        <a:rPr lang="es-ES" sz="1400" dirty="0" smtClean="0"/>
                        <a:t>10.- Gestión del Personal</a:t>
                      </a:r>
                      <a:endParaRPr lang="es-ES" sz="1400" b="1" dirty="0">
                        <a:solidFill>
                          <a:srgbClr val="002060"/>
                        </a:solidFill>
                      </a:endParaRPr>
                    </a:p>
                  </a:txBody>
                  <a:tcPr marL="68580" marR="68580"/>
                </a:tc>
                <a:tc>
                  <a:txBody>
                    <a:bodyPr/>
                    <a:lstStyle/>
                    <a:p>
                      <a:pPr algn="ctr"/>
                      <a:r>
                        <a:rPr lang="es-ES" sz="1400" b="1" dirty="0" smtClean="0">
                          <a:solidFill>
                            <a:srgbClr val="002060"/>
                          </a:solidFill>
                        </a:rPr>
                        <a:t>4</a:t>
                      </a:r>
                      <a:endParaRPr lang="es-ES" sz="1400" b="1" dirty="0">
                        <a:solidFill>
                          <a:srgbClr val="002060"/>
                        </a:solidFill>
                      </a:endParaRPr>
                    </a:p>
                  </a:txBody>
                  <a:tcPr marL="68580" marR="68580" anchor="ctr"/>
                </a:tc>
                <a:tc rowSpan="3">
                  <a:txBody>
                    <a:bodyPr/>
                    <a:lstStyle/>
                    <a:p>
                      <a:pPr algn="ctr"/>
                      <a:r>
                        <a:rPr lang="es-ES" sz="1400" b="1" dirty="0" smtClean="0">
                          <a:solidFill>
                            <a:srgbClr val="FF0000"/>
                          </a:solidFill>
                        </a:rPr>
                        <a:t>4</a:t>
                      </a:r>
                      <a:endParaRPr lang="es-ES" sz="1400" b="1" dirty="0">
                        <a:solidFill>
                          <a:srgbClr val="FF0000"/>
                        </a:solidFill>
                      </a:endParaRPr>
                    </a:p>
                  </a:txBody>
                  <a:tcPr marL="68580" marR="6858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r h="568851">
                <a:tc vMerge="1">
                  <a:txBody>
                    <a:bodyPr/>
                    <a:lstStyle/>
                    <a:p>
                      <a:endParaRPr lang="es-ES"/>
                    </a:p>
                  </a:txBody>
                  <a:tcPr/>
                </a:tc>
                <a:tc>
                  <a:txBody>
                    <a:bodyPr/>
                    <a:lstStyle/>
                    <a:p>
                      <a:r>
                        <a:rPr lang="es-ES" sz="1400" dirty="0" smtClean="0"/>
                        <a:t>11.- Gestión de Recursos Financieros y Administrativos</a:t>
                      </a:r>
                      <a:endParaRPr lang="es-ES" sz="1400" b="1" dirty="0">
                        <a:solidFill>
                          <a:srgbClr val="002060"/>
                        </a:solidFill>
                      </a:endParaRPr>
                    </a:p>
                  </a:txBody>
                  <a:tcPr marL="68580" marR="68580"/>
                </a:tc>
                <a:tc>
                  <a:txBody>
                    <a:bodyPr/>
                    <a:lstStyle/>
                    <a:p>
                      <a:pPr algn="ctr"/>
                      <a:r>
                        <a:rPr lang="es-ES" sz="1400" b="1" dirty="0" smtClean="0"/>
                        <a:t>0</a:t>
                      </a:r>
                      <a:endParaRPr lang="es-ES" sz="1400" b="1" dirty="0"/>
                    </a:p>
                  </a:txBody>
                  <a:tcPr marL="68580" marR="68580" anchor="ctr"/>
                </a:tc>
                <a:tc vMerge="1">
                  <a:txBody>
                    <a:bodyPr/>
                    <a:lstStyle/>
                    <a:p>
                      <a:pPr algn="ctr"/>
                      <a:endParaRPr lang="es-ES" sz="1800" b="1" dirty="0"/>
                    </a:p>
                  </a:txBody>
                  <a:tcPr anchor="ctr"/>
                </a:tc>
                <a:extLst>
                  <a:ext uri="{0D108BD9-81ED-4DB2-BD59-A6C34878D82A}">
                    <a16:rowId xmlns:a16="http://schemas.microsoft.com/office/drawing/2014/main" val="10011"/>
                  </a:ext>
                </a:extLst>
              </a:tr>
              <a:tr h="325058">
                <a:tc vMerge="1">
                  <a:txBody>
                    <a:bodyPr/>
                    <a:lstStyle/>
                    <a:p>
                      <a:endParaRPr lang="es-ES"/>
                    </a:p>
                  </a:txBody>
                  <a:tcPr/>
                </a:tc>
                <a:tc>
                  <a:txBody>
                    <a:bodyPr/>
                    <a:lstStyle/>
                    <a:p>
                      <a:r>
                        <a:rPr lang="es-ES" sz="1400" dirty="0" smtClean="0"/>
                        <a:t>12.- Gestión de Recursos Educativos</a:t>
                      </a:r>
                      <a:endParaRPr lang="es-ES" sz="1400" b="1" dirty="0">
                        <a:solidFill>
                          <a:srgbClr val="002060"/>
                        </a:solidFill>
                      </a:endParaRPr>
                    </a:p>
                  </a:txBody>
                  <a:tcPr marL="68580" marR="68580">
                    <a:lnB w="12700" cap="flat" cmpd="sng" algn="ctr">
                      <a:solidFill>
                        <a:schemeClr val="tx1"/>
                      </a:solidFill>
                      <a:prstDash val="solid"/>
                      <a:round/>
                      <a:headEnd type="none" w="med" len="med"/>
                      <a:tailEnd type="none" w="med" len="med"/>
                    </a:lnB>
                  </a:tcPr>
                </a:tc>
                <a:tc>
                  <a:txBody>
                    <a:bodyPr/>
                    <a:lstStyle/>
                    <a:p>
                      <a:pPr algn="ctr"/>
                      <a:r>
                        <a:rPr lang="es-ES" sz="1400" b="1" dirty="0" smtClean="0">
                          <a:solidFill>
                            <a:srgbClr val="002060"/>
                          </a:solidFill>
                        </a:rPr>
                        <a:t>0</a:t>
                      </a:r>
                      <a:endParaRPr lang="es-ES" sz="1400" b="1" dirty="0">
                        <a:solidFill>
                          <a:srgbClr val="002060"/>
                        </a:solidFill>
                      </a:endParaRPr>
                    </a:p>
                  </a:txBody>
                  <a:tcPr marL="68580" marR="68580" anchor="ctr">
                    <a:lnB w="12700" cap="flat" cmpd="sng" algn="ctr">
                      <a:solidFill>
                        <a:schemeClr val="tx1"/>
                      </a:solidFill>
                      <a:prstDash val="solid"/>
                      <a:round/>
                      <a:headEnd type="none" w="med" len="med"/>
                      <a:tailEnd type="none" w="med" len="med"/>
                    </a:lnB>
                  </a:tcPr>
                </a:tc>
                <a:tc vMerge="1">
                  <a:txBody>
                    <a:bodyPr/>
                    <a:lstStyle/>
                    <a:p>
                      <a:pPr algn="ctr"/>
                      <a:endParaRPr lang="es-ES" sz="1800" b="1" dirty="0">
                        <a:solidFill>
                          <a:srgbClr val="002060"/>
                        </a:solidFill>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2"/>
                  </a:ext>
                </a:extLst>
              </a:tr>
            </a:tbl>
          </a:graphicData>
        </a:graphic>
      </p:graphicFrame>
      <p:pic>
        <p:nvPicPr>
          <p:cNvPr id="6" name="5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489" y="98893"/>
            <a:ext cx="955927" cy="1101114"/>
          </a:xfrm>
          <a:prstGeom prst="rect">
            <a:avLst/>
          </a:prstGeom>
        </p:spPr>
      </p:pic>
    </p:spTree>
    <p:extLst>
      <p:ext uri="{BB962C8B-B14F-4D97-AF65-F5344CB8AC3E}">
        <p14:creationId xmlns:p14="http://schemas.microsoft.com/office/powerpoint/2010/main" val="105747141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CL" dirty="0" smtClean="0"/>
              <a:t>ACCIONES E INGRESOS  SEP / PME  2016 </a:t>
            </a:r>
            <a:endParaRPr lang="es-CL" dirty="0"/>
          </a:p>
        </p:txBody>
      </p:sp>
      <p:graphicFrame>
        <p:nvGraphicFramePr>
          <p:cNvPr id="4" name="3 Marcador de contenido"/>
          <p:cNvGraphicFramePr>
            <a:graphicFrameLocks/>
          </p:cNvGraphicFramePr>
          <p:nvPr>
            <p:extLst>
              <p:ext uri="{D42A27DB-BD31-4B8C-83A1-F6EECF244321}">
                <p14:modId xmlns:p14="http://schemas.microsoft.com/office/powerpoint/2010/main" val="1400121070"/>
              </p:ext>
            </p:extLst>
          </p:nvPr>
        </p:nvGraphicFramePr>
        <p:xfrm>
          <a:off x="748477" y="1556792"/>
          <a:ext cx="7927980" cy="3831564"/>
        </p:xfrm>
        <a:graphic>
          <a:graphicData uri="http://schemas.openxmlformats.org/drawingml/2006/table">
            <a:tbl>
              <a:tblPr firstRow="1" bandRow="1">
                <a:tableStyleId>{5C22544A-7EE6-4342-B048-85BDC9FD1C3A}</a:tableStyleId>
              </a:tblPr>
              <a:tblGrid>
                <a:gridCol w="4063674">
                  <a:extLst>
                    <a:ext uri="{9D8B030D-6E8A-4147-A177-3AD203B41FA5}">
                      <a16:colId xmlns:a16="http://schemas.microsoft.com/office/drawing/2014/main" val="20000"/>
                    </a:ext>
                  </a:extLst>
                </a:gridCol>
                <a:gridCol w="3864306">
                  <a:extLst>
                    <a:ext uri="{9D8B030D-6E8A-4147-A177-3AD203B41FA5}">
                      <a16:colId xmlns:a16="http://schemas.microsoft.com/office/drawing/2014/main" val="20001"/>
                    </a:ext>
                  </a:extLst>
                </a:gridCol>
              </a:tblGrid>
              <a:tr h="1015030">
                <a:tc>
                  <a:txBody>
                    <a:bodyPr/>
                    <a:lstStyle/>
                    <a:p>
                      <a:r>
                        <a:rPr lang="es-CL" sz="2800" dirty="0" smtClean="0">
                          <a:latin typeface="Andalus" panose="02020603050405020304" pitchFamily="18" charset="-78"/>
                          <a:cs typeface="Andalus" panose="02020603050405020304" pitchFamily="18" charset="-78"/>
                        </a:rPr>
                        <a:t>Total general </a:t>
                      </a:r>
                      <a:endParaRPr lang="es-CL" sz="2800" dirty="0">
                        <a:latin typeface="Andalus" panose="02020603050405020304" pitchFamily="18" charset="-78"/>
                        <a:cs typeface="Andalus" panose="02020603050405020304" pitchFamily="18" charset="-78"/>
                      </a:endParaRPr>
                    </a:p>
                    <a:p>
                      <a:r>
                        <a:rPr lang="es-CL" sz="2800" dirty="0" smtClean="0">
                          <a:latin typeface="Andalus" panose="02020603050405020304" pitchFamily="18" charset="-78"/>
                          <a:cs typeface="Andalus" panose="02020603050405020304" pitchFamily="18" charset="-78"/>
                        </a:rPr>
                        <a:t>Acciones </a:t>
                      </a:r>
                      <a:endParaRPr lang="es-CL" sz="2800" dirty="0">
                        <a:latin typeface="Andalus" panose="02020603050405020304" pitchFamily="18" charset="-78"/>
                        <a:cs typeface="Andalus" panose="02020603050405020304" pitchFamily="18" charset="-78"/>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r>
                        <a:rPr lang="es-CL" sz="2800" dirty="0" smtClean="0">
                          <a:latin typeface="Andalus" panose="02020603050405020304" pitchFamily="18" charset="-78"/>
                          <a:cs typeface="Andalus" panose="02020603050405020304" pitchFamily="18" charset="-78"/>
                        </a:rPr>
                        <a:t>Monto</a:t>
                      </a:r>
                      <a:r>
                        <a:rPr lang="es-CL" sz="2800" baseline="0" dirty="0" smtClean="0">
                          <a:latin typeface="Andalus" panose="02020603050405020304" pitchFamily="18" charset="-78"/>
                          <a:cs typeface="Andalus" panose="02020603050405020304" pitchFamily="18" charset="-78"/>
                        </a:rPr>
                        <a:t> SEP</a:t>
                      </a:r>
                      <a:endParaRPr lang="es-CL" sz="2800" dirty="0">
                        <a:latin typeface="Andalus" panose="02020603050405020304" pitchFamily="18" charset="-78"/>
                        <a:cs typeface="Andalus" panose="02020603050405020304" pitchFamily="18" charset="-78"/>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1408267">
                <a:tc>
                  <a:txBody>
                    <a:bodyPr/>
                    <a:lstStyle/>
                    <a:p>
                      <a:pPr algn="ctr"/>
                      <a:endParaRPr lang="es-CL" sz="2800" dirty="0" smtClean="0">
                        <a:latin typeface="Andalus" panose="02020603050405020304" pitchFamily="18" charset="-78"/>
                        <a:cs typeface="Andalus" panose="02020603050405020304" pitchFamily="18" charset="-78"/>
                      </a:endParaRPr>
                    </a:p>
                    <a:p>
                      <a:pPr algn="ctr"/>
                      <a:r>
                        <a:rPr lang="es-CL" sz="2800" dirty="0" smtClean="0">
                          <a:latin typeface="Andalus" panose="02020603050405020304" pitchFamily="18" charset="-78"/>
                          <a:cs typeface="Andalus" panose="02020603050405020304" pitchFamily="18" charset="-78"/>
                        </a:rPr>
                        <a:t>32 ACCIONES </a:t>
                      </a:r>
                      <a:endParaRPr lang="es-CL" sz="2800" dirty="0">
                        <a:latin typeface="Andalus" panose="02020603050405020304" pitchFamily="18" charset="-78"/>
                        <a:cs typeface="Andalus" panose="02020603050405020304" pitchFamily="18" charset="-78"/>
                      </a:endParaRPr>
                    </a:p>
                  </a:txBody>
                  <a:tcPr>
                    <a:lnL w="12700" cap="flat" cmpd="sng" algn="ctr">
                      <a:solidFill>
                        <a:schemeClr val="tx1"/>
                      </a:solidFill>
                      <a:prstDash val="solid"/>
                      <a:round/>
                      <a:headEnd type="none" w="med" len="med"/>
                      <a:tailEnd type="none" w="med" len="med"/>
                    </a:lnL>
                  </a:tcPr>
                </a:tc>
                <a:tc>
                  <a:txBody>
                    <a:bodyPr/>
                    <a:lstStyle/>
                    <a:p>
                      <a:pPr algn="ctr"/>
                      <a:r>
                        <a:rPr lang="es-CL" sz="2800" dirty="0" smtClean="0">
                          <a:latin typeface="Andalus" panose="02020603050405020304" pitchFamily="18" charset="-78"/>
                          <a:cs typeface="Andalus" panose="02020603050405020304" pitchFamily="18" charset="-78"/>
                        </a:rPr>
                        <a:t>$ 195.453.108 </a:t>
                      </a:r>
                    </a:p>
                    <a:p>
                      <a:pPr algn="ctr"/>
                      <a:r>
                        <a:rPr lang="es-CL" sz="2800" dirty="0" smtClean="0">
                          <a:latin typeface="Andalus" panose="02020603050405020304" pitchFamily="18" charset="-78"/>
                          <a:cs typeface="Andalus" panose="02020603050405020304" pitchFamily="18" charset="-78"/>
                        </a:rPr>
                        <a:t>a Dic 2016 (Proyectado</a:t>
                      </a:r>
                      <a:r>
                        <a:rPr lang="es-CL" sz="2800" baseline="0" dirty="0" smtClean="0">
                          <a:latin typeface="Andalus" panose="02020603050405020304" pitchFamily="18" charset="-78"/>
                          <a:cs typeface="Andalus" panose="02020603050405020304" pitchFamily="18" charset="-78"/>
                        </a:rPr>
                        <a:t> </a:t>
                      </a:r>
                      <a:r>
                        <a:rPr lang="es-CL" sz="2800" dirty="0" smtClean="0">
                          <a:latin typeface="Andalus" panose="02020603050405020304" pitchFamily="18" charset="-78"/>
                          <a:cs typeface="Andalus" panose="02020603050405020304" pitchFamily="18" charset="-78"/>
                        </a:rPr>
                        <a:t>)</a:t>
                      </a:r>
                      <a:endParaRPr lang="es-CL" sz="2800" dirty="0">
                        <a:latin typeface="Andalus" panose="02020603050405020304" pitchFamily="18" charset="-78"/>
                        <a:cs typeface="Andalus" panose="02020603050405020304" pitchFamily="18" charset="-78"/>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1408267">
                <a:tc>
                  <a:txBody>
                    <a:bodyPr/>
                    <a:lstStyle/>
                    <a:p>
                      <a:pPr algn="ctr"/>
                      <a:endParaRPr lang="es-CL" sz="2800" dirty="0">
                        <a:latin typeface="Andalus" panose="02020603050405020304" pitchFamily="18" charset="-78"/>
                        <a:cs typeface="Andalus" panose="02020603050405020304" pitchFamily="18" charset="-78"/>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es-CL" sz="2800" dirty="0" smtClean="0">
                          <a:latin typeface="Andalus" panose="02020603050405020304" pitchFamily="18" charset="-78"/>
                          <a:cs typeface="Andalus" panose="02020603050405020304" pitchFamily="18" charset="-78"/>
                        </a:rPr>
                        <a:t>329</a:t>
                      </a:r>
                      <a:r>
                        <a:rPr lang="es-CL" sz="2800" baseline="0" dirty="0" smtClean="0">
                          <a:latin typeface="Andalus" panose="02020603050405020304" pitchFamily="18" charset="-78"/>
                          <a:cs typeface="Andalus" panose="02020603050405020304" pitchFamily="18" charset="-78"/>
                        </a:rPr>
                        <a:t> alumnas prioritarias</a:t>
                      </a:r>
                    </a:p>
                    <a:p>
                      <a:pPr algn="ctr"/>
                      <a:r>
                        <a:rPr lang="es-CL" sz="2800" baseline="0" dirty="0" smtClean="0">
                          <a:latin typeface="Andalus" panose="02020603050405020304" pitchFamily="18" charset="-78"/>
                          <a:cs typeface="Andalus" panose="02020603050405020304" pitchFamily="18" charset="-78"/>
                        </a:rPr>
                        <a:t>420 alumnas preferentes</a:t>
                      </a:r>
                      <a:endParaRPr lang="es-CL" sz="2800" dirty="0">
                        <a:latin typeface="Andalus" panose="02020603050405020304" pitchFamily="18" charset="-78"/>
                        <a:cs typeface="Andalus" panose="02020603050405020304" pitchFamily="18" charset="-78"/>
                      </a:endParaRP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pic>
        <p:nvPicPr>
          <p:cNvPr id="6" name="5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489" y="98893"/>
            <a:ext cx="955927" cy="1101114"/>
          </a:xfrm>
          <a:prstGeom prst="rect">
            <a:avLst/>
          </a:prstGeom>
        </p:spPr>
      </p:pic>
    </p:spTree>
    <p:extLst>
      <p:ext uri="{BB962C8B-B14F-4D97-AF65-F5344CB8AC3E}">
        <p14:creationId xmlns:p14="http://schemas.microsoft.com/office/powerpoint/2010/main" val="248097705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1581838" y="1031543"/>
            <a:ext cx="6840760" cy="707886"/>
          </a:xfrm>
          <a:prstGeom prst="rect">
            <a:avLst/>
          </a:prstGeom>
          <a:noFill/>
        </p:spPr>
        <p:txBody>
          <a:bodyPr wrap="square" rtlCol="0">
            <a:spAutoFit/>
          </a:bodyPr>
          <a:lstStyle/>
          <a:p>
            <a:r>
              <a:rPr lang="es-CL" sz="2000" b="1" dirty="0" smtClean="0"/>
              <a:t>ACCIONES FINANCIADAS POR SEP</a:t>
            </a:r>
            <a:endParaRPr lang="es-CL" sz="2000" b="1" dirty="0"/>
          </a:p>
          <a:p>
            <a:endParaRPr lang="es-CL" sz="2000" dirty="0"/>
          </a:p>
        </p:txBody>
      </p:sp>
      <p:sp>
        <p:nvSpPr>
          <p:cNvPr id="2"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L"/>
          </a:p>
        </p:txBody>
      </p:sp>
      <p:sp>
        <p:nvSpPr>
          <p:cNvPr id="3" name="Rectangle 5"/>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CL" sz="1800" b="0" i="0" u="none" strike="noStrike" cap="none" normalizeH="0" baseline="0" smtClean="0">
              <a:ln>
                <a:noFill/>
              </a:ln>
              <a:solidFill>
                <a:schemeClr val="tx1"/>
              </a:solidFill>
              <a:effectLst/>
              <a:latin typeface="Arial" pitchFamily="34" charset="0"/>
              <a:cs typeface="Arial" pitchFamily="34" charset="0"/>
            </a:endParaRPr>
          </a:p>
        </p:txBody>
      </p:sp>
      <p:sp>
        <p:nvSpPr>
          <p:cNvPr id="9" name="1 CuadroTexto"/>
          <p:cNvSpPr txBox="1"/>
          <p:nvPr/>
        </p:nvSpPr>
        <p:spPr>
          <a:xfrm>
            <a:off x="1469826" y="2420888"/>
            <a:ext cx="7152203" cy="3773341"/>
          </a:xfrm>
          <a:prstGeom prst="rect">
            <a:avLst/>
          </a:prstGeom>
          <a:noFill/>
          <a:ln w="28575">
            <a:solidFill>
              <a:srgbClr val="FFC000"/>
            </a:solidFill>
          </a:ln>
        </p:spPr>
        <p:txBody>
          <a:bodyPr wrap="square" rtlCol="0">
            <a:spAutoFit/>
          </a:bodyPr>
          <a:lstStyle/>
          <a:p>
            <a:pPr marL="342900" lvl="0" indent="-342900">
              <a:lnSpc>
                <a:spcPct val="115000"/>
              </a:lnSpc>
              <a:spcAft>
                <a:spcPts val="0"/>
              </a:spcAft>
              <a:buFont typeface="Arial"/>
              <a:buChar char="•"/>
              <a:tabLst>
                <a:tab pos="457200" algn="l"/>
              </a:tabLst>
            </a:pPr>
            <a:r>
              <a:rPr lang="es-CL" sz="1600" b="1" kern="1200" dirty="0" smtClean="0">
                <a:solidFill>
                  <a:srgbClr val="000000"/>
                </a:solidFill>
                <a:effectLst/>
                <a:latin typeface="Calibri"/>
                <a:ea typeface="Calibri"/>
                <a:cs typeface="Times New Roman"/>
              </a:rPr>
              <a:t>Horas jefes de departamento  (1.056 horas)	</a:t>
            </a:r>
            <a:r>
              <a:rPr lang="es-CL" sz="1600" b="1" kern="1200" dirty="0" smtClean="0">
                <a:solidFill>
                  <a:srgbClr val="000000"/>
                </a:solidFill>
                <a:effectLst/>
                <a:latin typeface="Calibri"/>
                <a:ea typeface="Times New Roman"/>
                <a:cs typeface="Times New Roman"/>
              </a:rPr>
              <a:t>REMUNERACIONES  </a:t>
            </a:r>
            <a:r>
              <a:rPr lang="es-CL" sz="1600" b="1" kern="1200" dirty="0">
                <a:solidFill>
                  <a:srgbClr val="000000"/>
                </a:solidFill>
                <a:effectLst/>
                <a:latin typeface="Calibri"/>
                <a:ea typeface="Times New Roman"/>
                <a:cs typeface="Times New Roman"/>
              </a:rPr>
              <a:t>+ HONORARIOS   $ </a:t>
            </a:r>
            <a:r>
              <a:rPr lang="es-CL" sz="1600" b="1" kern="1200" dirty="0" smtClean="0">
                <a:solidFill>
                  <a:srgbClr val="000000"/>
                </a:solidFill>
                <a:effectLst/>
                <a:latin typeface="Calibri"/>
                <a:ea typeface="Times New Roman"/>
                <a:cs typeface="Times New Roman"/>
              </a:rPr>
              <a:t>  102.037.344  </a:t>
            </a:r>
            <a:r>
              <a:rPr lang="es-CL" sz="1600" b="1" kern="1200" dirty="0" smtClean="0">
                <a:solidFill>
                  <a:srgbClr val="FF0000"/>
                </a:solidFill>
                <a:effectLst/>
                <a:latin typeface="Calibri"/>
                <a:ea typeface="Times New Roman"/>
                <a:cs typeface="Times New Roman"/>
              </a:rPr>
              <a:t>(</a:t>
            </a:r>
            <a:r>
              <a:rPr lang="es-CL" sz="1600" b="1" dirty="0">
                <a:solidFill>
                  <a:srgbClr val="FF0000"/>
                </a:solidFill>
                <a:latin typeface="Calibri"/>
                <a:ea typeface="Times New Roman"/>
                <a:cs typeface="Times New Roman"/>
              </a:rPr>
              <a:t> </a:t>
            </a:r>
            <a:r>
              <a:rPr lang="es-CL" sz="1600" b="1" dirty="0" smtClean="0">
                <a:solidFill>
                  <a:srgbClr val="FF0000"/>
                </a:solidFill>
                <a:latin typeface="Calibri"/>
                <a:ea typeface="Times New Roman"/>
                <a:cs typeface="Times New Roman"/>
              </a:rPr>
              <a:t>70,6 %  </a:t>
            </a:r>
            <a:r>
              <a:rPr lang="es-CL" sz="1600" b="1" kern="1200" dirty="0" smtClean="0">
                <a:solidFill>
                  <a:srgbClr val="FF0000"/>
                </a:solidFill>
                <a:effectLst/>
                <a:latin typeface="Calibri"/>
                <a:ea typeface="Times New Roman"/>
                <a:cs typeface="Times New Roman"/>
              </a:rPr>
              <a:t> </a:t>
            </a:r>
            <a:r>
              <a:rPr lang="es-CL" sz="1600" b="1" kern="1200" dirty="0">
                <a:solidFill>
                  <a:srgbClr val="FF0000"/>
                </a:solidFill>
                <a:effectLst/>
                <a:latin typeface="Calibri"/>
                <a:ea typeface="Times New Roman"/>
                <a:cs typeface="Times New Roman"/>
              </a:rPr>
              <a:t>del ingreso SEP)</a:t>
            </a:r>
            <a:endParaRPr lang="es-CL" b="1" dirty="0">
              <a:effectLst/>
              <a:latin typeface="Times New Roman"/>
              <a:ea typeface="Times New Roman"/>
            </a:endParaRPr>
          </a:p>
          <a:p>
            <a:pPr marL="342900" lvl="0" indent="-342900">
              <a:lnSpc>
                <a:spcPct val="115000"/>
              </a:lnSpc>
              <a:spcAft>
                <a:spcPts val="0"/>
              </a:spcAft>
              <a:buFont typeface="Arial"/>
              <a:buChar char="•"/>
              <a:tabLst>
                <a:tab pos="457200" algn="l"/>
              </a:tabLst>
            </a:pPr>
            <a:r>
              <a:rPr lang="es-CL" sz="1600" b="1" kern="1200" dirty="0" smtClean="0">
                <a:solidFill>
                  <a:srgbClr val="000000"/>
                </a:solidFill>
                <a:effectLst/>
                <a:latin typeface="Calibri"/>
                <a:ea typeface="Calibri"/>
                <a:cs typeface="Times New Roman"/>
              </a:rPr>
              <a:t>Horas </a:t>
            </a:r>
            <a:r>
              <a:rPr lang="es-CL" sz="1600" b="1" kern="1200" dirty="0">
                <a:solidFill>
                  <a:srgbClr val="000000"/>
                </a:solidFill>
                <a:effectLst/>
                <a:latin typeface="Calibri"/>
                <a:ea typeface="Calibri"/>
                <a:cs typeface="Times New Roman"/>
              </a:rPr>
              <a:t>reforzamiento y academias (144 horas – propedéutico)</a:t>
            </a:r>
            <a:endParaRPr lang="es-CL" sz="1600" b="1" dirty="0">
              <a:effectLst/>
              <a:latin typeface="Calibri"/>
              <a:ea typeface="Calibri"/>
              <a:cs typeface="Times New Roman"/>
            </a:endParaRPr>
          </a:p>
          <a:p>
            <a:pPr marL="342900" lvl="0" indent="-342900">
              <a:lnSpc>
                <a:spcPct val="115000"/>
              </a:lnSpc>
              <a:spcAft>
                <a:spcPts val="0"/>
              </a:spcAft>
              <a:buFont typeface="Arial"/>
              <a:buChar char="•"/>
              <a:tabLst>
                <a:tab pos="457200" algn="l"/>
              </a:tabLst>
            </a:pPr>
            <a:r>
              <a:rPr lang="es-CL" sz="1600" b="1" kern="1200" dirty="0">
                <a:solidFill>
                  <a:srgbClr val="000000"/>
                </a:solidFill>
                <a:effectLst/>
                <a:latin typeface="Calibri"/>
                <a:ea typeface="Calibri"/>
                <a:cs typeface="Times New Roman"/>
              </a:rPr>
              <a:t>Horas construcción pruebas de habilidades (720 horas)</a:t>
            </a:r>
            <a:endParaRPr lang="es-CL" sz="1600" b="1" dirty="0">
              <a:effectLst/>
              <a:latin typeface="Calibri"/>
              <a:ea typeface="Calibri"/>
              <a:cs typeface="Times New Roman"/>
            </a:endParaRPr>
          </a:p>
          <a:p>
            <a:pPr marL="342900" lvl="0" indent="-342900">
              <a:lnSpc>
                <a:spcPct val="115000"/>
              </a:lnSpc>
              <a:spcAft>
                <a:spcPts val="0"/>
              </a:spcAft>
              <a:buFont typeface="Arial"/>
              <a:buChar char="•"/>
              <a:tabLst>
                <a:tab pos="457200" algn="l"/>
              </a:tabLst>
            </a:pPr>
            <a:r>
              <a:rPr lang="es-CL" sz="1600" b="1" kern="1200" dirty="0">
                <a:solidFill>
                  <a:srgbClr val="000000"/>
                </a:solidFill>
                <a:effectLst/>
                <a:latin typeface="Calibri"/>
                <a:ea typeface="Calibri"/>
                <a:cs typeface="Times New Roman"/>
              </a:rPr>
              <a:t>Horas Proyectos Comprensión Lectora y Resolución de Problemas (1.056 horas)</a:t>
            </a:r>
            <a:endParaRPr lang="es-CL" sz="1600" b="1" dirty="0">
              <a:effectLst/>
              <a:latin typeface="Calibri"/>
              <a:ea typeface="Calibri"/>
              <a:cs typeface="Times New Roman"/>
            </a:endParaRPr>
          </a:p>
          <a:p>
            <a:pPr marL="342900" lvl="0" indent="-342900">
              <a:lnSpc>
                <a:spcPct val="115000"/>
              </a:lnSpc>
              <a:spcAft>
                <a:spcPts val="0"/>
              </a:spcAft>
              <a:buFont typeface="Arial"/>
              <a:buChar char="•"/>
              <a:tabLst>
                <a:tab pos="457200" algn="l"/>
              </a:tabLst>
            </a:pPr>
            <a:r>
              <a:rPr lang="es-CL" sz="1600" b="1" kern="1200" dirty="0">
                <a:solidFill>
                  <a:srgbClr val="000000"/>
                </a:solidFill>
                <a:effectLst/>
                <a:latin typeface="Calibri"/>
                <a:ea typeface="Calibri"/>
                <a:cs typeface="Times New Roman"/>
              </a:rPr>
              <a:t>Horas monitores de talleres (864 horas)</a:t>
            </a:r>
            <a:endParaRPr lang="es-CL" sz="1600" b="1" dirty="0">
              <a:effectLst/>
              <a:latin typeface="Calibri"/>
              <a:ea typeface="Calibri"/>
              <a:cs typeface="Times New Roman"/>
            </a:endParaRPr>
          </a:p>
          <a:p>
            <a:pPr marL="342900" lvl="0" indent="-342900">
              <a:lnSpc>
                <a:spcPct val="115000"/>
              </a:lnSpc>
              <a:spcAft>
                <a:spcPts val="0"/>
              </a:spcAft>
              <a:buFont typeface="Arial"/>
              <a:buChar char="•"/>
              <a:tabLst>
                <a:tab pos="457200" algn="l"/>
              </a:tabLst>
            </a:pPr>
            <a:r>
              <a:rPr lang="es-CL" sz="1600" b="1" kern="1200" dirty="0">
                <a:solidFill>
                  <a:srgbClr val="000000"/>
                </a:solidFill>
                <a:effectLst/>
                <a:latin typeface="Calibri"/>
                <a:ea typeface="Calibri"/>
                <a:cs typeface="Times New Roman"/>
              </a:rPr>
              <a:t>Horas profesores jefes (1.392 horas)</a:t>
            </a:r>
            <a:endParaRPr lang="es-CL" sz="1600" b="1" dirty="0">
              <a:effectLst/>
              <a:latin typeface="Calibri"/>
              <a:ea typeface="Calibri"/>
              <a:cs typeface="Times New Roman"/>
            </a:endParaRPr>
          </a:p>
          <a:p>
            <a:pPr marL="342900" lvl="0" indent="-342900">
              <a:lnSpc>
                <a:spcPct val="115000"/>
              </a:lnSpc>
              <a:spcAft>
                <a:spcPts val="0"/>
              </a:spcAft>
              <a:buFont typeface="Arial"/>
              <a:buChar char="•"/>
              <a:tabLst>
                <a:tab pos="457200" algn="l"/>
              </a:tabLst>
            </a:pPr>
            <a:r>
              <a:rPr lang="es-CL" sz="1600" b="1" kern="1200" dirty="0">
                <a:solidFill>
                  <a:srgbClr val="000000"/>
                </a:solidFill>
                <a:effectLst/>
                <a:latin typeface="Calibri"/>
                <a:ea typeface="Calibri"/>
                <a:cs typeface="Times New Roman"/>
              </a:rPr>
              <a:t>Horas asistentes de la educación (4.224 horas)</a:t>
            </a:r>
            <a:endParaRPr lang="es-CL" sz="1600" b="1" dirty="0">
              <a:effectLst/>
              <a:latin typeface="Calibri"/>
              <a:ea typeface="Calibri"/>
              <a:cs typeface="Times New Roman"/>
            </a:endParaRPr>
          </a:p>
          <a:p>
            <a:pPr marL="342900" lvl="0" indent="-342900">
              <a:lnSpc>
                <a:spcPct val="115000"/>
              </a:lnSpc>
              <a:spcAft>
                <a:spcPts val="0"/>
              </a:spcAft>
              <a:buFont typeface="Arial"/>
              <a:buChar char="•"/>
              <a:tabLst>
                <a:tab pos="457200" algn="l"/>
              </a:tabLst>
            </a:pPr>
            <a:r>
              <a:rPr lang="es-CL" sz="1600" b="1" kern="1200" dirty="0">
                <a:solidFill>
                  <a:srgbClr val="000000"/>
                </a:solidFill>
                <a:effectLst/>
                <a:latin typeface="Calibri"/>
                <a:ea typeface="Calibri"/>
                <a:cs typeface="Times New Roman"/>
              </a:rPr>
              <a:t>Horas Coordinadora Convivencia Escolar (2.112 horas)</a:t>
            </a:r>
            <a:endParaRPr lang="es-CL" sz="1600" b="1" dirty="0">
              <a:effectLst/>
              <a:latin typeface="Calibri"/>
              <a:ea typeface="Calibri"/>
              <a:cs typeface="Times New Roman"/>
            </a:endParaRPr>
          </a:p>
          <a:p>
            <a:pPr marL="342900" lvl="0" indent="-342900">
              <a:lnSpc>
                <a:spcPct val="115000"/>
              </a:lnSpc>
              <a:spcAft>
                <a:spcPts val="0"/>
              </a:spcAft>
              <a:buFont typeface="Arial"/>
              <a:buChar char="•"/>
              <a:tabLst>
                <a:tab pos="457200" algn="l"/>
              </a:tabLst>
            </a:pPr>
            <a:r>
              <a:rPr lang="es-CL" sz="1600" b="1" kern="1200" dirty="0">
                <a:solidFill>
                  <a:srgbClr val="000000"/>
                </a:solidFill>
                <a:effectLst/>
                <a:latin typeface="Calibri"/>
                <a:ea typeface="Calibri"/>
                <a:cs typeface="Times New Roman"/>
              </a:rPr>
              <a:t>Horas Coordinadora PME – SEP (2.112 horas</a:t>
            </a:r>
            <a:r>
              <a:rPr lang="es-CL" sz="1600" b="1" kern="1200" dirty="0" smtClean="0">
                <a:solidFill>
                  <a:srgbClr val="000000"/>
                </a:solidFill>
                <a:effectLst/>
                <a:latin typeface="Calibri"/>
                <a:ea typeface="Calibri"/>
                <a:cs typeface="Times New Roman"/>
              </a:rPr>
              <a:t>)</a:t>
            </a:r>
          </a:p>
          <a:p>
            <a:pPr marL="342900" lvl="0" indent="-342900">
              <a:lnSpc>
                <a:spcPct val="115000"/>
              </a:lnSpc>
              <a:spcAft>
                <a:spcPts val="0"/>
              </a:spcAft>
              <a:buFont typeface="Arial"/>
              <a:buChar char="•"/>
              <a:tabLst>
                <a:tab pos="457200" algn="l"/>
              </a:tabLst>
            </a:pPr>
            <a:r>
              <a:rPr lang="es-CL" sz="1600" b="1" dirty="0" smtClean="0">
                <a:solidFill>
                  <a:srgbClr val="000000"/>
                </a:solidFill>
                <a:latin typeface="Calibri"/>
                <a:ea typeface="Calibri"/>
                <a:cs typeface="Times New Roman"/>
              </a:rPr>
              <a:t>EQUIPO PSICOSOCIAL </a:t>
            </a:r>
            <a:endParaRPr lang="es-CL" sz="1600" b="1" dirty="0">
              <a:solidFill>
                <a:srgbClr val="000000"/>
              </a:solidFill>
              <a:latin typeface="Calibri"/>
              <a:ea typeface="Calibri"/>
              <a:cs typeface="Times New Roman"/>
            </a:endParaRPr>
          </a:p>
          <a:p>
            <a:pPr marL="342900" lvl="0" indent="-342900">
              <a:lnSpc>
                <a:spcPct val="115000"/>
              </a:lnSpc>
              <a:spcAft>
                <a:spcPts val="0"/>
              </a:spcAft>
              <a:buFont typeface="Arial"/>
              <a:buChar char="•"/>
              <a:tabLst>
                <a:tab pos="457200" algn="l"/>
              </a:tabLst>
            </a:pPr>
            <a:r>
              <a:rPr lang="es-CL" sz="1600" b="1" dirty="0" smtClean="0">
                <a:solidFill>
                  <a:srgbClr val="000000"/>
                </a:solidFill>
                <a:latin typeface="Calibri"/>
                <a:ea typeface="Calibri"/>
                <a:cs typeface="Times New Roman"/>
              </a:rPr>
              <a:t>SECCION   BIBLIOGRAFICA DE GENERO Y FEMINISMO </a:t>
            </a:r>
          </a:p>
        </p:txBody>
      </p:sp>
      <p:sp>
        <p:nvSpPr>
          <p:cNvPr id="8"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CL" sz="1800" b="0" i="0" u="none" strike="noStrike" cap="none" normalizeH="0" baseline="0" smtClean="0">
              <a:ln>
                <a:noFill/>
              </a:ln>
              <a:solidFill>
                <a:schemeClr val="tx1"/>
              </a:solidFill>
              <a:effectLst/>
              <a:latin typeface="Arial" pitchFamily="34" charset="0"/>
              <a:cs typeface="Arial" pitchFamily="34" charset="0"/>
            </a:endParaRPr>
          </a:p>
        </p:txBody>
      </p:sp>
      <p:sp>
        <p:nvSpPr>
          <p:cNvPr id="12" name="Rectangle 5"/>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CL" sz="1800" b="0" i="0" u="none" strike="noStrike" cap="none" normalizeH="0" baseline="0" smtClean="0">
              <a:ln>
                <a:noFill/>
              </a:ln>
              <a:solidFill>
                <a:schemeClr val="tx1"/>
              </a:solidFill>
              <a:effectLst/>
              <a:latin typeface="Arial" pitchFamily="34" charset="0"/>
              <a:cs typeface="Arial" pitchFamily="34" charset="0"/>
            </a:endParaRPr>
          </a:p>
        </p:txBody>
      </p:sp>
      <p:pic>
        <p:nvPicPr>
          <p:cNvPr id="10" name="9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489" y="98893"/>
            <a:ext cx="955927" cy="1101114"/>
          </a:xfrm>
          <a:prstGeom prst="rect">
            <a:avLst/>
          </a:prstGeom>
        </p:spPr>
      </p:pic>
    </p:spTree>
    <p:extLst>
      <p:ext uri="{BB962C8B-B14F-4D97-AF65-F5344CB8AC3E}">
        <p14:creationId xmlns:p14="http://schemas.microsoft.com/office/powerpoint/2010/main" val="38281752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60356" y="274638"/>
            <a:ext cx="8229600" cy="1143000"/>
          </a:xfrm>
        </p:spPr>
        <p:txBody>
          <a:bodyPr>
            <a:noAutofit/>
          </a:bodyPr>
          <a:lstStyle/>
          <a:p>
            <a:r>
              <a:rPr lang="es-ES" sz="2800" dirty="0" smtClean="0">
                <a:solidFill>
                  <a:srgbClr val="002060"/>
                </a:solidFill>
              </a:rPr>
              <a:t>		Principales Fortalezas y Debilidades del 		PME 2016</a:t>
            </a:r>
            <a:endParaRPr lang="es-ES" sz="2800" dirty="0">
              <a:solidFill>
                <a:srgbClr val="002060"/>
              </a:solidFill>
            </a:endParaRPr>
          </a:p>
        </p:txBody>
      </p:sp>
      <p:graphicFrame>
        <p:nvGraphicFramePr>
          <p:cNvPr id="6" name="3 Marcador de contenido"/>
          <p:cNvGraphicFramePr>
            <a:graphicFrameLocks/>
          </p:cNvGraphicFramePr>
          <p:nvPr>
            <p:extLst>
              <p:ext uri="{D42A27DB-BD31-4B8C-83A1-F6EECF244321}">
                <p14:modId xmlns:p14="http://schemas.microsoft.com/office/powerpoint/2010/main" val="1557473363"/>
              </p:ext>
            </p:extLst>
          </p:nvPr>
        </p:nvGraphicFramePr>
        <p:xfrm>
          <a:off x="418315" y="1409142"/>
          <a:ext cx="8219613" cy="5278264"/>
        </p:xfrm>
        <a:graphic>
          <a:graphicData uri="http://schemas.openxmlformats.org/drawingml/2006/table">
            <a:tbl>
              <a:tblPr firstRow="1" bandRow="1">
                <a:tableStyleId>{5C22544A-7EE6-4342-B048-85BDC9FD1C3A}</a:tableStyleId>
              </a:tblPr>
              <a:tblGrid>
                <a:gridCol w="4213158">
                  <a:extLst>
                    <a:ext uri="{9D8B030D-6E8A-4147-A177-3AD203B41FA5}">
                      <a16:colId xmlns:a16="http://schemas.microsoft.com/office/drawing/2014/main" val="20000"/>
                    </a:ext>
                  </a:extLst>
                </a:gridCol>
                <a:gridCol w="4006455">
                  <a:extLst>
                    <a:ext uri="{9D8B030D-6E8A-4147-A177-3AD203B41FA5}">
                      <a16:colId xmlns:a16="http://schemas.microsoft.com/office/drawing/2014/main" val="20001"/>
                    </a:ext>
                  </a:extLst>
                </a:gridCol>
              </a:tblGrid>
              <a:tr h="525267">
                <a:tc>
                  <a:txBody>
                    <a:bodyPr/>
                    <a:lstStyle/>
                    <a:p>
                      <a:r>
                        <a:rPr lang="es-CL" sz="2000" dirty="0" smtClean="0">
                          <a:latin typeface="Andalus" panose="02020603050405020304" pitchFamily="18" charset="-78"/>
                          <a:cs typeface="Andalus" panose="02020603050405020304" pitchFamily="18" charset="-78"/>
                        </a:rPr>
                        <a:t>FORTALEZAS</a:t>
                      </a:r>
                      <a:endParaRPr lang="es-CL" sz="2000" dirty="0">
                        <a:latin typeface="Andalus" panose="02020603050405020304" pitchFamily="18" charset="-78"/>
                        <a:cs typeface="Andalus" panose="02020603050405020304" pitchFamily="18" charset="-78"/>
                      </a:endParaRPr>
                    </a:p>
                  </a:txBody>
                  <a:tcPr marL="68580" marR="6858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r>
                        <a:rPr lang="es-CL" sz="2000" dirty="0" smtClean="0">
                          <a:latin typeface="Andalus" panose="02020603050405020304" pitchFamily="18" charset="-78"/>
                          <a:cs typeface="Andalus" panose="02020603050405020304" pitchFamily="18" charset="-78"/>
                        </a:rPr>
                        <a:t>DEBILIDADES</a:t>
                      </a:r>
                      <a:endParaRPr lang="es-CL" sz="2000" dirty="0">
                        <a:latin typeface="Andalus" panose="02020603050405020304" pitchFamily="18" charset="-78"/>
                        <a:cs typeface="Andalus" panose="02020603050405020304" pitchFamily="18" charset="-78"/>
                      </a:endParaRPr>
                    </a:p>
                  </a:txBody>
                  <a:tcPr marL="68580" marR="6858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4752997">
                <a:tc>
                  <a:txBody>
                    <a:bodyPr/>
                    <a:lstStyle/>
                    <a:p>
                      <a:pPr algn="l"/>
                      <a:endParaRPr lang="es-CL" sz="2000" b="1" dirty="0" smtClean="0">
                        <a:latin typeface="Andalus" panose="02020603050405020304" pitchFamily="18" charset="-78"/>
                        <a:cs typeface="Andalus" panose="02020603050405020304" pitchFamily="18" charset="-78"/>
                      </a:endParaRPr>
                    </a:p>
                    <a:p>
                      <a:pPr marL="342900" indent="-342900" algn="l">
                        <a:buFontTx/>
                        <a:buChar char="-"/>
                      </a:pPr>
                      <a:r>
                        <a:rPr lang="es-CL" sz="1600" b="1" dirty="0" smtClean="0">
                          <a:latin typeface="Andalus" panose="02020603050405020304" pitchFamily="18" charset="-78"/>
                          <a:cs typeface="Andalus" panose="02020603050405020304" pitchFamily="18" charset="-78"/>
                        </a:rPr>
                        <a:t>Continuidad de las</a:t>
                      </a:r>
                      <a:r>
                        <a:rPr lang="es-CL" sz="1600" b="1" baseline="0" dirty="0" smtClean="0">
                          <a:latin typeface="Andalus" panose="02020603050405020304" pitchFamily="18" charset="-78"/>
                          <a:cs typeface="Andalus" panose="02020603050405020304" pitchFamily="18" charset="-78"/>
                        </a:rPr>
                        <a:t> acciones alineadas con nuestros Metas y Objetivos Estratégicos.</a:t>
                      </a:r>
                    </a:p>
                    <a:p>
                      <a:pPr marL="0" indent="0" algn="l">
                        <a:buFontTx/>
                        <a:buNone/>
                      </a:pPr>
                      <a:endParaRPr lang="es-CL" sz="1600" b="1" baseline="0" dirty="0" smtClean="0">
                        <a:latin typeface="Andalus" panose="02020603050405020304" pitchFamily="18" charset="-78"/>
                        <a:cs typeface="Andalus" panose="02020603050405020304" pitchFamily="18" charset="-78"/>
                      </a:endParaRPr>
                    </a:p>
                    <a:p>
                      <a:pPr marL="342900" indent="-342900" algn="l">
                        <a:buFontTx/>
                        <a:buChar char="-"/>
                      </a:pPr>
                      <a:r>
                        <a:rPr lang="es-CL" sz="1600" b="1" dirty="0" smtClean="0">
                          <a:latin typeface="Andalus" panose="02020603050405020304" pitchFamily="18" charset="-78"/>
                          <a:cs typeface="Andalus" panose="02020603050405020304" pitchFamily="18" charset="-78"/>
                        </a:rPr>
                        <a:t>Asignación de Horas para diversas acciones</a:t>
                      </a:r>
                      <a:r>
                        <a:rPr lang="es-CL" sz="1600" b="1" baseline="0" dirty="0" smtClean="0">
                          <a:latin typeface="Andalus" panose="02020603050405020304" pitchFamily="18" charset="-78"/>
                          <a:cs typeface="Andalus" panose="02020603050405020304" pitchFamily="18" charset="-78"/>
                        </a:rPr>
                        <a:t>-Desafío: utilización de las horas en reflexión pedagógica</a:t>
                      </a:r>
                      <a:endParaRPr lang="es-CL" sz="1600" b="1" dirty="0" smtClean="0">
                        <a:latin typeface="Andalus" panose="02020603050405020304" pitchFamily="18" charset="-78"/>
                        <a:cs typeface="Andalus" panose="02020603050405020304" pitchFamily="18" charset="-78"/>
                      </a:endParaRPr>
                    </a:p>
                  </a:txBody>
                  <a:tcPr marL="68580" marR="68580">
                    <a:lnL w="12700" cap="flat" cmpd="sng" algn="ctr">
                      <a:solidFill>
                        <a:schemeClr val="tx1"/>
                      </a:solidFill>
                      <a:prstDash val="solid"/>
                      <a:round/>
                      <a:headEnd type="none" w="med" len="med"/>
                      <a:tailEnd type="none" w="med" len="med"/>
                    </a:lnL>
                  </a:tcPr>
                </a:tc>
                <a:tc>
                  <a:txBody>
                    <a:bodyPr/>
                    <a:lstStyle/>
                    <a:p>
                      <a:pPr marL="0" indent="0" algn="l">
                        <a:buFontTx/>
                        <a:buNone/>
                      </a:pPr>
                      <a:r>
                        <a:rPr lang="es-CL" sz="1600" b="1" dirty="0" smtClean="0">
                          <a:latin typeface="Andalus" panose="02020603050405020304" pitchFamily="18" charset="-78"/>
                          <a:cs typeface="Andalus" panose="02020603050405020304" pitchFamily="18" charset="-78"/>
                        </a:rPr>
                        <a:t>-   No haber considerado</a:t>
                      </a:r>
                      <a:r>
                        <a:rPr lang="es-CL" sz="1600" b="1" baseline="0" dirty="0" smtClean="0">
                          <a:latin typeface="Andalus" panose="02020603050405020304" pitchFamily="18" charset="-78"/>
                          <a:cs typeface="Andalus" panose="02020603050405020304" pitchFamily="18" charset="-78"/>
                        </a:rPr>
                        <a:t> el tiempo real del que   </a:t>
                      </a:r>
                    </a:p>
                    <a:p>
                      <a:pPr marL="0" indent="0" algn="l">
                        <a:buFontTx/>
                        <a:buNone/>
                      </a:pPr>
                      <a:r>
                        <a:rPr lang="es-CL" sz="1600" b="1" baseline="0" dirty="0" smtClean="0">
                          <a:latin typeface="Andalus" panose="02020603050405020304" pitchFamily="18" charset="-78"/>
                          <a:cs typeface="Andalus" panose="02020603050405020304" pitchFamily="18" charset="-78"/>
                        </a:rPr>
                        <a:t>    disponemos para el Plan, cuando es una   </a:t>
                      </a:r>
                    </a:p>
                    <a:p>
                      <a:pPr marL="0" indent="0" algn="l">
                        <a:buFontTx/>
                        <a:buNone/>
                      </a:pPr>
                      <a:r>
                        <a:rPr lang="es-CL" sz="1600" b="1" baseline="0" dirty="0" smtClean="0">
                          <a:latin typeface="Andalus" panose="02020603050405020304" pitchFamily="18" charset="-78"/>
                          <a:cs typeface="Andalus" panose="02020603050405020304" pitchFamily="18" charset="-78"/>
                        </a:rPr>
                        <a:t>    constante que lo años normales son de  </a:t>
                      </a:r>
                    </a:p>
                    <a:p>
                      <a:pPr marL="0" indent="0" algn="l">
                        <a:buFontTx/>
                        <a:buNone/>
                      </a:pPr>
                      <a:r>
                        <a:rPr lang="es-CL" sz="1600" b="1" baseline="0" dirty="0" smtClean="0">
                          <a:latin typeface="Andalus" panose="02020603050405020304" pitchFamily="18" charset="-78"/>
                          <a:cs typeface="Andalus" panose="02020603050405020304" pitchFamily="18" charset="-78"/>
                        </a:rPr>
                        <a:t>    movilizaciones.</a:t>
                      </a:r>
                    </a:p>
                    <a:p>
                      <a:pPr marL="0" indent="0" algn="l">
                        <a:buFontTx/>
                        <a:buNone/>
                      </a:pPr>
                      <a:endParaRPr lang="es-CL" sz="1600" b="1" baseline="0" dirty="0" smtClean="0">
                        <a:latin typeface="Andalus" panose="02020603050405020304" pitchFamily="18" charset="-78"/>
                        <a:cs typeface="Andalus" panose="02020603050405020304" pitchFamily="18" charset="-78"/>
                      </a:endParaRPr>
                    </a:p>
                    <a:p>
                      <a:pPr marL="342900" indent="-342900" algn="l">
                        <a:buFontTx/>
                        <a:buChar char="-"/>
                      </a:pPr>
                      <a:r>
                        <a:rPr lang="es-CL" sz="1600" b="1" baseline="0" dirty="0" smtClean="0">
                          <a:latin typeface="Andalus" panose="02020603050405020304" pitchFamily="18" charset="-78"/>
                          <a:cs typeface="Andalus" panose="02020603050405020304" pitchFamily="18" charset="-78"/>
                        </a:rPr>
                        <a:t>Poca claridad en las tareas a cumplir en la asignación de horas y a quien dar cuenta.</a:t>
                      </a:r>
                    </a:p>
                    <a:p>
                      <a:pPr marL="0" indent="0" algn="l">
                        <a:buFontTx/>
                        <a:buNone/>
                      </a:pPr>
                      <a:endParaRPr lang="es-CL" sz="1600" b="1" baseline="0" dirty="0" smtClean="0">
                        <a:latin typeface="Andalus" panose="02020603050405020304" pitchFamily="18" charset="-78"/>
                        <a:cs typeface="Andalus" panose="02020603050405020304" pitchFamily="18" charset="-78"/>
                      </a:endParaRPr>
                    </a:p>
                    <a:p>
                      <a:pPr marL="342900" indent="-342900" algn="l">
                        <a:buFontTx/>
                        <a:buChar char="-"/>
                      </a:pPr>
                      <a:r>
                        <a:rPr lang="es-CL" sz="1600" b="1" baseline="0" dirty="0" smtClean="0">
                          <a:latin typeface="Andalus" panose="02020603050405020304" pitchFamily="18" charset="-78"/>
                          <a:cs typeface="Andalus" panose="02020603050405020304" pitchFamily="18" charset="-78"/>
                        </a:rPr>
                        <a:t>Espacio físico para la gran cantidad de talleres extraescolares que tuvo el año.</a:t>
                      </a:r>
                    </a:p>
                    <a:p>
                      <a:pPr marL="342900" indent="-342900" algn="l">
                        <a:buFontTx/>
                        <a:buChar char="-"/>
                      </a:pPr>
                      <a:endParaRPr lang="es-CL" sz="1600" b="1" baseline="0" dirty="0" smtClean="0">
                        <a:latin typeface="Andalus" panose="02020603050405020304" pitchFamily="18" charset="-78"/>
                        <a:cs typeface="Andalus" panose="02020603050405020304" pitchFamily="18" charset="-78"/>
                      </a:endParaRPr>
                    </a:p>
                    <a:p>
                      <a:pPr marL="342900" indent="-342900" algn="l">
                        <a:buFontTx/>
                        <a:buChar char="-"/>
                      </a:pPr>
                      <a:r>
                        <a:rPr lang="es-CL" sz="1600" b="1" baseline="0" dirty="0" smtClean="0">
                          <a:latin typeface="Andalus" panose="02020603050405020304" pitchFamily="18" charset="-78"/>
                          <a:cs typeface="Andalus" panose="02020603050405020304" pitchFamily="18" charset="-78"/>
                        </a:rPr>
                        <a:t>No lograr encontrar una forma de «buena asistencia» en los reforzamientos académicos.</a:t>
                      </a:r>
                    </a:p>
                    <a:p>
                      <a:pPr marL="457200" indent="-457200" algn="l">
                        <a:buFontTx/>
                        <a:buChar char="-"/>
                      </a:pPr>
                      <a:endParaRPr lang="es-CL" sz="2000" b="1" dirty="0" smtClean="0">
                        <a:latin typeface="Andalus" panose="02020603050405020304" pitchFamily="18" charset="-78"/>
                        <a:cs typeface="Andalus" panose="02020603050405020304" pitchFamily="18" charset="-78"/>
                      </a:endParaRPr>
                    </a:p>
                  </a:txBody>
                  <a:tcPr marL="68580" marR="6858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bl>
          </a:graphicData>
        </a:graphic>
      </p:graphicFrame>
      <p:pic>
        <p:nvPicPr>
          <p:cNvPr id="7" name="6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489" y="98893"/>
            <a:ext cx="955927" cy="1101114"/>
          </a:xfrm>
          <a:prstGeom prst="rect">
            <a:avLst/>
          </a:prstGeom>
        </p:spPr>
      </p:pic>
    </p:spTree>
    <p:extLst>
      <p:ext uri="{BB962C8B-B14F-4D97-AF65-F5344CB8AC3E}">
        <p14:creationId xmlns:p14="http://schemas.microsoft.com/office/powerpoint/2010/main" val="397285668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475656" y="274638"/>
            <a:ext cx="7211144" cy="666656"/>
          </a:xfrm>
        </p:spPr>
        <p:txBody>
          <a:bodyPr>
            <a:normAutofit fontScale="90000"/>
          </a:bodyPr>
          <a:lstStyle/>
          <a:p>
            <a:r>
              <a:rPr lang="es-ES" dirty="0" smtClean="0">
                <a:solidFill>
                  <a:srgbClr val="002060"/>
                </a:solidFill>
              </a:rPr>
              <a:t/>
            </a:r>
            <a:br>
              <a:rPr lang="es-ES" dirty="0" smtClean="0">
                <a:solidFill>
                  <a:srgbClr val="002060"/>
                </a:solidFill>
              </a:rPr>
            </a:br>
            <a:r>
              <a:rPr lang="es-ES" b="1" dirty="0" smtClean="0">
                <a:solidFill>
                  <a:srgbClr val="002060"/>
                </a:solidFill>
              </a:rPr>
              <a:t>Proyección PME 2017</a:t>
            </a:r>
            <a:r>
              <a:rPr lang="es-ES" dirty="0" smtClean="0">
                <a:solidFill>
                  <a:srgbClr val="002060"/>
                </a:solidFill>
              </a:rPr>
              <a:t/>
            </a:r>
            <a:br>
              <a:rPr lang="es-ES" dirty="0" smtClean="0">
                <a:solidFill>
                  <a:srgbClr val="002060"/>
                </a:solidFill>
              </a:rPr>
            </a:br>
            <a:endParaRPr lang="es-ES" dirty="0">
              <a:solidFill>
                <a:srgbClr val="002060"/>
              </a:solidFill>
            </a:endParaRPr>
          </a:p>
        </p:txBody>
      </p:sp>
      <p:sp>
        <p:nvSpPr>
          <p:cNvPr id="3" name="2 Marcador de contenido"/>
          <p:cNvSpPr>
            <a:spLocks noGrp="1"/>
          </p:cNvSpPr>
          <p:nvPr>
            <p:ph idx="1"/>
          </p:nvPr>
        </p:nvSpPr>
        <p:spPr>
          <a:xfrm>
            <a:off x="593452" y="1916832"/>
            <a:ext cx="8294427" cy="3744416"/>
          </a:xfrm>
          <a:ln>
            <a:solidFill>
              <a:schemeClr val="accent1"/>
            </a:solidFill>
          </a:ln>
        </p:spPr>
        <p:txBody>
          <a:bodyPr>
            <a:normAutofit/>
          </a:bodyPr>
          <a:lstStyle/>
          <a:p>
            <a:r>
              <a:rPr lang="es-ES" sz="2400" dirty="0" smtClean="0">
                <a:solidFill>
                  <a:srgbClr val="002060"/>
                </a:solidFill>
              </a:rPr>
              <a:t>Planificación del PME más realista en cuanto a los tiempos</a:t>
            </a:r>
          </a:p>
          <a:p>
            <a:r>
              <a:rPr lang="es-ES" sz="2400" dirty="0" smtClean="0">
                <a:solidFill>
                  <a:srgbClr val="002060"/>
                </a:solidFill>
              </a:rPr>
              <a:t>Reorganización de la distribución horaria de los docentes, de tal forma que coincida permanencia con horas de contrato.</a:t>
            </a:r>
          </a:p>
          <a:p>
            <a:r>
              <a:rPr lang="es-ES" sz="2400" dirty="0" smtClean="0">
                <a:solidFill>
                  <a:srgbClr val="002060"/>
                </a:solidFill>
              </a:rPr>
              <a:t>Redistribuir del 35% de horario no lectivo de docentes con más horas de Reunión de Departamento.</a:t>
            </a:r>
          </a:p>
          <a:p>
            <a:r>
              <a:rPr lang="es-ES" sz="2400" dirty="0" smtClean="0">
                <a:solidFill>
                  <a:srgbClr val="002060"/>
                </a:solidFill>
              </a:rPr>
              <a:t>Redefinir los Proyectos de Comprensión Lectora y Resolución de Problemas, viendo la factibilidad que sean transversales.</a:t>
            </a:r>
          </a:p>
          <a:p>
            <a:r>
              <a:rPr lang="es-ES" sz="2400" dirty="0" smtClean="0">
                <a:solidFill>
                  <a:srgbClr val="002060"/>
                </a:solidFill>
              </a:rPr>
              <a:t>Redefinir los Reforzamientos en Ayudantías focalizadas</a:t>
            </a:r>
            <a:endParaRPr lang="es-ES" sz="2400" dirty="0">
              <a:solidFill>
                <a:srgbClr val="002060"/>
              </a:solidFill>
            </a:endParaRPr>
          </a:p>
        </p:txBody>
      </p:sp>
      <p:pic>
        <p:nvPicPr>
          <p:cNvPr id="5" name="4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489" y="98893"/>
            <a:ext cx="955927" cy="1101114"/>
          </a:xfrm>
          <a:prstGeom prst="rect">
            <a:avLst/>
          </a:prstGeom>
        </p:spPr>
      </p:pic>
    </p:spTree>
    <p:extLst>
      <p:ext uri="{BB962C8B-B14F-4D97-AF65-F5344CB8AC3E}">
        <p14:creationId xmlns:p14="http://schemas.microsoft.com/office/powerpoint/2010/main" val="15027559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541462" y="692696"/>
            <a:ext cx="7596023" cy="5632311"/>
          </a:xfrm>
          <a:prstGeom prst="rect">
            <a:avLst/>
          </a:prstGeom>
          <a:noFill/>
        </p:spPr>
        <p:txBody>
          <a:bodyPr wrap="square" rtlCol="0">
            <a:spAutoFit/>
          </a:bodyPr>
          <a:lstStyle/>
          <a:p>
            <a:r>
              <a:rPr lang="es-MX" sz="2400" b="1" dirty="0" smtClean="0"/>
              <a:t>AMBITO ADMINISTRATIVO – FINANCIERO </a:t>
            </a:r>
          </a:p>
          <a:p>
            <a:endParaRPr lang="es-MX" sz="2000" b="1" dirty="0" smtClean="0"/>
          </a:p>
          <a:p>
            <a:r>
              <a:rPr lang="es-MX" sz="2000" b="1" dirty="0" smtClean="0"/>
              <a:t>Equipo </a:t>
            </a:r>
            <a:r>
              <a:rPr lang="es-MX" sz="2000" b="1" dirty="0"/>
              <a:t>Académico – Administrativo y de Servicios : </a:t>
            </a:r>
          </a:p>
          <a:p>
            <a:endParaRPr lang="es-MX" sz="2000" b="1" dirty="0"/>
          </a:p>
          <a:p>
            <a:r>
              <a:rPr lang="es-MX" sz="1600" b="1" dirty="0"/>
              <a:t>Directivos Superiores</a:t>
            </a:r>
            <a:r>
              <a:rPr lang="es-MX" sz="1600" dirty="0"/>
              <a:t> 		(03) Director, Inspectoras Generales de las jornada de mañana y tarde.</a:t>
            </a:r>
          </a:p>
          <a:p>
            <a:endParaRPr lang="es-MX" sz="1600" dirty="0"/>
          </a:p>
          <a:p>
            <a:r>
              <a:rPr lang="es-MX" sz="1600" b="1" dirty="0"/>
              <a:t>Docentes Directivos Técnicos </a:t>
            </a:r>
            <a:r>
              <a:rPr lang="es-MX" sz="1600" dirty="0"/>
              <a:t>	 (06) Jefe Unidad </a:t>
            </a:r>
            <a:r>
              <a:rPr lang="es-MX" sz="1600" dirty="0" err="1"/>
              <a:t>Unidad</a:t>
            </a:r>
            <a:r>
              <a:rPr lang="es-MX" sz="1600" dirty="0"/>
              <a:t> Técnico Pedagógica, Coordinadora SEP, Coordinadora PIE, 2 Orientadores, Coordinadora de Convivencia Escolar.</a:t>
            </a:r>
          </a:p>
          <a:p>
            <a:endParaRPr lang="es-MX" sz="1600" dirty="0"/>
          </a:p>
          <a:p>
            <a:r>
              <a:rPr lang="es-MX" sz="1600" b="1" dirty="0"/>
              <a:t>Docentes de Aula 	</a:t>
            </a:r>
            <a:r>
              <a:rPr lang="es-MX" sz="1600" dirty="0"/>
              <a:t>	</a:t>
            </a:r>
            <a:r>
              <a:rPr lang="es-MX" sz="1600" dirty="0" smtClean="0"/>
              <a:t>  	 43Profesores </a:t>
            </a:r>
            <a:r>
              <a:rPr lang="es-MX" sz="1600" dirty="0"/>
              <a:t>de asignatura y de Jefaturas de 					cursos (28)</a:t>
            </a:r>
          </a:p>
          <a:p>
            <a:r>
              <a:rPr lang="es-MX" sz="1600" b="1" dirty="0"/>
              <a:t>Asistentes de la Educación	</a:t>
            </a:r>
            <a:r>
              <a:rPr lang="es-MX" sz="1600" dirty="0" smtClean="0"/>
              <a:t>                   17 </a:t>
            </a:r>
            <a:r>
              <a:rPr lang="es-MX" sz="1600" dirty="0"/>
              <a:t>administrativos y profesionales  </a:t>
            </a:r>
          </a:p>
          <a:p>
            <a:r>
              <a:rPr lang="es-MX" sz="1600" dirty="0"/>
              <a:t>				</a:t>
            </a:r>
            <a:r>
              <a:rPr lang="es-MX" sz="1600" dirty="0" smtClean="0"/>
              <a:t>   13 </a:t>
            </a:r>
            <a:r>
              <a:rPr lang="es-MX" sz="1600" dirty="0"/>
              <a:t>auxiliares de servicios.</a:t>
            </a:r>
          </a:p>
          <a:p>
            <a:r>
              <a:rPr lang="es-MX" sz="1600" b="1" dirty="0"/>
              <a:t>Proyecto de Integración Escolar 	</a:t>
            </a:r>
            <a:r>
              <a:rPr lang="es-MX" sz="1600" b="1" dirty="0" smtClean="0"/>
              <a:t>   08Educadoras </a:t>
            </a:r>
            <a:r>
              <a:rPr lang="es-MX" sz="1600" b="1" dirty="0"/>
              <a:t>Diferenciales </a:t>
            </a:r>
            <a:endParaRPr lang="es-MX" sz="1600" dirty="0"/>
          </a:p>
          <a:p>
            <a:r>
              <a:rPr lang="es-MX" sz="1600" b="1" dirty="0"/>
              <a:t>( PIE)				</a:t>
            </a:r>
            <a:r>
              <a:rPr lang="es-MX" sz="1600" b="1" dirty="0" smtClean="0"/>
              <a:t>   02Psicóloga </a:t>
            </a:r>
            <a:r>
              <a:rPr lang="es-MX" sz="1600" b="1" dirty="0"/>
              <a:t>( 30  </a:t>
            </a:r>
            <a:r>
              <a:rPr lang="es-MX" sz="1600" b="1" dirty="0" err="1"/>
              <a:t>hrs</a:t>
            </a:r>
            <a:r>
              <a:rPr lang="es-MX" sz="1600" b="1" dirty="0"/>
              <a:t>)</a:t>
            </a:r>
          </a:p>
          <a:p>
            <a:r>
              <a:rPr lang="es-MX" sz="1600" b="1" dirty="0"/>
              <a:t>Equipo Psicosocial 		</a:t>
            </a:r>
            <a:r>
              <a:rPr lang="es-MX" sz="1600" b="1" dirty="0" smtClean="0"/>
              <a:t>   	   02 </a:t>
            </a:r>
            <a:r>
              <a:rPr lang="es-MX" sz="1600" b="1" dirty="0" err="1"/>
              <a:t>Psicologa</a:t>
            </a:r>
            <a:r>
              <a:rPr lang="es-MX" sz="1600" b="1" dirty="0"/>
              <a:t>, </a:t>
            </a:r>
            <a:r>
              <a:rPr lang="es-MX" sz="1600" b="1" dirty="0" err="1"/>
              <a:t>Asist</a:t>
            </a:r>
            <a:r>
              <a:rPr lang="es-MX" sz="1600" b="1" dirty="0"/>
              <a:t>. Social </a:t>
            </a:r>
          </a:p>
          <a:p>
            <a:endParaRPr lang="es-MX" sz="1600" dirty="0"/>
          </a:p>
          <a:p>
            <a:r>
              <a:rPr lang="es-MX" b="1" dirty="0"/>
              <a:t>TOTAL 				94 FUNCIONARIOS </a:t>
            </a:r>
            <a:r>
              <a:rPr lang="es-MX" dirty="0"/>
              <a:t> </a:t>
            </a:r>
          </a:p>
          <a:p>
            <a:endParaRPr lang="es-MX" dirty="0"/>
          </a:p>
        </p:txBody>
      </p:sp>
      <p:pic>
        <p:nvPicPr>
          <p:cNvPr id="4" name="3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489" y="98893"/>
            <a:ext cx="955927" cy="1101114"/>
          </a:xfrm>
          <a:prstGeom prst="rect">
            <a:avLst/>
          </a:prstGeom>
        </p:spPr>
      </p:pic>
    </p:spTree>
    <p:extLst>
      <p:ext uri="{BB962C8B-B14F-4D97-AF65-F5344CB8AC3E}">
        <p14:creationId xmlns:p14="http://schemas.microsoft.com/office/powerpoint/2010/main" val="11759086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1074272" y="2102667"/>
            <a:ext cx="24237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6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endParaRPr kumimoji="0" lang="es-MX"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6" name="5 Imagen" descr="C:\Users\Marcela Lopez\Downloads\VIRB0045.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7022" y="1556792"/>
            <a:ext cx="4773802" cy="2793084"/>
          </a:xfrm>
          <a:prstGeom prst="rect">
            <a:avLst/>
          </a:prstGeom>
          <a:noFill/>
          <a:ln>
            <a:noFill/>
          </a:ln>
        </p:spPr>
      </p:pic>
      <p:sp>
        <p:nvSpPr>
          <p:cNvPr id="10" name="9 Rectángulo"/>
          <p:cNvSpPr/>
          <p:nvPr/>
        </p:nvSpPr>
        <p:spPr>
          <a:xfrm>
            <a:off x="1691680" y="491523"/>
            <a:ext cx="6768752" cy="369332"/>
          </a:xfrm>
          <a:prstGeom prst="rect">
            <a:avLst/>
          </a:prstGeom>
        </p:spPr>
        <p:txBody>
          <a:bodyPr wrap="square">
            <a:spAutoFit/>
          </a:bodyPr>
          <a:lstStyle/>
          <a:p>
            <a:r>
              <a:rPr lang="es-CL" b="1" dirty="0" smtClean="0"/>
              <a:t>BATUCADA </a:t>
            </a:r>
            <a:endParaRPr lang="es-CL" dirty="0"/>
          </a:p>
        </p:txBody>
      </p:sp>
      <p:pic>
        <p:nvPicPr>
          <p:cNvPr id="11" name="10 Imagen" descr="C:\Users\Marcela Lopez\Downloads\IMG_0930.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16007" y="3589020"/>
            <a:ext cx="5314950" cy="3268980"/>
          </a:xfrm>
          <a:prstGeom prst="rect">
            <a:avLst/>
          </a:prstGeom>
          <a:noFill/>
          <a:ln>
            <a:noFill/>
          </a:ln>
        </p:spPr>
      </p:pic>
      <p:pic>
        <p:nvPicPr>
          <p:cNvPr id="286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1999" y="445894"/>
            <a:ext cx="4358957" cy="2898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8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489" y="98893"/>
            <a:ext cx="955927" cy="1101114"/>
          </a:xfrm>
          <a:prstGeom prst="rect">
            <a:avLst/>
          </a:prstGeom>
        </p:spPr>
      </p:pic>
    </p:spTree>
    <p:extLst>
      <p:ext uri="{BB962C8B-B14F-4D97-AF65-F5344CB8AC3E}">
        <p14:creationId xmlns:p14="http://schemas.microsoft.com/office/powerpoint/2010/main" val="22678288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1074272" y="2102667"/>
            <a:ext cx="24237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6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endParaRPr kumimoji="0" lang="es-MX"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4" name="3 Imagen" descr="C:\Users\vanessa\Desktop\niñas4.jpg"/>
          <p:cNvPicPr/>
          <p:nvPr/>
        </p:nvPicPr>
        <p:blipFill>
          <a:blip r:embed="rId2">
            <a:extLst>
              <a:ext uri="{28A0092B-C50C-407E-A947-70E740481C1C}">
                <a14:useLocalDpi xmlns:a14="http://schemas.microsoft.com/office/drawing/2010/main" val="0"/>
              </a:ext>
            </a:extLst>
          </a:blip>
          <a:srcRect/>
          <a:stretch>
            <a:fillRect/>
          </a:stretch>
        </p:blipFill>
        <p:spPr bwMode="auto">
          <a:xfrm>
            <a:off x="3563888" y="325351"/>
            <a:ext cx="5191125" cy="389318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4 Imagen" descr="C:\Users\Sala 402\Downloads\IMG_003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3212976"/>
            <a:ext cx="5553075" cy="3400425"/>
          </a:xfrm>
          <a:prstGeom prst="rect">
            <a:avLst/>
          </a:prstGeom>
          <a:noFill/>
          <a:ln>
            <a:noFill/>
          </a:ln>
        </p:spPr>
      </p:pic>
      <p:sp>
        <p:nvSpPr>
          <p:cNvPr id="6" name="5 Rectángulo"/>
          <p:cNvSpPr/>
          <p:nvPr/>
        </p:nvSpPr>
        <p:spPr>
          <a:xfrm>
            <a:off x="6444208" y="4659565"/>
            <a:ext cx="2592288" cy="369332"/>
          </a:xfrm>
          <a:prstGeom prst="rect">
            <a:avLst/>
          </a:prstGeom>
        </p:spPr>
        <p:txBody>
          <a:bodyPr wrap="square">
            <a:spAutoFit/>
          </a:bodyPr>
          <a:lstStyle/>
          <a:p>
            <a:r>
              <a:rPr lang="es-CL" b="1" dirty="0"/>
              <a:t>TALLER DE  </a:t>
            </a:r>
            <a:r>
              <a:rPr lang="es-CL" b="1" dirty="0" smtClean="0"/>
              <a:t>TEATRO </a:t>
            </a:r>
            <a:endParaRPr lang="es-CL" dirty="0"/>
          </a:p>
        </p:txBody>
      </p:sp>
      <p:pic>
        <p:nvPicPr>
          <p:cNvPr id="7" name="6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489" y="98893"/>
            <a:ext cx="955927" cy="1101114"/>
          </a:xfrm>
          <a:prstGeom prst="rect">
            <a:avLst/>
          </a:prstGeom>
        </p:spPr>
      </p:pic>
    </p:spTree>
    <p:extLst>
      <p:ext uri="{BB962C8B-B14F-4D97-AF65-F5344CB8AC3E}">
        <p14:creationId xmlns:p14="http://schemas.microsoft.com/office/powerpoint/2010/main" val="36043614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1074272" y="2102667"/>
            <a:ext cx="24237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6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endParaRPr kumimoji="0" lang="es-MX"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4" name="Picture 6"/>
          <p:cNvPicPr/>
          <p:nvPr/>
        </p:nvPicPr>
        <p:blipFill>
          <a:blip r:embed="rId2">
            <a:extLst>
              <a:ext uri="{28A0092B-C50C-407E-A947-70E740481C1C}">
                <a14:useLocalDpi xmlns:a14="http://schemas.microsoft.com/office/drawing/2010/main" val="0"/>
              </a:ext>
            </a:extLst>
          </a:blip>
          <a:stretch>
            <a:fillRect/>
          </a:stretch>
        </p:blipFill>
        <p:spPr>
          <a:xfrm>
            <a:off x="3275856" y="738419"/>
            <a:ext cx="5441315" cy="3067050"/>
          </a:xfrm>
          <a:prstGeom prst="rect">
            <a:avLst/>
          </a:prstGeom>
        </p:spPr>
      </p:pic>
      <p:pic>
        <p:nvPicPr>
          <p:cNvPr id="5" name="Picture 3"/>
          <p:cNvPicPr/>
          <p:nvPr/>
        </p:nvPicPr>
        <p:blipFill>
          <a:blip r:embed="rId3" cstate="print">
            <a:extLst>
              <a:ext uri="{28A0092B-C50C-407E-A947-70E740481C1C}">
                <a14:useLocalDpi xmlns:a14="http://schemas.microsoft.com/office/drawing/2010/main" val="0"/>
              </a:ext>
            </a:extLst>
          </a:blip>
          <a:stretch>
            <a:fillRect/>
          </a:stretch>
        </p:blipFill>
        <p:spPr>
          <a:xfrm>
            <a:off x="23466" y="2780929"/>
            <a:ext cx="4980581" cy="3842872"/>
          </a:xfrm>
          <a:prstGeom prst="rect">
            <a:avLst/>
          </a:prstGeom>
        </p:spPr>
      </p:pic>
      <p:sp>
        <p:nvSpPr>
          <p:cNvPr id="6" name="5 Rectángulo"/>
          <p:cNvSpPr/>
          <p:nvPr/>
        </p:nvSpPr>
        <p:spPr>
          <a:xfrm>
            <a:off x="5580112" y="4659565"/>
            <a:ext cx="3456384" cy="369332"/>
          </a:xfrm>
          <a:prstGeom prst="rect">
            <a:avLst/>
          </a:prstGeom>
        </p:spPr>
        <p:txBody>
          <a:bodyPr wrap="square">
            <a:spAutoFit/>
          </a:bodyPr>
          <a:lstStyle/>
          <a:p>
            <a:r>
              <a:rPr lang="es-CL" b="1" dirty="0"/>
              <a:t>TALLER DE </a:t>
            </a:r>
            <a:r>
              <a:rPr lang="es-CL" b="1" dirty="0" smtClean="0"/>
              <a:t>CHEERLEADERS</a:t>
            </a:r>
            <a:endParaRPr lang="es-CL" dirty="0"/>
          </a:p>
        </p:txBody>
      </p:sp>
      <p:pic>
        <p:nvPicPr>
          <p:cNvPr id="7" name="6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489" y="98893"/>
            <a:ext cx="955927" cy="1101114"/>
          </a:xfrm>
          <a:prstGeom prst="rect">
            <a:avLst/>
          </a:prstGeom>
        </p:spPr>
      </p:pic>
    </p:spTree>
    <p:extLst>
      <p:ext uri="{BB962C8B-B14F-4D97-AF65-F5344CB8AC3E}">
        <p14:creationId xmlns:p14="http://schemas.microsoft.com/office/powerpoint/2010/main" val="36043614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1074272" y="2102667"/>
            <a:ext cx="24237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6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endParaRPr kumimoji="0" lang="es-MX"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4" name="3 Imagen" descr="C:\Users\Marcela Lopez\Downloads\LT-TS-04.png"/>
          <p:cNvPicPr/>
          <p:nvPr/>
        </p:nvPicPr>
        <p:blipFill>
          <a:blip r:embed="rId2">
            <a:extLst>
              <a:ext uri="{28A0092B-C50C-407E-A947-70E740481C1C}">
                <a14:useLocalDpi xmlns:a14="http://schemas.microsoft.com/office/drawing/2010/main" val="0"/>
              </a:ext>
            </a:extLst>
          </a:blip>
          <a:srcRect/>
          <a:stretch>
            <a:fillRect/>
          </a:stretch>
        </p:blipFill>
        <p:spPr bwMode="auto">
          <a:xfrm>
            <a:off x="4211960" y="404813"/>
            <a:ext cx="4580781" cy="3096195"/>
          </a:xfrm>
          <a:prstGeom prst="rect">
            <a:avLst/>
          </a:prstGeom>
          <a:noFill/>
          <a:ln>
            <a:noFill/>
          </a:ln>
        </p:spPr>
      </p:pic>
      <p:pic>
        <p:nvPicPr>
          <p:cNvPr id="5" name="4 Imagen" descr="C:\Users\Marcela Lopez\Downloads\LT-TS-09a (1).png"/>
          <p:cNvPicPr/>
          <p:nvPr/>
        </p:nvPicPr>
        <p:blipFill>
          <a:blip r:embed="rId3">
            <a:extLst>
              <a:ext uri="{28A0092B-C50C-407E-A947-70E740481C1C}">
                <a14:useLocalDpi xmlns:a14="http://schemas.microsoft.com/office/drawing/2010/main" val="0"/>
              </a:ext>
            </a:extLst>
          </a:blip>
          <a:srcRect/>
          <a:stretch>
            <a:fillRect/>
          </a:stretch>
        </p:blipFill>
        <p:spPr bwMode="auto">
          <a:xfrm>
            <a:off x="323528" y="3284984"/>
            <a:ext cx="5266055" cy="3286125"/>
          </a:xfrm>
          <a:prstGeom prst="rect">
            <a:avLst/>
          </a:prstGeom>
          <a:noFill/>
          <a:ln>
            <a:noFill/>
          </a:ln>
        </p:spPr>
      </p:pic>
      <p:sp>
        <p:nvSpPr>
          <p:cNvPr id="6" name="5 Rectángulo"/>
          <p:cNvSpPr/>
          <p:nvPr/>
        </p:nvSpPr>
        <p:spPr>
          <a:xfrm>
            <a:off x="684213" y="1800614"/>
            <a:ext cx="2592288" cy="369332"/>
          </a:xfrm>
          <a:prstGeom prst="rect">
            <a:avLst/>
          </a:prstGeom>
        </p:spPr>
        <p:txBody>
          <a:bodyPr wrap="square">
            <a:spAutoFit/>
          </a:bodyPr>
          <a:lstStyle/>
          <a:p>
            <a:r>
              <a:rPr lang="es-CL" b="1" dirty="0"/>
              <a:t>TALLER DE  </a:t>
            </a:r>
            <a:r>
              <a:rPr lang="es-CL" b="1" dirty="0" smtClean="0"/>
              <a:t>SLACKLINE</a:t>
            </a:r>
            <a:endParaRPr lang="es-CL" dirty="0"/>
          </a:p>
        </p:txBody>
      </p:sp>
      <p:pic>
        <p:nvPicPr>
          <p:cNvPr id="7" name="6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489" y="98893"/>
            <a:ext cx="955927" cy="1101114"/>
          </a:xfrm>
          <a:prstGeom prst="rect">
            <a:avLst/>
          </a:prstGeom>
        </p:spPr>
      </p:pic>
    </p:spTree>
    <p:extLst>
      <p:ext uri="{BB962C8B-B14F-4D97-AF65-F5344CB8AC3E}">
        <p14:creationId xmlns:p14="http://schemas.microsoft.com/office/powerpoint/2010/main" val="36043614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1074272" y="2102667"/>
            <a:ext cx="24237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6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endParaRPr kumimoji="0" lang="es-MX"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5" name="4 Imagen" descr="C:\Users\Lenovo 20\Downloads\DSC_0058.JPG"/>
          <p:cNvPicPr/>
          <p:nvPr/>
        </p:nvPicPr>
        <p:blipFill>
          <a:blip r:embed="rId2">
            <a:extLst>
              <a:ext uri="{28A0092B-C50C-407E-A947-70E740481C1C}">
                <a14:useLocalDpi xmlns:a14="http://schemas.microsoft.com/office/drawing/2010/main" val="0"/>
              </a:ext>
            </a:extLst>
          </a:blip>
          <a:srcRect/>
          <a:stretch>
            <a:fillRect/>
          </a:stretch>
        </p:blipFill>
        <p:spPr bwMode="auto">
          <a:xfrm>
            <a:off x="0" y="3296285"/>
            <a:ext cx="5667375" cy="3561715"/>
          </a:xfrm>
          <a:prstGeom prst="rect">
            <a:avLst/>
          </a:prstGeom>
          <a:noFill/>
          <a:ln>
            <a:noFill/>
          </a:ln>
        </p:spPr>
      </p:pic>
      <p:sp>
        <p:nvSpPr>
          <p:cNvPr id="6" name="5 Rectángulo"/>
          <p:cNvSpPr/>
          <p:nvPr/>
        </p:nvSpPr>
        <p:spPr>
          <a:xfrm>
            <a:off x="6444208" y="4659565"/>
            <a:ext cx="2592288" cy="369332"/>
          </a:xfrm>
          <a:prstGeom prst="rect">
            <a:avLst/>
          </a:prstGeom>
        </p:spPr>
        <p:txBody>
          <a:bodyPr wrap="square">
            <a:spAutoFit/>
          </a:bodyPr>
          <a:lstStyle/>
          <a:p>
            <a:r>
              <a:rPr lang="es-CL" b="1" dirty="0" smtClean="0"/>
              <a:t>BANDA  Y CANTO </a:t>
            </a:r>
            <a:endParaRPr lang="es-CL" dirty="0"/>
          </a:p>
        </p:txBody>
      </p:sp>
      <p:pic>
        <p:nvPicPr>
          <p:cNvPr id="30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9912" y="188640"/>
            <a:ext cx="5242504" cy="3486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7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489" y="98893"/>
            <a:ext cx="955927" cy="1101114"/>
          </a:xfrm>
          <a:prstGeom prst="rect">
            <a:avLst/>
          </a:prstGeom>
        </p:spPr>
      </p:pic>
    </p:spTree>
    <p:extLst>
      <p:ext uri="{BB962C8B-B14F-4D97-AF65-F5344CB8AC3E}">
        <p14:creationId xmlns:p14="http://schemas.microsoft.com/office/powerpoint/2010/main" val="36043614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1074272" y="2102667"/>
            <a:ext cx="24237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6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endParaRPr kumimoji="0" lang="es-MX"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4" name="3 Imagen" descr="C:\Users\Administrador\Pictures\juicio oral 2014\IMG_1401.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79912" y="260648"/>
            <a:ext cx="5252090" cy="3168352"/>
          </a:xfrm>
          <a:prstGeom prst="rect">
            <a:avLst/>
          </a:prstGeom>
          <a:noFill/>
          <a:ln>
            <a:noFill/>
          </a:ln>
        </p:spPr>
      </p:pic>
      <p:pic>
        <p:nvPicPr>
          <p:cNvPr id="5" name="4 Imagen" descr="C:\Users\Marcela Lopez\Downloads\IMG-20151204-WA0002 (1).jpg"/>
          <p:cNvPicPr/>
          <p:nvPr/>
        </p:nvPicPr>
        <p:blipFill>
          <a:blip r:embed="rId3">
            <a:extLst>
              <a:ext uri="{28A0092B-C50C-407E-A947-70E740481C1C}">
                <a14:useLocalDpi xmlns:a14="http://schemas.microsoft.com/office/drawing/2010/main" val="0"/>
              </a:ext>
            </a:extLst>
          </a:blip>
          <a:srcRect/>
          <a:stretch>
            <a:fillRect/>
          </a:stretch>
        </p:blipFill>
        <p:spPr bwMode="auto">
          <a:xfrm>
            <a:off x="684212" y="3717032"/>
            <a:ext cx="5166677" cy="2988945"/>
          </a:xfrm>
          <a:prstGeom prst="rect">
            <a:avLst/>
          </a:prstGeom>
          <a:noFill/>
          <a:ln>
            <a:noFill/>
          </a:ln>
        </p:spPr>
      </p:pic>
      <p:sp>
        <p:nvSpPr>
          <p:cNvPr id="6" name="5 Rectángulo"/>
          <p:cNvSpPr/>
          <p:nvPr/>
        </p:nvSpPr>
        <p:spPr>
          <a:xfrm>
            <a:off x="5850890" y="4659565"/>
            <a:ext cx="3185606" cy="646331"/>
          </a:xfrm>
          <a:prstGeom prst="rect">
            <a:avLst/>
          </a:prstGeom>
        </p:spPr>
        <p:txBody>
          <a:bodyPr wrap="square">
            <a:spAutoFit/>
          </a:bodyPr>
          <a:lstStyle/>
          <a:p>
            <a:r>
              <a:rPr lang="es-CL" b="1" dirty="0" smtClean="0"/>
              <a:t>TALLERES DE DEBATE JUICIO ORAL Y DEBATE CIENTIFICO </a:t>
            </a:r>
            <a:endParaRPr lang="es-CL" dirty="0"/>
          </a:p>
        </p:txBody>
      </p:sp>
      <p:pic>
        <p:nvPicPr>
          <p:cNvPr id="296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28" y="1412875"/>
            <a:ext cx="4118866" cy="2739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7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489" y="98893"/>
            <a:ext cx="955927" cy="1101114"/>
          </a:xfrm>
          <a:prstGeom prst="rect">
            <a:avLst/>
          </a:prstGeom>
        </p:spPr>
      </p:pic>
    </p:spTree>
    <p:extLst>
      <p:ext uri="{BB962C8B-B14F-4D97-AF65-F5344CB8AC3E}">
        <p14:creationId xmlns:p14="http://schemas.microsoft.com/office/powerpoint/2010/main" val="36043614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1074272" y="2102667"/>
            <a:ext cx="24237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6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endParaRPr kumimoji="0" lang="es-MX"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5" name="4 Imagen" descr="C:\Users\Marcela Lopez\Downloads\IMG_0034.JPG"/>
          <p:cNvPicPr/>
          <p:nvPr/>
        </p:nvPicPr>
        <p:blipFill>
          <a:blip r:embed="rId2">
            <a:extLst>
              <a:ext uri="{28A0092B-C50C-407E-A947-70E740481C1C}">
                <a14:useLocalDpi xmlns:a14="http://schemas.microsoft.com/office/drawing/2010/main" val="0"/>
              </a:ext>
            </a:extLst>
          </a:blip>
          <a:srcRect/>
          <a:stretch>
            <a:fillRect/>
          </a:stretch>
        </p:blipFill>
        <p:spPr bwMode="auto">
          <a:xfrm>
            <a:off x="3275856" y="188640"/>
            <a:ext cx="5466715" cy="3162300"/>
          </a:xfrm>
          <a:prstGeom prst="rect">
            <a:avLst/>
          </a:prstGeom>
          <a:noFill/>
          <a:ln>
            <a:noFill/>
          </a:ln>
        </p:spPr>
      </p:pic>
      <p:pic>
        <p:nvPicPr>
          <p:cNvPr id="6" name="5 Imagen" descr="C:\Users\Marcela Lopez\Downloads\IMG_0030.JPG"/>
          <p:cNvPicPr/>
          <p:nvPr/>
        </p:nvPicPr>
        <p:blipFill>
          <a:blip r:embed="rId3">
            <a:extLst>
              <a:ext uri="{28A0092B-C50C-407E-A947-70E740481C1C}">
                <a14:useLocalDpi xmlns:a14="http://schemas.microsoft.com/office/drawing/2010/main" val="0"/>
              </a:ext>
            </a:extLst>
          </a:blip>
          <a:srcRect/>
          <a:stretch>
            <a:fillRect/>
          </a:stretch>
        </p:blipFill>
        <p:spPr bwMode="auto">
          <a:xfrm>
            <a:off x="0" y="2700139"/>
            <a:ext cx="5342255" cy="2609850"/>
          </a:xfrm>
          <a:prstGeom prst="rect">
            <a:avLst/>
          </a:prstGeom>
          <a:noFill/>
          <a:ln>
            <a:noFill/>
          </a:ln>
        </p:spPr>
      </p:pic>
      <p:pic>
        <p:nvPicPr>
          <p:cNvPr id="7" name="6 Imagen" descr="YOGAAULA8VOS_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23809" y="3676650"/>
            <a:ext cx="5589905" cy="3181350"/>
          </a:xfrm>
          <a:prstGeom prst="rect">
            <a:avLst/>
          </a:prstGeom>
          <a:noFill/>
          <a:ln>
            <a:noFill/>
          </a:ln>
        </p:spPr>
      </p:pic>
      <p:sp>
        <p:nvSpPr>
          <p:cNvPr id="8" name="7 Rectángulo"/>
          <p:cNvSpPr/>
          <p:nvPr/>
        </p:nvSpPr>
        <p:spPr>
          <a:xfrm>
            <a:off x="245319" y="1902612"/>
            <a:ext cx="2592288" cy="369332"/>
          </a:xfrm>
          <a:prstGeom prst="rect">
            <a:avLst/>
          </a:prstGeom>
        </p:spPr>
        <p:txBody>
          <a:bodyPr wrap="square">
            <a:spAutoFit/>
          </a:bodyPr>
          <a:lstStyle/>
          <a:p>
            <a:r>
              <a:rPr lang="es-CL" b="1" dirty="0"/>
              <a:t>TALLER DE  </a:t>
            </a:r>
            <a:r>
              <a:rPr lang="es-CL" b="1" dirty="0" smtClean="0"/>
              <a:t>YOGA</a:t>
            </a:r>
            <a:endParaRPr lang="es-CL" dirty="0"/>
          </a:p>
        </p:txBody>
      </p:sp>
      <p:pic>
        <p:nvPicPr>
          <p:cNvPr id="9" name="8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489" y="98893"/>
            <a:ext cx="955927" cy="1101114"/>
          </a:xfrm>
          <a:prstGeom prst="rect">
            <a:avLst/>
          </a:prstGeom>
        </p:spPr>
      </p:pic>
    </p:spTree>
    <p:extLst>
      <p:ext uri="{BB962C8B-B14F-4D97-AF65-F5344CB8AC3E}">
        <p14:creationId xmlns:p14="http://schemas.microsoft.com/office/powerpoint/2010/main" val="36043614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1074272" y="2102667"/>
            <a:ext cx="24237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6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endParaRPr kumimoji="0" lang="es-MX"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8" name="7 Imagen" descr="C:\Users\Sala 402\Downloads\IMG_0045.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1477" y="2924944"/>
            <a:ext cx="5800725" cy="3667125"/>
          </a:xfrm>
          <a:prstGeom prst="rect">
            <a:avLst/>
          </a:prstGeom>
          <a:noFill/>
          <a:ln>
            <a:noFill/>
          </a:ln>
        </p:spPr>
      </p:pic>
      <p:sp>
        <p:nvSpPr>
          <p:cNvPr id="9" name="8 Rectángulo"/>
          <p:cNvSpPr/>
          <p:nvPr/>
        </p:nvSpPr>
        <p:spPr>
          <a:xfrm>
            <a:off x="6444208" y="4659565"/>
            <a:ext cx="2592288" cy="369332"/>
          </a:xfrm>
          <a:prstGeom prst="rect">
            <a:avLst/>
          </a:prstGeom>
        </p:spPr>
        <p:txBody>
          <a:bodyPr wrap="square">
            <a:spAutoFit/>
          </a:bodyPr>
          <a:lstStyle/>
          <a:p>
            <a:r>
              <a:rPr lang="es-CL" b="1" dirty="0"/>
              <a:t>TALLER DE </a:t>
            </a:r>
            <a:r>
              <a:rPr lang="es-CL" b="1" dirty="0" smtClean="0"/>
              <a:t>ZUMBA</a:t>
            </a:r>
            <a:endParaRPr lang="es-CL" dirty="0"/>
          </a:p>
        </p:txBody>
      </p:sp>
      <p:pic>
        <p:nvPicPr>
          <p:cNvPr id="31746" name="Picture 2" descr="C:\Users\Pedro Herrera\Desktop\CUENTA PUBLICA 2017\SELECCION FOTOS 2016\SELECCION FOTOS 2016\11-23 Presentacion Talleres\IMG_013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1761" y="229007"/>
            <a:ext cx="5634735" cy="3747319"/>
          </a:xfrm>
          <a:prstGeom prst="rect">
            <a:avLst/>
          </a:prstGeom>
          <a:noFill/>
          <a:extLst>
            <a:ext uri="{909E8E84-426E-40DD-AFC4-6F175D3DCCD1}">
              <a14:hiddenFill xmlns:a14="http://schemas.microsoft.com/office/drawing/2010/main">
                <a:solidFill>
                  <a:srgbClr val="FFFFFF"/>
                </a:solidFill>
              </a14:hiddenFill>
            </a:ext>
          </a:extLst>
        </p:spPr>
      </p:pic>
      <p:pic>
        <p:nvPicPr>
          <p:cNvPr id="10" name="9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489" y="98893"/>
            <a:ext cx="955927" cy="1101114"/>
          </a:xfrm>
          <a:prstGeom prst="rect">
            <a:avLst/>
          </a:prstGeom>
        </p:spPr>
      </p:pic>
    </p:spTree>
    <p:extLst>
      <p:ext uri="{BB962C8B-B14F-4D97-AF65-F5344CB8AC3E}">
        <p14:creationId xmlns:p14="http://schemas.microsoft.com/office/powerpoint/2010/main" val="13249502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1074272" y="2102667"/>
            <a:ext cx="24237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6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endParaRPr kumimoji="0" lang="es-MX"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8" name="7 Imagen" descr="C:\Users\Marcela Lopez\Downloads\IMG_20150928_164012766.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782" y="3284984"/>
            <a:ext cx="5850890" cy="3289935"/>
          </a:xfrm>
          <a:prstGeom prst="rect">
            <a:avLst/>
          </a:prstGeom>
          <a:noFill/>
          <a:ln>
            <a:noFill/>
          </a:ln>
        </p:spPr>
      </p:pic>
      <p:sp>
        <p:nvSpPr>
          <p:cNvPr id="9" name="8 Rectángulo"/>
          <p:cNvSpPr/>
          <p:nvPr/>
        </p:nvSpPr>
        <p:spPr>
          <a:xfrm>
            <a:off x="6084168" y="4659565"/>
            <a:ext cx="2952328" cy="369332"/>
          </a:xfrm>
          <a:prstGeom prst="rect">
            <a:avLst/>
          </a:prstGeom>
        </p:spPr>
        <p:txBody>
          <a:bodyPr wrap="square">
            <a:spAutoFit/>
          </a:bodyPr>
          <a:lstStyle/>
          <a:p>
            <a:r>
              <a:rPr lang="es-CL" b="1" dirty="0"/>
              <a:t>TALLER DE  </a:t>
            </a:r>
            <a:r>
              <a:rPr lang="es-CL" b="1" dirty="0" smtClean="0"/>
              <a:t>AUDIOVISUAL </a:t>
            </a:r>
            <a:endParaRPr lang="es-CL" dirty="0"/>
          </a:p>
        </p:txBody>
      </p:sp>
      <p:pic>
        <p:nvPicPr>
          <p:cNvPr id="399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5912" y="308889"/>
            <a:ext cx="4691620" cy="3120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9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489" y="98893"/>
            <a:ext cx="955927" cy="1101114"/>
          </a:xfrm>
          <a:prstGeom prst="rect">
            <a:avLst/>
          </a:prstGeom>
        </p:spPr>
      </p:pic>
    </p:spTree>
    <p:extLst>
      <p:ext uri="{BB962C8B-B14F-4D97-AF65-F5344CB8AC3E}">
        <p14:creationId xmlns:p14="http://schemas.microsoft.com/office/powerpoint/2010/main" val="13249502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260648"/>
            <a:ext cx="4774340" cy="3175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Rectángulo"/>
          <p:cNvSpPr/>
          <p:nvPr/>
        </p:nvSpPr>
        <p:spPr>
          <a:xfrm>
            <a:off x="588318" y="5675701"/>
            <a:ext cx="2830775" cy="369332"/>
          </a:xfrm>
          <a:prstGeom prst="rect">
            <a:avLst/>
          </a:prstGeom>
        </p:spPr>
        <p:txBody>
          <a:bodyPr wrap="none">
            <a:spAutoFit/>
          </a:bodyPr>
          <a:lstStyle/>
          <a:p>
            <a:r>
              <a:rPr lang="es-CL" b="1" dirty="0"/>
              <a:t>TALLER DE  </a:t>
            </a:r>
            <a:r>
              <a:rPr lang="es-CL" b="1" dirty="0" smtClean="0"/>
              <a:t>JAPONES  </a:t>
            </a:r>
            <a:endParaRPr lang="es-CL" dirty="0"/>
          </a:p>
        </p:txBody>
      </p:sp>
      <p:pic>
        <p:nvPicPr>
          <p:cNvPr id="409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0647" y="3284984"/>
            <a:ext cx="5093353" cy="3387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6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489" y="98893"/>
            <a:ext cx="955927" cy="1101114"/>
          </a:xfrm>
          <a:prstGeom prst="rect">
            <a:avLst/>
          </a:prstGeom>
        </p:spPr>
      </p:pic>
    </p:spTree>
    <p:extLst>
      <p:ext uri="{BB962C8B-B14F-4D97-AF65-F5344CB8AC3E}">
        <p14:creationId xmlns:p14="http://schemas.microsoft.com/office/powerpoint/2010/main" val="39598592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Pedro Herrera\Desktop\CUENTA PUBLICA 2017\SELECCION FOTOS 2016\SELECCION FOTOS 2016\Fotos anuario\Equipo de gestió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1640" y="1462844"/>
            <a:ext cx="7272808" cy="4843804"/>
          </a:xfrm>
          <a:prstGeom prst="rect">
            <a:avLst/>
          </a:prstGeom>
          <a:noFill/>
          <a:extLst>
            <a:ext uri="{909E8E84-426E-40DD-AFC4-6F175D3DCCD1}">
              <a14:hiddenFill xmlns:a14="http://schemas.microsoft.com/office/drawing/2010/main">
                <a:solidFill>
                  <a:srgbClr val="FFFFFF"/>
                </a:solidFill>
              </a14:hiddenFill>
            </a:ext>
          </a:extLst>
        </p:spPr>
      </p:pic>
      <p:pic>
        <p:nvPicPr>
          <p:cNvPr id="5" name="4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489" y="98893"/>
            <a:ext cx="955927" cy="1101114"/>
          </a:xfrm>
          <a:prstGeom prst="rect">
            <a:avLst/>
          </a:prstGeom>
        </p:spPr>
      </p:pic>
    </p:spTree>
    <p:extLst>
      <p:ext uri="{BB962C8B-B14F-4D97-AF65-F5344CB8AC3E}">
        <p14:creationId xmlns:p14="http://schemas.microsoft.com/office/powerpoint/2010/main" val="23223107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24049"/>
            <a:ext cx="3384377" cy="5086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Rectángulo"/>
          <p:cNvSpPr/>
          <p:nvPr/>
        </p:nvSpPr>
        <p:spPr>
          <a:xfrm>
            <a:off x="6038192" y="6021288"/>
            <a:ext cx="3108864" cy="369332"/>
          </a:xfrm>
          <a:prstGeom prst="rect">
            <a:avLst/>
          </a:prstGeom>
        </p:spPr>
        <p:txBody>
          <a:bodyPr wrap="none">
            <a:spAutoFit/>
          </a:bodyPr>
          <a:lstStyle/>
          <a:p>
            <a:r>
              <a:rPr lang="es-CL" b="1" dirty="0"/>
              <a:t>TALLER DE  </a:t>
            </a:r>
            <a:r>
              <a:rPr lang="es-CL" b="1" dirty="0" smtClean="0"/>
              <a:t>ROBOTICA   </a:t>
            </a:r>
            <a:endParaRPr lang="es-CL" dirty="0"/>
          </a:p>
        </p:txBody>
      </p:sp>
      <p:pic>
        <p:nvPicPr>
          <p:cNvPr id="419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3456" y="2924943"/>
            <a:ext cx="4364968" cy="290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6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489" y="98893"/>
            <a:ext cx="955927" cy="1101114"/>
          </a:xfrm>
          <a:prstGeom prst="rect">
            <a:avLst/>
          </a:prstGeom>
        </p:spPr>
      </p:pic>
    </p:spTree>
    <p:extLst>
      <p:ext uri="{BB962C8B-B14F-4D97-AF65-F5344CB8AC3E}">
        <p14:creationId xmlns:p14="http://schemas.microsoft.com/office/powerpoint/2010/main" val="331099815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1074272" y="2102667"/>
            <a:ext cx="24237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6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endParaRPr kumimoji="0" lang="es-MX"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 name="Rectangle 1"/>
          <p:cNvSpPr>
            <a:spLocks noChangeArrowheads="1"/>
          </p:cNvSpPr>
          <p:nvPr/>
        </p:nvSpPr>
        <p:spPr bwMode="auto">
          <a:xfrm>
            <a:off x="2123728" y="392213"/>
            <a:ext cx="547260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Narrow" pitchFamily="34" charset="0"/>
                <a:ea typeface="Times New Roman" pitchFamily="18" charset="0"/>
                <a:cs typeface="Arial" pitchFamily="34" charset="0"/>
              </a:rPr>
              <a:t>SALIDAS PEDAGÓGICAS A  TERRENO, LICEO TAJAMAR</a:t>
            </a:r>
            <a:endParaRPr kumimoji="0" lang="es-CL" sz="14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CL" sz="1800"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7" name="6 Tabla"/>
          <p:cNvGraphicFramePr>
            <a:graphicFrameLocks noGrp="1"/>
          </p:cNvGraphicFramePr>
          <p:nvPr>
            <p:extLst>
              <p:ext uri="{D42A27DB-BD31-4B8C-83A1-F6EECF244321}">
                <p14:modId xmlns:p14="http://schemas.microsoft.com/office/powerpoint/2010/main" val="159937585"/>
              </p:ext>
            </p:extLst>
          </p:nvPr>
        </p:nvGraphicFramePr>
        <p:xfrm>
          <a:off x="1475656" y="836712"/>
          <a:ext cx="7452827" cy="5616621"/>
        </p:xfrm>
        <a:graphic>
          <a:graphicData uri="http://schemas.openxmlformats.org/drawingml/2006/table">
            <a:tbl>
              <a:tblPr firstRow="1" firstCol="1" bandRow="1">
                <a:tableStyleId>{16D9F66E-5EB9-4882-86FB-DCBF35E3C3E4}</a:tableStyleId>
              </a:tblPr>
              <a:tblGrid>
                <a:gridCol w="3015537">
                  <a:extLst>
                    <a:ext uri="{9D8B030D-6E8A-4147-A177-3AD203B41FA5}">
                      <a16:colId xmlns:a16="http://schemas.microsoft.com/office/drawing/2014/main" val="20000"/>
                    </a:ext>
                  </a:extLst>
                </a:gridCol>
                <a:gridCol w="4437290">
                  <a:extLst>
                    <a:ext uri="{9D8B030D-6E8A-4147-A177-3AD203B41FA5}">
                      <a16:colId xmlns:a16="http://schemas.microsoft.com/office/drawing/2014/main" val="20001"/>
                    </a:ext>
                  </a:extLst>
                </a:gridCol>
              </a:tblGrid>
              <a:tr h="871545">
                <a:tc>
                  <a:txBody>
                    <a:bodyPr/>
                    <a:lstStyle/>
                    <a:p>
                      <a:pPr algn="ctr">
                        <a:spcAft>
                          <a:spcPts val="0"/>
                        </a:spcAft>
                      </a:pPr>
                      <a:r>
                        <a:rPr lang="es-ES" sz="1800" dirty="0">
                          <a:effectLst/>
                        </a:rPr>
                        <a:t> </a:t>
                      </a:r>
                      <a:endParaRPr lang="es-CL" sz="2800" dirty="0">
                        <a:effectLst/>
                      </a:endParaRPr>
                    </a:p>
                    <a:p>
                      <a:pPr algn="ctr">
                        <a:spcAft>
                          <a:spcPts val="0"/>
                        </a:spcAft>
                      </a:pPr>
                      <a:r>
                        <a:rPr lang="es-ES" sz="1800" dirty="0">
                          <a:effectLst/>
                        </a:rPr>
                        <a:t>Curso(s) y/o Nivele(s)</a:t>
                      </a:r>
                      <a:endParaRPr lang="es-CL" sz="2800" dirty="0">
                        <a:effectLst/>
                      </a:endParaRPr>
                    </a:p>
                    <a:p>
                      <a:pPr algn="ctr">
                        <a:spcAft>
                          <a:spcPts val="0"/>
                        </a:spcAft>
                      </a:pPr>
                      <a:r>
                        <a:rPr lang="es-ES" sz="1800" dirty="0">
                          <a:effectLst/>
                        </a:rPr>
                        <a:t> </a:t>
                      </a:r>
                      <a:endParaRPr lang="es-CL" sz="2800" dirty="0">
                        <a:effectLst/>
                        <a:latin typeface="Times New Roman"/>
                        <a:ea typeface="Times New Roman"/>
                      </a:endParaRPr>
                    </a:p>
                  </a:txBody>
                  <a:tcPr marL="68580" marR="68580" marT="0" marB="0"/>
                </a:tc>
                <a:tc>
                  <a:txBody>
                    <a:bodyPr/>
                    <a:lstStyle/>
                    <a:p>
                      <a:pPr algn="ctr">
                        <a:spcAft>
                          <a:spcPts val="0"/>
                        </a:spcAft>
                      </a:pPr>
                      <a:r>
                        <a:rPr lang="es-ES" sz="1800" dirty="0">
                          <a:effectLst/>
                        </a:rPr>
                        <a:t> </a:t>
                      </a:r>
                      <a:endParaRPr lang="es-CL" sz="2800" dirty="0">
                        <a:effectLst/>
                      </a:endParaRPr>
                    </a:p>
                    <a:p>
                      <a:pPr algn="ctr">
                        <a:spcAft>
                          <a:spcPts val="0"/>
                        </a:spcAft>
                      </a:pPr>
                      <a:r>
                        <a:rPr lang="es-ES" sz="1800" dirty="0">
                          <a:effectLst/>
                        </a:rPr>
                        <a:t>Lugar visitado</a:t>
                      </a:r>
                      <a:endParaRPr lang="es-CL" sz="2800" dirty="0">
                        <a:effectLst/>
                        <a:latin typeface="Times New Roman"/>
                        <a:ea typeface="Times New Roman"/>
                      </a:endParaRPr>
                    </a:p>
                  </a:txBody>
                  <a:tcPr marL="68580" marR="68580" marT="0" marB="0"/>
                </a:tc>
                <a:extLst>
                  <a:ext uri="{0D108BD9-81ED-4DB2-BD59-A6C34878D82A}">
                    <a16:rowId xmlns:a16="http://schemas.microsoft.com/office/drawing/2014/main" val="10000"/>
                  </a:ext>
                </a:extLst>
              </a:tr>
              <a:tr h="677868">
                <a:tc>
                  <a:txBody>
                    <a:bodyPr/>
                    <a:lstStyle/>
                    <a:p>
                      <a:pPr algn="ctr">
                        <a:spcAft>
                          <a:spcPts val="0"/>
                        </a:spcAft>
                      </a:pPr>
                      <a:r>
                        <a:rPr lang="es-ES" sz="1400" b="1" i="0" dirty="0">
                          <a:effectLst/>
                        </a:rPr>
                        <a:t> </a:t>
                      </a:r>
                      <a:endParaRPr lang="es-CL" sz="2000" b="1" i="0" dirty="0">
                        <a:effectLst/>
                      </a:endParaRPr>
                    </a:p>
                    <a:p>
                      <a:pPr algn="ctr">
                        <a:spcAft>
                          <a:spcPts val="0"/>
                        </a:spcAft>
                      </a:pPr>
                      <a:r>
                        <a:rPr lang="es-ES" sz="1400" b="1" i="0" dirty="0">
                          <a:effectLst/>
                        </a:rPr>
                        <a:t>Cuarto Diferenciado Biología</a:t>
                      </a:r>
                      <a:endParaRPr lang="es-CL" sz="2000" b="1" i="0" dirty="0">
                        <a:effectLst/>
                      </a:endParaRPr>
                    </a:p>
                    <a:p>
                      <a:pPr algn="ctr">
                        <a:spcAft>
                          <a:spcPts val="0"/>
                        </a:spcAft>
                      </a:pPr>
                      <a:r>
                        <a:rPr lang="es-ES" sz="1400" b="1" i="0" dirty="0">
                          <a:effectLst/>
                        </a:rPr>
                        <a:t> </a:t>
                      </a:r>
                      <a:endParaRPr lang="es-CL" sz="2000" b="1" i="0" dirty="0">
                        <a:effectLst/>
                        <a:latin typeface="Times New Roman"/>
                        <a:ea typeface="Times New Roman"/>
                      </a:endParaRPr>
                    </a:p>
                  </a:txBody>
                  <a:tcPr marL="68580" marR="68580" marT="0" marB="0"/>
                </a:tc>
                <a:tc>
                  <a:txBody>
                    <a:bodyPr/>
                    <a:lstStyle/>
                    <a:p>
                      <a:pPr algn="ctr">
                        <a:spcAft>
                          <a:spcPts val="0"/>
                        </a:spcAft>
                      </a:pPr>
                      <a:r>
                        <a:rPr lang="es-ES" sz="1400" b="1" i="0" dirty="0">
                          <a:effectLst/>
                        </a:rPr>
                        <a:t>Museo de Anatomía.</a:t>
                      </a:r>
                      <a:endParaRPr lang="es-CL" sz="2000" b="1" i="0" dirty="0">
                        <a:effectLst/>
                      </a:endParaRPr>
                    </a:p>
                    <a:p>
                      <a:pPr algn="ctr">
                        <a:spcAft>
                          <a:spcPts val="0"/>
                        </a:spcAft>
                      </a:pPr>
                      <a:r>
                        <a:rPr lang="es-ES" sz="1400" b="1" i="0" dirty="0">
                          <a:effectLst/>
                        </a:rPr>
                        <a:t>Facultad de Medicina</a:t>
                      </a:r>
                      <a:endParaRPr lang="es-CL" sz="2000" b="1" i="0" dirty="0">
                        <a:effectLst/>
                      </a:endParaRPr>
                    </a:p>
                    <a:p>
                      <a:pPr algn="ctr">
                        <a:spcAft>
                          <a:spcPts val="0"/>
                        </a:spcAft>
                      </a:pPr>
                      <a:r>
                        <a:rPr lang="es-ES" sz="1400" b="1" i="0" dirty="0">
                          <a:effectLst/>
                        </a:rPr>
                        <a:t>Universidad de Chile</a:t>
                      </a:r>
                      <a:endParaRPr lang="es-CL" sz="2000" b="1" i="0" dirty="0">
                        <a:effectLst/>
                        <a:latin typeface="Times New Roman"/>
                        <a:ea typeface="Times New Roman"/>
                      </a:endParaRPr>
                    </a:p>
                  </a:txBody>
                  <a:tcPr marL="68580" marR="68580" marT="0" marB="0"/>
                </a:tc>
                <a:extLst>
                  <a:ext uri="{0D108BD9-81ED-4DB2-BD59-A6C34878D82A}">
                    <a16:rowId xmlns:a16="http://schemas.microsoft.com/office/drawing/2014/main" val="10001"/>
                  </a:ext>
                </a:extLst>
              </a:tr>
              <a:tr h="677868">
                <a:tc>
                  <a:txBody>
                    <a:bodyPr/>
                    <a:lstStyle/>
                    <a:p>
                      <a:pPr algn="ctr">
                        <a:spcAft>
                          <a:spcPts val="0"/>
                        </a:spcAft>
                      </a:pPr>
                      <a:r>
                        <a:rPr lang="es-ES" sz="1400" b="1" i="0" dirty="0">
                          <a:effectLst/>
                        </a:rPr>
                        <a:t> </a:t>
                      </a:r>
                      <a:endParaRPr lang="es-CL" sz="2000" b="1" i="0" dirty="0">
                        <a:effectLst/>
                      </a:endParaRPr>
                    </a:p>
                    <a:p>
                      <a:pPr algn="ctr">
                        <a:spcAft>
                          <a:spcPts val="0"/>
                        </a:spcAft>
                      </a:pPr>
                      <a:r>
                        <a:rPr lang="es-ES" sz="1400" b="1" i="0" dirty="0">
                          <a:effectLst/>
                        </a:rPr>
                        <a:t>Cuarto E</a:t>
                      </a:r>
                      <a:endParaRPr lang="es-CL" sz="2000" b="1" i="0" dirty="0">
                        <a:effectLst/>
                      </a:endParaRPr>
                    </a:p>
                    <a:p>
                      <a:pPr algn="ctr">
                        <a:spcAft>
                          <a:spcPts val="0"/>
                        </a:spcAft>
                      </a:pPr>
                      <a:r>
                        <a:rPr lang="es-ES" sz="1400" b="1" i="0" dirty="0">
                          <a:effectLst/>
                        </a:rPr>
                        <a:t> </a:t>
                      </a:r>
                      <a:endParaRPr lang="es-CL" sz="2000" b="1" i="0" dirty="0">
                        <a:effectLst/>
                        <a:latin typeface="Times New Roman"/>
                        <a:ea typeface="Times New Roman"/>
                      </a:endParaRPr>
                    </a:p>
                  </a:txBody>
                  <a:tcPr marL="68580" marR="68580" marT="0" marB="0"/>
                </a:tc>
                <a:tc>
                  <a:txBody>
                    <a:bodyPr/>
                    <a:lstStyle/>
                    <a:p>
                      <a:pPr algn="ctr">
                        <a:spcAft>
                          <a:spcPts val="0"/>
                        </a:spcAft>
                      </a:pPr>
                      <a:r>
                        <a:rPr lang="es-ES" sz="1400" b="1" i="0" dirty="0">
                          <a:effectLst/>
                        </a:rPr>
                        <a:t>Charla –Foro, Biblioteca Futuro,</a:t>
                      </a:r>
                      <a:endParaRPr lang="es-CL" sz="2000" b="1" i="0" dirty="0">
                        <a:effectLst/>
                      </a:endParaRPr>
                    </a:p>
                    <a:p>
                      <a:pPr algn="ctr">
                        <a:spcAft>
                          <a:spcPts val="0"/>
                        </a:spcAft>
                      </a:pPr>
                      <a:r>
                        <a:rPr lang="es-ES" sz="1400" b="1" i="0" dirty="0">
                          <a:effectLst/>
                        </a:rPr>
                        <a:t>Campus Lo Contador</a:t>
                      </a:r>
                      <a:endParaRPr lang="es-CL" sz="2000" b="1" i="0" dirty="0">
                        <a:effectLst/>
                      </a:endParaRPr>
                    </a:p>
                    <a:p>
                      <a:pPr algn="ctr">
                        <a:spcAft>
                          <a:spcPts val="0"/>
                        </a:spcAft>
                      </a:pPr>
                      <a:r>
                        <a:rPr lang="es-ES" sz="1400" b="1" i="0" dirty="0">
                          <a:effectLst/>
                        </a:rPr>
                        <a:t>Universidad Católica</a:t>
                      </a:r>
                      <a:endParaRPr lang="es-CL" sz="2000" b="1" i="0" dirty="0">
                        <a:effectLst/>
                        <a:latin typeface="Times New Roman"/>
                        <a:ea typeface="Times New Roman"/>
                      </a:endParaRPr>
                    </a:p>
                  </a:txBody>
                  <a:tcPr marL="68580" marR="68580" marT="0" marB="0"/>
                </a:tc>
                <a:extLst>
                  <a:ext uri="{0D108BD9-81ED-4DB2-BD59-A6C34878D82A}">
                    <a16:rowId xmlns:a16="http://schemas.microsoft.com/office/drawing/2014/main" val="10002"/>
                  </a:ext>
                </a:extLst>
              </a:tr>
              <a:tr h="677868">
                <a:tc>
                  <a:txBody>
                    <a:bodyPr/>
                    <a:lstStyle/>
                    <a:p>
                      <a:pPr algn="ctr">
                        <a:spcAft>
                          <a:spcPts val="0"/>
                        </a:spcAft>
                      </a:pPr>
                      <a:r>
                        <a:rPr lang="es-ES" sz="1400" b="1" i="0">
                          <a:effectLst/>
                        </a:rPr>
                        <a:t> </a:t>
                      </a:r>
                      <a:endParaRPr lang="es-CL" sz="2000" b="1" i="0">
                        <a:effectLst/>
                      </a:endParaRPr>
                    </a:p>
                    <a:p>
                      <a:pPr algn="ctr">
                        <a:spcAft>
                          <a:spcPts val="0"/>
                        </a:spcAft>
                      </a:pPr>
                      <a:r>
                        <a:rPr lang="es-ES" sz="1400" b="1" i="0">
                          <a:effectLst/>
                        </a:rPr>
                        <a:t>Terceros A, B, F y Cuartos F, G</a:t>
                      </a:r>
                      <a:endParaRPr lang="es-CL" sz="2000" b="1" i="0">
                        <a:effectLst/>
                      </a:endParaRPr>
                    </a:p>
                    <a:p>
                      <a:pPr algn="ctr">
                        <a:spcAft>
                          <a:spcPts val="0"/>
                        </a:spcAft>
                      </a:pPr>
                      <a:r>
                        <a:rPr lang="es-ES" sz="1400" b="1" i="0">
                          <a:effectLst/>
                        </a:rPr>
                        <a:t> </a:t>
                      </a:r>
                      <a:endParaRPr lang="es-CL" sz="2000" b="1" i="0">
                        <a:effectLst/>
                        <a:latin typeface="Times New Roman"/>
                        <a:ea typeface="Times New Roman"/>
                      </a:endParaRPr>
                    </a:p>
                  </a:txBody>
                  <a:tcPr marL="68580" marR="68580" marT="0" marB="0"/>
                </a:tc>
                <a:tc>
                  <a:txBody>
                    <a:bodyPr/>
                    <a:lstStyle/>
                    <a:p>
                      <a:pPr algn="ctr">
                        <a:spcAft>
                          <a:spcPts val="0"/>
                        </a:spcAft>
                      </a:pPr>
                      <a:r>
                        <a:rPr lang="es-ES" sz="1400" b="1" i="0" dirty="0">
                          <a:effectLst/>
                        </a:rPr>
                        <a:t> </a:t>
                      </a:r>
                      <a:endParaRPr lang="es-CL" sz="2000" b="1" i="0" dirty="0">
                        <a:effectLst/>
                      </a:endParaRPr>
                    </a:p>
                    <a:p>
                      <a:pPr algn="ctr">
                        <a:spcAft>
                          <a:spcPts val="0"/>
                        </a:spcAft>
                      </a:pPr>
                      <a:r>
                        <a:rPr lang="es-ES" sz="1400" b="1" i="0" dirty="0">
                          <a:effectLst/>
                        </a:rPr>
                        <a:t>Obra Otelo. Fundación Cultural de Providencia</a:t>
                      </a:r>
                      <a:endParaRPr lang="es-CL" sz="2000" b="1" i="0" dirty="0">
                        <a:effectLst/>
                        <a:latin typeface="Times New Roman"/>
                        <a:ea typeface="Times New Roman"/>
                      </a:endParaRPr>
                    </a:p>
                  </a:txBody>
                  <a:tcPr marL="68580" marR="68580" marT="0" marB="0"/>
                </a:tc>
                <a:extLst>
                  <a:ext uri="{0D108BD9-81ED-4DB2-BD59-A6C34878D82A}">
                    <a16:rowId xmlns:a16="http://schemas.microsoft.com/office/drawing/2014/main" val="10003"/>
                  </a:ext>
                </a:extLst>
              </a:tr>
              <a:tr h="677868">
                <a:tc>
                  <a:txBody>
                    <a:bodyPr/>
                    <a:lstStyle/>
                    <a:p>
                      <a:pPr algn="ctr">
                        <a:spcAft>
                          <a:spcPts val="0"/>
                        </a:spcAft>
                      </a:pPr>
                      <a:r>
                        <a:rPr lang="es-ES" sz="1400" b="1" i="0">
                          <a:effectLst/>
                        </a:rPr>
                        <a:t> </a:t>
                      </a:r>
                      <a:endParaRPr lang="es-CL" sz="2000" b="1" i="0">
                        <a:effectLst/>
                      </a:endParaRPr>
                    </a:p>
                    <a:p>
                      <a:pPr algn="ctr">
                        <a:spcAft>
                          <a:spcPts val="0"/>
                        </a:spcAft>
                      </a:pPr>
                      <a:r>
                        <a:rPr lang="es-ES" sz="1400" b="1" i="0">
                          <a:effectLst/>
                        </a:rPr>
                        <a:t>Séptimos A y B</a:t>
                      </a:r>
                      <a:endParaRPr lang="es-CL" sz="2000" b="1" i="0">
                        <a:effectLst/>
                      </a:endParaRPr>
                    </a:p>
                    <a:p>
                      <a:pPr algn="ctr">
                        <a:spcAft>
                          <a:spcPts val="0"/>
                        </a:spcAft>
                      </a:pPr>
                      <a:r>
                        <a:rPr lang="es-ES" sz="1400" b="1" i="0">
                          <a:effectLst/>
                        </a:rPr>
                        <a:t> </a:t>
                      </a:r>
                      <a:endParaRPr lang="es-CL" sz="2000" b="1" i="0">
                        <a:effectLst/>
                        <a:latin typeface="Times New Roman"/>
                        <a:ea typeface="Times New Roman"/>
                      </a:endParaRPr>
                    </a:p>
                  </a:txBody>
                  <a:tcPr marL="68580" marR="68580" marT="0" marB="0"/>
                </a:tc>
                <a:tc>
                  <a:txBody>
                    <a:bodyPr/>
                    <a:lstStyle/>
                    <a:p>
                      <a:pPr algn="ctr">
                        <a:spcAft>
                          <a:spcPts val="0"/>
                        </a:spcAft>
                      </a:pPr>
                      <a:r>
                        <a:rPr lang="es-ES" sz="1400" b="1" i="0" dirty="0">
                          <a:effectLst/>
                        </a:rPr>
                        <a:t> </a:t>
                      </a:r>
                      <a:endParaRPr lang="es-CL" sz="2000" b="1" i="0" dirty="0">
                        <a:effectLst/>
                      </a:endParaRPr>
                    </a:p>
                    <a:p>
                      <a:pPr algn="ctr">
                        <a:spcAft>
                          <a:spcPts val="0"/>
                        </a:spcAft>
                      </a:pPr>
                      <a:r>
                        <a:rPr lang="es-ES" sz="1400" b="1" i="0" dirty="0">
                          <a:effectLst/>
                        </a:rPr>
                        <a:t>Casa “La Chascona”</a:t>
                      </a:r>
                      <a:endParaRPr lang="es-CL" sz="2000" b="1" i="0" dirty="0">
                        <a:effectLst/>
                      </a:endParaRPr>
                    </a:p>
                    <a:p>
                      <a:pPr algn="ctr">
                        <a:spcAft>
                          <a:spcPts val="0"/>
                        </a:spcAft>
                      </a:pPr>
                      <a:r>
                        <a:rPr lang="es-ES" sz="1400" b="1" i="0" dirty="0">
                          <a:effectLst/>
                        </a:rPr>
                        <a:t>Fundación Pablo Neruda</a:t>
                      </a:r>
                      <a:endParaRPr lang="es-CL" sz="2000" b="1" i="0" dirty="0">
                        <a:effectLst/>
                        <a:latin typeface="Times New Roman"/>
                        <a:ea typeface="Times New Roman"/>
                      </a:endParaRPr>
                    </a:p>
                  </a:txBody>
                  <a:tcPr marL="68580" marR="68580" marT="0" marB="0"/>
                </a:tc>
                <a:extLst>
                  <a:ext uri="{0D108BD9-81ED-4DB2-BD59-A6C34878D82A}">
                    <a16:rowId xmlns:a16="http://schemas.microsoft.com/office/drawing/2014/main" val="10004"/>
                  </a:ext>
                </a:extLst>
              </a:tr>
              <a:tr h="677868">
                <a:tc>
                  <a:txBody>
                    <a:bodyPr/>
                    <a:lstStyle/>
                    <a:p>
                      <a:pPr algn="ctr">
                        <a:spcAft>
                          <a:spcPts val="0"/>
                        </a:spcAft>
                      </a:pPr>
                      <a:r>
                        <a:rPr lang="es-ES" sz="1400" b="1" i="0">
                          <a:effectLst/>
                        </a:rPr>
                        <a:t> </a:t>
                      </a:r>
                      <a:endParaRPr lang="es-CL" sz="2000" b="1" i="0">
                        <a:effectLst/>
                      </a:endParaRPr>
                    </a:p>
                    <a:p>
                      <a:pPr algn="ctr">
                        <a:spcAft>
                          <a:spcPts val="0"/>
                        </a:spcAft>
                      </a:pPr>
                      <a:r>
                        <a:rPr lang="es-ES" sz="1400" b="1" i="0">
                          <a:effectLst/>
                        </a:rPr>
                        <a:t>Segundos Medios</a:t>
                      </a:r>
                      <a:endParaRPr lang="es-CL" sz="2000" b="1" i="0">
                        <a:effectLst/>
                      </a:endParaRPr>
                    </a:p>
                    <a:p>
                      <a:pPr algn="ctr">
                        <a:spcAft>
                          <a:spcPts val="0"/>
                        </a:spcAft>
                      </a:pPr>
                      <a:r>
                        <a:rPr lang="es-ES" sz="1400" b="1" i="0">
                          <a:effectLst/>
                        </a:rPr>
                        <a:t> </a:t>
                      </a:r>
                      <a:endParaRPr lang="es-CL" sz="2000" b="1" i="0">
                        <a:effectLst/>
                        <a:latin typeface="Times New Roman"/>
                        <a:ea typeface="Times New Roman"/>
                      </a:endParaRPr>
                    </a:p>
                  </a:txBody>
                  <a:tcPr marL="68580" marR="68580" marT="0" marB="0"/>
                </a:tc>
                <a:tc>
                  <a:txBody>
                    <a:bodyPr/>
                    <a:lstStyle/>
                    <a:p>
                      <a:pPr algn="ctr">
                        <a:spcAft>
                          <a:spcPts val="0"/>
                        </a:spcAft>
                      </a:pPr>
                      <a:r>
                        <a:rPr lang="es-ES" sz="1400" b="1" i="0" dirty="0">
                          <a:effectLst/>
                        </a:rPr>
                        <a:t>Gira de estudios </a:t>
                      </a:r>
                      <a:r>
                        <a:rPr lang="es-ES" sz="1400" b="1" i="0" dirty="0" err="1">
                          <a:effectLst/>
                        </a:rPr>
                        <a:t>Sernatur</a:t>
                      </a:r>
                      <a:endParaRPr lang="es-CL" sz="2000" b="1" i="0" dirty="0">
                        <a:effectLst/>
                      </a:endParaRPr>
                    </a:p>
                    <a:p>
                      <a:pPr algn="ctr">
                        <a:spcAft>
                          <a:spcPts val="0"/>
                        </a:spcAft>
                      </a:pPr>
                      <a:r>
                        <a:rPr lang="es-ES" sz="1400" b="1" i="0" dirty="0">
                          <a:effectLst/>
                        </a:rPr>
                        <a:t>Región de Coquimbo</a:t>
                      </a:r>
                      <a:endParaRPr lang="es-CL" sz="2000" b="1" i="0" dirty="0">
                        <a:effectLst/>
                      </a:endParaRPr>
                    </a:p>
                    <a:p>
                      <a:pPr algn="ctr">
                        <a:spcAft>
                          <a:spcPts val="0"/>
                        </a:spcAft>
                      </a:pPr>
                      <a:r>
                        <a:rPr lang="es-ES" sz="1400" b="1" i="0" dirty="0">
                          <a:effectLst/>
                        </a:rPr>
                        <a:t>Visita a diferentes lugares de interés</a:t>
                      </a:r>
                      <a:endParaRPr lang="es-CL" sz="2000" b="1" i="0" dirty="0">
                        <a:effectLst/>
                        <a:latin typeface="Times New Roman"/>
                        <a:ea typeface="Times New Roman"/>
                      </a:endParaRPr>
                    </a:p>
                  </a:txBody>
                  <a:tcPr marL="68580" marR="68580" marT="0" marB="0"/>
                </a:tc>
                <a:extLst>
                  <a:ext uri="{0D108BD9-81ED-4DB2-BD59-A6C34878D82A}">
                    <a16:rowId xmlns:a16="http://schemas.microsoft.com/office/drawing/2014/main" val="10005"/>
                  </a:ext>
                </a:extLst>
              </a:tr>
              <a:tr h="677868">
                <a:tc>
                  <a:txBody>
                    <a:bodyPr/>
                    <a:lstStyle/>
                    <a:p>
                      <a:pPr algn="ctr">
                        <a:spcAft>
                          <a:spcPts val="0"/>
                        </a:spcAft>
                      </a:pPr>
                      <a:r>
                        <a:rPr lang="es-ES" sz="1400" b="1" i="0">
                          <a:effectLst/>
                        </a:rPr>
                        <a:t> </a:t>
                      </a:r>
                      <a:endParaRPr lang="es-CL" sz="2000" b="1" i="0">
                        <a:effectLst/>
                      </a:endParaRPr>
                    </a:p>
                    <a:p>
                      <a:pPr algn="ctr">
                        <a:spcAft>
                          <a:spcPts val="0"/>
                        </a:spcAft>
                      </a:pPr>
                      <a:r>
                        <a:rPr lang="es-ES" sz="1400" b="1" i="0">
                          <a:effectLst/>
                        </a:rPr>
                        <a:t>Cuarto Medio Diferenciado</a:t>
                      </a:r>
                      <a:endParaRPr lang="es-CL" sz="2000" b="1" i="0">
                        <a:effectLst/>
                      </a:endParaRPr>
                    </a:p>
                    <a:p>
                      <a:pPr algn="ctr">
                        <a:spcAft>
                          <a:spcPts val="0"/>
                        </a:spcAft>
                      </a:pPr>
                      <a:r>
                        <a:rPr lang="es-ES" sz="1400" b="1" i="0">
                          <a:effectLst/>
                        </a:rPr>
                        <a:t> </a:t>
                      </a:r>
                      <a:endParaRPr lang="es-CL" sz="2000" b="1" i="0">
                        <a:effectLst/>
                        <a:latin typeface="Times New Roman"/>
                        <a:ea typeface="Times New Roman"/>
                      </a:endParaRPr>
                    </a:p>
                  </a:txBody>
                  <a:tcPr marL="68580" marR="68580" marT="0" marB="0"/>
                </a:tc>
                <a:tc>
                  <a:txBody>
                    <a:bodyPr/>
                    <a:lstStyle/>
                    <a:p>
                      <a:pPr algn="ctr">
                        <a:spcAft>
                          <a:spcPts val="0"/>
                        </a:spcAft>
                      </a:pPr>
                      <a:r>
                        <a:rPr lang="es-ES" sz="1400" b="1" i="0" dirty="0">
                          <a:effectLst/>
                        </a:rPr>
                        <a:t> </a:t>
                      </a:r>
                      <a:endParaRPr lang="es-CL" sz="2000" b="1" i="0" dirty="0">
                        <a:effectLst/>
                      </a:endParaRPr>
                    </a:p>
                    <a:p>
                      <a:pPr algn="ctr">
                        <a:spcAft>
                          <a:spcPts val="0"/>
                        </a:spcAft>
                      </a:pPr>
                      <a:r>
                        <a:rPr lang="es-ES" sz="1400" b="1" i="0" dirty="0">
                          <a:effectLst/>
                        </a:rPr>
                        <a:t>Universidad de Santiago, Feria Científica</a:t>
                      </a:r>
                      <a:endParaRPr lang="es-CL" sz="2000" b="1" i="0" dirty="0">
                        <a:effectLst/>
                        <a:latin typeface="Times New Roman"/>
                        <a:ea typeface="Times New Roman"/>
                      </a:endParaRPr>
                    </a:p>
                  </a:txBody>
                  <a:tcPr marL="68580" marR="68580" marT="0" marB="0"/>
                </a:tc>
                <a:extLst>
                  <a:ext uri="{0D108BD9-81ED-4DB2-BD59-A6C34878D82A}">
                    <a16:rowId xmlns:a16="http://schemas.microsoft.com/office/drawing/2014/main" val="10006"/>
                  </a:ext>
                </a:extLst>
              </a:tr>
              <a:tr h="677868">
                <a:tc>
                  <a:txBody>
                    <a:bodyPr/>
                    <a:lstStyle/>
                    <a:p>
                      <a:pPr algn="ctr">
                        <a:spcAft>
                          <a:spcPts val="0"/>
                        </a:spcAft>
                      </a:pPr>
                      <a:r>
                        <a:rPr lang="es-ES" sz="1400" b="1" i="0">
                          <a:effectLst/>
                        </a:rPr>
                        <a:t> </a:t>
                      </a:r>
                      <a:endParaRPr lang="es-CL" sz="2000" b="1" i="0">
                        <a:effectLst/>
                      </a:endParaRPr>
                    </a:p>
                    <a:p>
                      <a:pPr algn="ctr">
                        <a:spcAft>
                          <a:spcPts val="0"/>
                        </a:spcAft>
                      </a:pPr>
                      <a:r>
                        <a:rPr lang="es-ES" sz="1400" b="1" i="0">
                          <a:effectLst/>
                        </a:rPr>
                        <a:t>Terceros Medios</a:t>
                      </a:r>
                      <a:endParaRPr lang="es-CL" sz="2000" b="1" i="0">
                        <a:effectLst/>
                      </a:endParaRPr>
                    </a:p>
                    <a:p>
                      <a:pPr algn="ctr">
                        <a:spcAft>
                          <a:spcPts val="0"/>
                        </a:spcAft>
                      </a:pPr>
                      <a:r>
                        <a:rPr lang="es-ES" sz="1400" b="1" i="0">
                          <a:effectLst/>
                        </a:rPr>
                        <a:t> </a:t>
                      </a:r>
                      <a:endParaRPr lang="es-CL" sz="2000" b="1" i="0">
                        <a:effectLst/>
                        <a:latin typeface="Times New Roman"/>
                        <a:ea typeface="Times New Roman"/>
                      </a:endParaRPr>
                    </a:p>
                  </a:txBody>
                  <a:tcPr marL="68580" marR="68580" marT="0" marB="0"/>
                </a:tc>
                <a:tc>
                  <a:txBody>
                    <a:bodyPr/>
                    <a:lstStyle/>
                    <a:p>
                      <a:pPr algn="ctr">
                        <a:spcAft>
                          <a:spcPts val="0"/>
                        </a:spcAft>
                      </a:pPr>
                      <a:r>
                        <a:rPr lang="es-ES" sz="1400" b="1" i="0" dirty="0">
                          <a:effectLst/>
                        </a:rPr>
                        <a:t> </a:t>
                      </a:r>
                      <a:endParaRPr lang="es-CL" sz="2000" b="1" i="0" dirty="0">
                        <a:effectLst/>
                      </a:endParaRPr>
                    </a:p>
                    <a:p>
                      <a:pPr algn="ctr">
                        <a:spcAft>
                          <a:spcPts val="0"/>
                        </a:spcAft>
                      </a:pPr>
                      <a:r>
                        <a:rPr lang="es-ES" sz="1400" b="1" i="0" dirty="0">
                          <a:effectLst/>
                        </a:rPr>
                        <a:t>Tercera Feria Científica Escolar</a:t>
                      </a:r>
                      <a:endParaRPr lang="es-CL" sz="2000" b="1" i="0" dirty="0">
                        <a:effectLst/>
                      </a:endParaRPr>
                    </a:p>
                    <a:p>
                      <a:pPr algn="ctr">
                        <a:spcAft>
                          <a:spcPts val="0"/>
                        </a:spcAft>
                      </a:pPr>
                      <a:r>
                        <a:rPr lang="es-ES" sz="1400" b="1" i="0" dirty="0">
                          <a:effectLst/>
                        </a:rPr>
                        <a:t>Comuna de Providencia</a:t>
                      </a:r>
                      <a:endParaRPr lang="es-CL" sz="2000" b="1" i="0" dirty="0">
                        <a:effectLst/>
                        <a:latin typeface="Times New Roman"/>
                        <a:ea typeface="Times New Roman"/>
                      </a:endParaRPr>
                    </a:p>
                  </a:txBody>
                  <a:tcPr marL="68580" marR="68580" marT="0" marB="0"/>
                </a:tc>
                <a:extLst>
                  <a:ext uri="{0D108BD9-81ED-4DB2-BD59-A6C34878D82A}">
                    <a16:rowId xmlns:a16="http://schemas.microsoft.com/office/drawing/2014/main" val="10007"/>
                  </a:ext>
                </a:extLst>
              </a:tr>
            </a:tbl>
          </a:graphicData>
        </a:graphic>
      </p:graphicFrame>
      <p:pic>
        <p:nvPicPr>
          <p:cNvPr id="10" name="9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489" y="98893"/>
            <a:ext cx="955927" cy="1101114"/>
          </a:xfrm>
          <a:prstGeom prst="rect">
            <a:avLst/>
          </a:prstGeom>
        </p:spPr>
      </p:pic>
    </p:spTree>
    <p:extLst>
      <p:ext uri="{BB962C8B-B14F-4D97-AF65-F5344CB8AC3E}">
        <p14:creationId xmlns:p14="http://schemas.microsoft.com/office/powerpoint/2010/main" val="18127180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1074272" y="2102667"/>
            <a:ext cx="24237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6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endParaRPr kumimoji="0" lang="es-MX"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 name="Rectangle 1"/>
          <p:cNvSpPr>
            <a:spLocks noChangeArrowheads="1"/>
          </p:cNvSpPr>
          <p:nvPr/>
        </p:nvSpPr>
        <p:spPr bwMode="auto">
          <a:xfrm>
            <a:off x="2123728" y="392213"/>
            <a:ext cx="547260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Narrow" pitchFamily="34" charset="0"/>
                <a:ea typeface="Times New Roman" pitchFamily="18" charset="0"/>
                <a:cs typeface="Arial" pitchFamily="34" charset="0"/>
              </a:rPr>
              <a:t>SALIDAS PEDAGÓGICAS A  TERRENO, LICEO TAJAMAR</a:t>
            </a:r>
            <a:endParaRPr kumimoji="0" lang="es-CL" sz="14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CL" sz="1800"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5" name="4 Tabla"/>
          <p:cNvGraphicFramePr>
            <a:graphicFrameLocks noGrp="1"/>
          </p:cNvGraphicFramePr>
          <p:nvPr>
            <p:extLst>
              <p:ext uri="{D42A27DB-BD31-4B8C-83A1-F6EECF244321}">
                <p14:modId xmlns:p14="http://schemas.microsoft.com/office/powerpoint/2010/main" val="2407591755"/>
              </p:ext>
            </p:extLst>
          </p:nvPr>
        </p:nvGraphicFramePr>
        <p:xfrm>
          <a:off x="617960" y="1124694"/>
          <a:ext cx="8346527" cy="5573201"/>
        </p:xfrm>
        <a:graphic>
          <a:graphicData uri="http://schemas.openxmlformats.org/drawingml/2006/table">
            <a:tbl>
              <a:tblPr firstRow="1" firstCol="1" bandRow="1">
                <a:tableStyleId>{16D9F66E-5EB9-4882-86FB-DCBF35E3C3E4}</a:tableStyleId>
              </a:tblPr>
              <a:tblGrid>
                <a:gridCol w="3377143">
                  <a:extLst>
                    <a:ext uri="{9D8B030D-6E8A-4147-A177-3AD203B41FA5}">
                      <a16:colId xmlns:a16="http://schemas.microsoft.com/office/drawing/2014/main" val="20000"/>
                    </a:ext>
                  </a:extLst>
                </a:gridCol>
                <a:gridCol w="4969384">
                  <a:extLst>
                    <a:ext uri="{9D8B030D-6E8A-4147-A177-3AD203B41FA5}">
                      <a16:colId xmlns:a16="http://schemas.microsoft.com/office/drawing/2014/main" val="20001"/>
                    </a:ext>
                  </a:extLst>
                </a:gridCol>
              </a:tblGrid>
              <a:tr h="808965">
                <a:tc>
                  <a:txBody>
                    <a:bodyPr/>
                    <a:lstStyle/>
                    <a:p>
                      <a:pPr algn="ctr">
                        <a:spcAft>
                          <a:spcPts val="0"/>
                        </a:spcAft>
                      </a:pPr>
                      <a:r>
                        <a:rPr lang="es-ES" sz="1600" dirty="0">
                          <a:effectLst/>
                        </a:rPr>
                        <a:t> </a:t>
                      </a:r>
                      <a:endParaRPr lang="es-CL" sz="2400" dirty="0">
                        <a:effectLst/>
                      </a:endParaRPr>
                    </a:p>
                    <a:p>
                      <a:pPr algn="ctr">
                        <a:spcAft>
                          <a:spcPts val="0"/>
                        </a:spcAft>
                      </a:pPr>
                      <a:r>
                        <a:rPr lang="es-ES" sz="1600" dirty="0">
                          <a:effectLst/>
                        </a:rPr>
                        <a:t>Primeros Medios</a:t>
                      </a:r>
                      <a:endParaRPr lang="es-CL" sz="2400" dirty="0">
                        <a:effectLst/>
                        <a:latin typeface="Times New Roman"/>
                        <a:ea typeface="Times New Roman"/>
                      </a:endParaRPr>
                    </a:p>
                  </a:txBody>
                  <a:tcPr marL="68580" marR="68580" marT="0" marB="0"/>
                </a:tc>
                <a:tc>
                  <a:txBody>
                    <a:bodyPr/>
                    <a:lstStyle/>
                    <a:p>
                      <a:pPr algn="ctr">
                        <a:spcAft>
                          <a:spcPts val="0"/>
                        </a:spcAft>
                      </a:pPr>
                      <a:r>
                        <a:rPr lang="es-ES" sz="1400" dirty="0">
                          <a:effectLst/>
                        </a:rPr>
                        <a:t> </a:t>
                      </a:r>
                      <a:endParaRPr lang="es-CL" sz="2000" dirty="0">
                        <a:effectLst/>
                      </a:endParaRPr>
                    </a:p>
                    <a:p>
                      <a:pPr algn="ctr">
                        <a:spcAft>
                          <a:spcPts val="0"/>
                        </a:spcAft>
                      </a:pPr>
                      <a:r>
                        <a:rPr lang="es-ES" sz="1400" dirty="0" err="1">
                          <a:effectLst/>
                        </a:rPr>
                        <a:t>Trecking</a:t>
                      </a:r>
                      <a:r>
                        <a:rPr lang="es-ES" sz="1400" dirty="0">
                          <a:effectLst/>
                        </a:rPr>
                        <a:t> Primeros Medios</a:t>
                      </a:r>
                      <a:endParaRPr lang="es-CL" sz="2000" dirty="0">
                        <a:effectLst/>
                      </a:endParaRPr>
                    </a:p>
                    <a:p>
                      <a:pPr algn="ctr">
                        <a:spcAft>
                          <a:spcPts val="0"/>
                        </a:spcAft>
                      </a:pPr>
                      <a:r>
                        <a:rPr lang="es-ES" sz="1400" dirty="0">
                          <a:effectLst/>
                        </a:rPr>
                        <a:t>Cerro San </a:t>
                      </a:r>
                      <a:r>
                        <a:rPr lang="es-ES" sz="1400" dirty="0" err="1">
                          <a:effectLst/>
                        </a:rPr>
                        <a:t>Cristobal</a:t>
                      </a:r>
                      <a:endParaRPr lang="es-CL" sz="2000" dirty="0">
                        <a:effectLst/>
                      </a:endParaRPr>
                    </a:p>
                    <a:p>
                      <a:pPr algn="ctr">
                        <a:spcAft>
                          <a:spcPts val="0"/>
                        </a:spcAft>
                      </a:pPr>
                      <a:r>
                        <a:rPr lang="es-ES" sz="1400" dirty="0">
                          <a:effectLst/>
                        </a:rPr>
                        <a:t> </a:t>
                      </a:r>
                      <a:endParaRPr lang="es-CL" sz="2000" dirty="0">
                        <a:effectLst/>
                        <a:latin typeface="Times New Roman"/>
                        <a:ea typeface="Times New Roman"/>
                      </a:endParaRPr>
                    </a:p>
                  </a:txBody>
                  <a:tcPr marL="68580" marR="68580" marT="0" marB="0"/>
                </a:tc>
                <a:extLst>
                  <a:ext uri="{0D108BD9-81ED-4DB2-BD59-A6C34878D82A}">
                    <a16:rowId xmlns:a16="http://schemas.microsoft.com/office/drawing/2014/main" val="10000"/>
                  </a:ext>
                </a:extLst>
              </a:tr>
              <a:tr h="879281">
                <a:tc>
                  <a:txBody>
                    <a:bodyPr/>
                    <a:lstStyle/>
                    <a:p>
                      <a:pPr algn="ctr">
                        <a:spcAft>
                          <a:spcPts val="0"/>
                        </a:spcAft>
                      </a:pPr>
                      <a:r>
                        <a:rPr lang="es-ES" sz="1400" dirty="0">
                          <a:effectLst/>
                        </a:rPr>
                        <a:t>  </a:t>
                      </a:r>
                      <a:endParaRPr lang="es-CL" sz="2000" dirty="0">
                        <a:effectLst/>
                      </a:endParaRPr>
                    </a:p>
                    <a:p>
                      <a:pPr algn="ctr">
                        <a:spcAft>
                          <a:spcPts val="0"/>
                        </a:spcAft>
                      </a:pPr>
                      <a:r>
                        <a:rPr lang="es-ES" sz="1400" dirty="0">
                          <a:effectLst/>
                        </a:rPr>
                        <a:t>Séptimos Básico, Primeros, Segundos, Terceros y Cuartos Medios</a:t>
                      </a:r>
                      <a:endParaRPr lang="es-CL" sz="2000" dirty="0">
                        <a:effectLst/>
                        <a:latin typeface="Times New Roman"/>
                        <a:ea typeface="Times New Roman"/>
                      </a:endParaRPr>
                    </a:p>
                  </a:txBody>
                  <a:tcPr marL="68580" marR="68580" marT="0" marB="0"/>
                </a:tc>
                <a:tc>
                  <a:txBody>
                    <a:bodyPr/>
                    <a:lstStyle/>
                    <a:p>
                      <a:pPr algn="ctr">
                        <a:spcAft>
                          <a:spcPts val="0"/>
                        </a:spcAft>
                      </a:pPr>
                      <a:r>
                        <a:rPr lang="es-ES" sz="1200" b="1" dirty="0">
                          <a:effectLst/>
                        </a:rPr>
                        <a:t>  </a:t>
                      </a:r>
                      <a:endParaRPr lang="es-CL" sz="1800" b="1" dirty="0">
                        <a:effectLst/>
                      </a:endParaRPr>
                    </a:p>
                    <a:p>
                      <a:pPr algn="ctr">
                        <a:spcAft>
                          <a:spcPts val="0"/>
                        </a:spcAft>
                      </a:pPr>
                      <a:r>
                        <a:rPr lang="es-ES" sz="1200" b="1" dirty="0">
                          <a:effectLst/>
                        </a:rPr>
                        <a:t>Obra de Teatro: “Juan Salvador Tramoya”</a:t>
                      </a:r>
                      <a:endParaRPr lang="es-CL" sz="1800" b="1" dirty="0">
                        <a:effectLst/>
                      </a:endParaRPr>
                    </a:p>
                    <a:p>
                      <a:pPr algn="ctr">
                        <a:spcAft>
                          <a:spcPts val="0"/>
                        </a:spcAft>
                      </a:pPr>
                      <a:r>
                        <a:rPr lang="es-ES" sz="1200" b="1" dirty="0">
                          <a:effectLst/>
                        </a:rPr>
                        <a:t>Teatro Facetas</a:t>
                      </a:r>
                      <a:endParaRPr lang="es-CL" sz="1800" b="1" dirty="0">
                        <a:effectLst/>
                      </a:endParaRPr>
                    </a:p>
                    <a:p>
                      <a:pPr algn="ctr">
                        <a:spcAft>
                          <a:spcPts val="0"/>
                        </a:spcAft>
                      </a:pPr>
                      <a:r>
                        <a:rPr lang="es-ES" sz="1200" b="1" dirty="0">
                          <a:effectLst/>
                        </a:rPr>
                        <a:t>Compañía la Mona Ilustre</a:t>
                      </a:r>
                      <a:endParaRPr lang="es-CL" sz="1800" b="1" dirty="0">
                        <a:effectLst/>
                        <a:latin typeface="Times New Roman"/>
                        <a:ea typeface="Times New Roman"/>
                      </a:endParaRPr>
                    </a:p>
                  </a:txBody>
                  <a:tcPr marL="68580" marR="68580" marT="0" marB="0"/>
                </a:tc>
                <a:extLst>
                  <a:ext uri="{0D108BD9-81ED-4DB2-BD59-A6C34878D82A}">
                    <a16:rowId xmlns:a16="http://schemas.microsoft.com/office/drawing/2014/main" val="10001"/>
                  </a:ext>
                </a:extLst>
              </a:tr>
              <a:tr h="606724">
                <a:tc>
                  <a:txBody>
                    <a:bodyPr/>
                    <a:lstStyle/>
                    <a:p>
                      <a:pPr algn="ctr">
                        <a:spcAft>
                          <a:spcPts val="0"/>
                        </a:spcAft>
                      </a:pPr>
                      <a:r>
                        <a:rPr lang="es-ES" sz="1400" dirty="0">
                          <a:effectLst/>
                        </a:rPr>
                        <a:t> </a:t>
                      </a:r>
                      <a:endParaRPr lang="es-CL" sz="2000" dirty="0">
                        <a:effectLst/>
                      </a:endParaRPr>
                    </a:p>
                    <a:p>
                      <a:pPr algn="ctr">
                        <a:spcAft>
                          <a:spcPts val="0"/>
                        </a:spcAft>
                      </a:pPr>
                      <a:r>
                        <a:rPr lang="es-ES" sz="1400" dirty="0">
                          <a:effectLst/>
                        </a:rPr>
                        <a:t>Segundos Medios</a:t>
                      </a:r>
                      <a:endParaRPr lang="es-CL" sz="2000" dirty="0">
                        <a:effectLst/>
                      </a:endParaRPr>
                    </a:p>
                    <a:p>
                      <a:pPr algn="ctr">
                        <a:spcAft>
                          <a:spcPts val="0"/>
                        </a:spcAft>
                      </a:pPr>
                      <a:r>
                        <a:rPr lang="es-ES" sz="1400" dirty="0">
                          <a:effectLst/>
                        </a:rPr>
                        <a:t> </a:t>
                      </a:r>
                      <a:endParaRPr lang="es-CL" sz="2000" dirty="0">
                        <a:effectLst/>
                        <a:latin typeface="Times New Roman"/>
                        <a:ea typeface="Times New Roman"/>
                      </a:endParaRPr>
                    </a:p>
                  </a:txBody>
                  <a:tcPr marL="68580" marR="68580" marT="0" marB="0"/>
                </a:tc>
                <a:tc>
                  <a:txBody>
                    <a:bodyPr/>
                    <a:lstStyle/>
                    <a:p>
                      <a:pPr algn="ctr">
                        <a:spcAft>
                          <a:spcPts val="0"/>
                        </a:spcAft>
                      </a:pPr>
                      <a:r>
                        <a:rPr lang="es-ES" sz="1200" b="1" dirty="0">
                          <a:effectLst/>
                        </a:rPr>
                        <a:t> </a:t>
                      </a:r>
                      <a:endParaRPr lang="es-CL" sz="1800" b="1" dirty="0">
                        <a:effectLst/>
                      </a:endParaRPr>
                    </a:p>
                    <a:p>
                      <a:pPr algn="ctr">
                        <a:spcAft>
                          <a:spcPts val="0"/>
                        </a:spcAft>
                      </a:pPr>
                      <a:r>
                        <a:rPr lang="es-ES" sz="1200" b="1" dirty="0">
                          <a:effectLst/>
                        </a:rPr>
                        <a:t>Cementerio General</a:t>
                      </a:r>
                      <a:endParaRPr lang="es-CL" sz="1800" b="1" dirty="0">
                        <a:effectLst/>
                        <a:latin typeface="Times New Roman"/>
                        <a:ea typeface="Times New Roman"/>
                      </a:endParaRPr>
                    </a:p>
                  </a:txBody>
                  <a:tcPr marL="68580" marR="68580" marT="0" marB="0"/>
                </a:tc>
                <a:extLst>
                  <a:ext uri="{0D108BD9-81ED-4DB2-BD59-A6C34878D82A}">
                    <a16:rowId xmlns:a16="http://schemas.microsoft.com/office/drawing/2014/main" val="10002"/>
                  </a:ext>
                </a:extLst>
              </a:tr>
              <a:tr h="606724">
                <a:tc>
                  <a:txBody>
                    <a:bodyPr/>
                    <a:lstStyle/>
                    <a:p>
                      <a:pPr algn="ctr">
                        <a:spcAft>
                          <a:spcPts val="0"/>
                        </a:spcAft>
                      </a:pPr>
                      <a:r>
                        <a:rPr lang="es-ES" sz="1400" dirty="0">
                          <a:effectLst/>
                        </a:rPr>
                        <a:t> </a:t>
                      </a:r>
                      <a:endParaRPr lang="es-CL" sz="2000" dirty="0">
                        <a:effectLst/>
                      </a:endParaRPr>
                    </a:p>
                    <a:p>
                      <a:pPr algn="ctr">
                        <a:spcAft>
                          <a:spcPts val="0"/>
                        </a:spcAft>
                      </a:pPr>
                      <a:r>
                        <a:rPr lang="es-ES" sz="1400" dirty="0">
                          <a:effectLst/>
                        </a:rPr>
                        <a:t>Séptimos Básicos</a:t>
                      </a:r>
                      <a:endParaRPr lang="es-CL" sz="2000" dirty="0">
                        <a:effectLst/>
                      </a:endParaRPr>
                    </a:p>
                    <a:p>
                      <a:pPr algn="ctr">
                        <a:spcAft>
                          <a:spcPts val="0"/>
                        </a:spcAft>
                      </a:pPr>
                      <a:r>
                        <a:rPr lang="es-ES" sz="1400" dirty="0">
                          <a:effectLst/>
                        </a:rPr>
                        <a:t> </a:t>
                      </a:r>
                      <a:endParaRPr lang="es-CL" sz="2000" dirty="0">
                        <a:effectLst/>
                        <a:latin typeface="Times New Roman"/>
                        <a:ea typeface="Times New Roman"/>
                      </a:endParaRPr>
                    </a:p>
                  </a:txBody>
                  <a:tcPr marL="68580" marR="68580" marT="0" marB="0"/>
                </a:tc>
                <a:tc>
                  <a:txBody>
                    <a:bodyPr/>
                    <a:lstStyle/>
                    <a:p>
                      <a:pPr algn="ctr">
                        <a:spcAft>
                          <a:spcPts val="0"/>
                        </a:spcAft>
                      </a:pPr>
                      <a:r>
                        <a:rPr lang="es-ES" sz="1200" b="1" dirty="0">
                          <a:effectLst/>
                        </a:rPr>
                        <a:t> </a:t>
                      </a:r>
                      <a:endParaRPr lang="es-CL" sz="1800" b="1" dirty="0">
                        <a:effectLst/>
                      </a:endParaRPr>
                    </a:p>
                    <a:p>
                      <a:pPr algn="ctr">
                        <a:spcAft>
                          <a:spcPts val="0"/>
                        </a:spcAft>
                      </a:pPr>
                      <a:r>
                        <a:rPr lang="es-ES" sz="1200" b="1" dirty="0">
                          <a:effectLst/>
                        </a:rPr>
                        <a:t>Planetario USACH</a:t>
                      </a:r>
                      <a:endParaRPr lang="es-CL" sz="1800" b="1" dirty="0">
                        <a:effectLst/>
                        <a:latin typeface="Times New Roman"/>
                        <a:ea typeface="Times New Roman"/>
                      </a:endParaRPr>
                    </a:p>
                  </a:txBody>
                  <a:tcPr marL="68580" marR="68580" marT="0" marB="0"/>
                </a:tc>
                <a:extLst>
                  <a:ext uri="{0D108BD9-81ED-4DB2-BD59-A6C34878D82A}">
                    <a16:rowId xmlns:a16="http://schemas.microsoft.com/office/drawing/2014/main" val="10003"/>
                  </a:ext>
                </a:extLst>
              </a:tr>
              <a:tr h="606724">
                <a:tc>
                  <a:txBody>
                    <a:bodyPr/>
                    <a:lstStyle/>
                    <a:p>
                      <a:pPr algn="ctr">
                        <a:spcAft>
                          <a:spcPts val="0"/>
                        </a:spcAft>
                      </a:pPr>
                      <a:r>
                        <a:rPr lang="es-ES" sz="1400" dirty="0">
                          <a:effectLst/>
                        </a:rPr>
                        <a:t> </a:t>
                      </a:r>
                      <a:endParaRPr lang="es-CL" sz="2000" dirty="0">
                        <a:effectLst/>
                      </a:endParaRPr>
                    </a:p>
                    <a:p>
                      <a:pPr algn="ctr">
                        <a:spcAft>
                          <a:spcPts val="0"/>
                        </a:spcAft>
                      </a:pPr>
                      <a:r>
                        <a:rPr lang="es-ES" sz="1400" dirty="0">
                          <a:effectLst/>
                        </a:rPr>
                        <a:t>Terceros Medios</a:t>
                      </a:r>
                      <a:endParaRPr lang="es-CL" sz="2000" dirty="0">
                        <a:effectLst/>
                      </a:endParaRPr>
                    </a:p>
                    <a:p>
                      <a:pPr algn="ctr">
                        <a:spcAft>
                          <a:spcPts val="0"/>
                        </a:spcAft>
                      </a:pPr>
                      <a:r>
                        <a:rPr lang="es-ES" sz="1400" dirty="0">
                          <a:effectLst/>
                        </a:rPr>
                        <a:t> </a:t>
                      </a:r>
                      <a:endParaRPr lang="es-CL" sz="2000" dirty="0">
                        <a:effectLst/>
                        <a:latin typeface="Times New Roman"/>
                        <a:ea typeface="Times New Roman"/>
                      </a:endParaRPr>
                    </a:p>
                  </a:txBody>
                  <a:tcPr marL="68580" marR="68580" marT="0" marB="0"/>
                </a:tc>
                <a:tc>
                  <a:txBody>
                    <a:bodyPr/>
                    <a:lstStyle/>
                    <a:p>
                      <a:pPr algn="ctr">
                        <a:spcAft>
                          <a:spcPts val="0"/>
                        </a:spcAft>
                      </a:pPr>
                      <a:r>
                        <a:rPr lang="es-ES" sz="1200" b="1" dirty="0">
                          <a:effectLst/>
                        </a:rPr>
                        <a:t> </a:t>
                      </a:r>
                      <a:endParaRPr lang="es-CL" sz="1800" b="1" dirty="0">
                        <a:effectLst/>
                      </a:endParaRPr>
                    </a:p>
                    <a:p>
                      <a:pPr algn="ctr">
                        <a:spcAft>
                          <a:spcPts val="0"/>
                        </a:spcAft>
                      </a:pPr>
                      <a:r>
                        <a:rPr lang="es-ES" sz="1200" b="1" dirty="0">
                          <a:effectLst/>
                        </a:rPr>
                        <a:t>Museo de la Memoria</a:t>
                      </a:r>
                      <a:endParaRPr lang="es-CL" sz="1800" b="1" dirty="0">
                        <a:effectLst/>
                        <a:latin typeface="Times New Roman"/>
                        <a:ea typeface="Times New Roman"/>
                      </a:endParaRPr>
                    </a:p>
                  </a:txBody>
                  <a:tcPr marL="68580" marR="68580" marT="0" marB="0"/>
                </a:tc>
                <a:extLst>
                  <a:ext uri="{0D108BD9-81ED-4DB2-BD59-A6C34878D82A}">
                    <a16:rowId xmlns:a16="http://schemas.microsoft.com/office/drawing/2014/main" val="10004"/>
                  </a:ext>
                </a:extLst>
              </a:tr>
              <a:tr h="606724">
                <a:tc>
                  <a:txBody>
                    <a:bodyPr/>
                    <a:lstStyle/>
                    <a:p>
                      <a:pPr algn="ctr">
                        <a:spcAft>
                          <a:spcPts val="0"/>
                        </a:spcAft>
                      </a:pPr>
                      <a:r>
                        <a:rPr lang="es-ES" sz="1400" dirty="0">
                          <a:effectLst/>
                        </a:rPr>
                        <a:t> </a:t>
                      </a:r>
                      <a:endParaRPr lang="es-CL" sz="2000" dirty="0">
                        <a:effectLst/>
                      </a:endParaRPr>
                    </a:p>
                    <a:p>
                      <a:pPr algn="ctr">
                        <a:spcAft>
                          <a:spcPts val="0"/>
                        </a:spcAft>
                      </a:pPr>
                      <a:r>
                        <a:rPr lang="es-ES" sz="1400" dirty="0">
                          <a:effectLst/>
                        </a:rPr>
                        <a:t>Primeros Medios</a:t>
                      </a:r>
                      <a:endParaRPr lang="es-CL" sz="2000" dirty="0">
                        <a:effectLst/>
                      </a:endParaRPr>
                    </a:p>
                    <a:p>
                      <a:pPr algn="ctr">
                        <a:spcAft>
                          <a:spcPts val="0"/>
                        </a:spcAft>
                      </a:pPr>
                      <a:r>
                        <a:rPr lang="es-ES" sz="1400" dirty="0">
                          <a:effectLst/>
                        </a:rPr>
                        <a:t> </a:t>
                      </a:r>
                      <a:endParaRPr lang="es-CL" sz="2000" dirty="0">
                        <a:effectLst/>
                        <a:latin typeface="Times New Roman"/>
                        <a:ea typeface="Times New Roman"/>
                      </a:endParaRPr>
                    </a:p>
                  </a:txBody>
                  <a:tcPr marL="68580" marR="68580" marT="0" marB="0"/>
                </a:tc>
                <a:tc>
                  <a:txBody>
                    <a:bodyPr/>
                    <a:lstStyle/>
                    <a:p>
                      <a:pPr algn="ctr">
                        <a:spcAft>
                          <a:spcPts val="0"/>
                        </a:spcAft>
                      </a:pPr>
                      <a:r>
                        <a:rPr lang="es-ES" sz="1200" b="1" dirty="0">
                          <a:effectLst/>
                        </a:rPr>
                        <a:t> </a:t>
                      </a:r>
                      <a:endParaRPr lang="es-CL" sz="1800" b="1" dirty="0">
                        <a:effectLst/>
                      </a:endParaRPr>
                    </a:p>
                    <a:p>
                      <a:pPr algn="ctr">
                        <a:spcAft>
                          <a:spcPts val="0"/>
                        </a:spcAft>
                      </a:pPr>
                      <a:r>
                        <a:rPr lang="es-ES" sz="1200" b="1" dirty="0">
                          <a:effectLst/>
                        </a:rPr>
                        <a:t>Parque de las Esculturas</a:t>
                      </a:r>
                      <a:endParaRPr lang="es-CL" sz="1800" b="1" dirty="0">
                        <a:effectLst/>
                        <a:latin typeface="Times New Roman"/>
                        <a:ea typeface="Times New Roman"/>
                      </a:endParaRPr>
                    </a:p>
                  </a:txBody>
                  <a:tcPr marL="68580" marR="68580" marT="0" marB="0"/>
                </a:tc>
                <a:extLst>
                  <a:ext uri="{0D108BD9-81ED-4DB2-BD59-A6C34878D82A}">
                    <a16:rowId xmlns:a16="http://schemas.microsoft.com/office/drawing/2014/main" val="10005"/>
                  </a:ext>
                </a:extLst>
              </a:tr>
              <a:tr h="606724">
                <a:tc>
                  <a:txBody>
                    <a:bodyPr/>
                    <a:lstStyle/>
                    <a:p>
                      <a:pPr algn="ctr">
                        <a:spcAft>
                          <a:spcPts val="0"/>
                        </a:spcAft>
                      </a:pPr>
                      <a:r>
                        <a:rPr lang="es-ES" sz="1400" dirty="0">
                          <a:effectLst/>
                        </a:rPr>
                        <a:t> </a:t>
                      </a:r>
                      <a:endParaRPr lang="es-CL" sz="2000" dirty="0">
                        <a:effectLst/>
                      </a:endParaRPr>
                    </a:p>
                    <a:p>
                      <a:pPr algn="ctr">
                        <a:spcAft>
                          <a:spcPts val="0"/>
                        </a:spcAft>
                      </a:pPr>
                      <a:r>
                        <a:rPr lang="es-ES" sz="1400" dirty="0">
                          <a:effectLst/>
                        </a:rPr>
                        <a:t>Terceros Medios Diferenciado Artes</a:t>
                      </a:r>
                      <a:endParaRPr lang="es-CL" sz="2000" dirty="0">
                        <a:effectLst/>
                      </a:endParaRPr>
                    </a:p>
                    <a:p>
                      <a:pPr algn="ctr">
                        <a:spcAft>
                          <a:spcPts val="0"/>
                        </a:spcAft>
                      </a:pPr>
                      <a:r>
                        <a:rPr lang="es-ES" sz="1400" dirty="0">
                          <a:effectLst/>
                        </a:rPr>
                        <a:t> </a:t>
                      </a:r>
                      <a:endParaRPr lang="es-CL" sz="2000" dirty="0">
                        <a:effectLst/>
                        <a:latin typeface="Times New Roman"/>
                        <a:ea typeface="Times New Roman"/>
                      </a:endParaRPr>
                    </a:p>
                  </a:txBody>
                  <a:tcPr marL="68580" marR="68580" marT="0" marB="0"/>
                </a:tc>
                <a:tc>
                  <a:txBody>
                    <a:bodyPr/>
                    <a:lstStyle/>
                    <a:p>
                      <a:pPr algn="ctr">
                        <a:spcAft>
                          <a:spcPts val="0"/>
                        </a:spcAft>
                      </a:pPr>
                      <a:r>
                        <a:rPr lang="es-ES" sz="1200" b="1" dirty="0">
                          <a:effectLst/>
                        </a:rPr>
                        <a:t> </a:t>
                      </a:r>
                      <a:endParaRPr lang="es-CL" sz="1800" b="1" dirty="0">
                        <a:effectLst/>
                      </a:endParaRPr>
                    </a:p>
                    <a:p>
                      <a:pPr algn="ctr">
                        <a:spcAft>
                          <a:spcPts val="0"/>
                        </a:spcAft>
                      </a:pPr>
                      <a:r>
                        <a:rPr lang="es-ES" sz="1200" b="1" dirty="0">
                          <a:effectLst/>
                        </a:rPr>
                        <a:t>Exposición Fotográfica, Estación Mapocho</a:t>
                      </a:r>
                      <a:endParaRPr lang="es-CL" sz="1800" b="1" dirty="0">
                        <a:effectLst/>
                        <a:latin typeface="Times New Roman"/>
                        <a:ea typeface="Times New Roman"/>
                      </a:endParaRPr>
                    </a:p>
                  </a:txBody>
                  <a:tcPr marL="68580" marR="68580" marT="0" marB="0"/>
                </a:tc>
                <a:extLst>
                  <a:ext uri="{0D108BD9-81ED-4DB2-BD59-A6C34878D82A}">
                    <a16:rowId xmlns:a16="http://schemas.microsoft.com/office/drawing/2014/main" val="10006"/>
                  </a:ext>
                </a:extLst>
              </a:tr>
              <a:tr h="606724">
                <a:tc>
                  <a:txBody>
                    <a:bodyPr/>
                    <a:lstStyle/>
                    <a:p>
                      <a:pPr algn="ctr">
                        <a:spcAft>
                          <a:spcPts val="0"/>
                        </a:spcAft>
                      </a:pPr>
                      <a:r>
                        <a:rPr lang="es-ES" sz="1400" dirty="0">
                          <a:effectLst/>
                        </a:rPr>
                        <a:t> </a:t>
                      </a:r>
                      <a:endParaRPr lang="es-CL" sz="2000" dirty="0">
                        <a:effectLst/>
                      </a:endParaRPr>
                    </a:p>
                    <a:p>
                      <a:pPr algn="ctr">
                        <a:spcAft>
                          <a:spcPts val="0"/>
                        </a:spcAft>
                      </a:pPr>
                      <a:r>
                        <a:rPr lang="es-ES" sz="1400" dirty="0">
                          <a:effectLst/>
                        </a:rPr>
                        <a:t>Primeros Medios</a:t>
                      </a:r>
                      <a:endParaRPr lang="es-CL" sz="2000" dirty="0">
                        <a:effectLst/>
                      </a:endParaRPr>
                    </a:p>
                    <a:p>
                      <a:pPr algn="ctr">
                        <a:spcAft>
                          <a:spcPts val="0"/>
                        </a:spcAft>
                      </a:pPr>
                      <a:r>
                        <a:rPr lang="es-ES" sz="1400" dirty="0">
                          <a:effectLst/>
                        </a:rPr>
                        <a:t> </a:t>
                      </a:r>
                      <a:endParaRPr lang="es-CL" sz="2000" dirty="0">
                        <a:effectLst/>
                        <a:latin typeface="Times New Roman"/>
                        <a:ea typeface="Times New Roman"/>
                      </a:endParaRPr>
                    </a:p>
                  </a:txBody>
                  <a:tcPr marL="68580" marR="68580" marT="0" marB="0"/>
                </a:tc>
                <a:tc>
                  <a:txBody>
                    <a:bodyPr/>
                    <a:lstStyle/>
                    <a:p>
                      <a:pPr algn="ctr">
                        <a:spcAft>
                          <a:spcPts val="0"/>
                        </a:spcAft>
                      </a:pPr>
                      <a:r>
                        <a:rPr lang="es-ES" sz="1200" b="1" dirty="0">
                          <a:effectLst/>
                        </a:rPr>
                        <a:t> </a:t>
                      </a:r>
                      <a:endParaRPr lang="es-CL" sz="1800" b="1" dirty="0">
                        <a:effectLst/>
                      </a:endParaRPr>
                    </a:p>
                    <a:p>
                      <a:pPr algn="ctr">
                        <a:spcAft>
                          <a:spcPts val="0"/>
                        </a:spcAft>
                      </a:pPr>
                      <a:r>
                        <a:rPr lang="es-ES" sz="1200" b="1" dirty="0">
                          <a:effectLst/>
                        </a:rPr>
                        <a:t>Laboratorio U Católica, Fisiología</a:t>
                      </a:r>
                      <a:endParaRPr lang="es-CL" sz="1800" b="1" dirty="0">
                        <a:effectLst/>
                        <a:latin typeface="Times New Roman"/>
                        <a:ea typeface="Times New Roman"/>
                      </a:endParaRPr>
                    </a:p>
                  </a:txBody>
                  <a:tcPr marL="68580" marR="68580" marT="0" marB="0"/>
                </a:tc>
                <a:extLst>
                  <a:ext uri="{0D108BD9-81ED-4DB2-BD59-A6C34878D82A}">
                    <a16:rowId xmlns:a16="http://schemas.microsoft.com/office/drawing/2014/main" val="10007"/>
                  </a:ext>
                </a:extLst>
              </a:tr>
            </a:tbl>
          </a:graphicData>
        </a:graphic>
      </p:graphicFrame>
      <p:pic>
        <p:nvPicPr>
          <p:cNvPr id="7" name="6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489" y="98893"/>
            <a:ext cx="955927" cy="1101114"/>
          </a:xfrm>
          <a:prstGeom prst="rect">
            <a:avLst/>
          </a:prstGeom>
        </p:spPr>
      </p:pic>
    </p:spTree>
    <p:extLst>
      <p:ext uri="{BB962C8B-B14F-4D97-AF65-F5344CB8AC3E}">
        <p14:creationId xmlns:p14="http://schemas.microsoft.com/office/powerpoint/2010/main" val="22397315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539552" y="1628800"/>
            <a:ext cx="8334672" cy="3908762"/>
          </a:xfrm>
          <a:prstGeom prst="rect">
            <a:avLst/>
          </a:prstGeom>
        </p:spPr>
        <p:txBody>
          <a:bodyPr wrap="square">
            <a:spAutoFit/>
          </a:bodyPr>
          <a:lstStyle/>
          <a:p>
            <a:r>
              <a:rPr lang="es-MX" sz="2400" b="1" dirty="0" smtClean="0">
                <a:latin typeface="Arial" pitchFamily="34" charset="0"/>
                <a:cs typeface="Arial" pitchFamily="34" charset="0"/>
              </a:rPr>
              <a:t>Programa  </a:t>
            </a:r>
            <a:r>
              <a:rPr lang="es-MX" sz="2400" b="1" dirty="0">
                <a:latin typeface="Arial" pitchFamily="34" charset="0"/>
                <a:cs typeface="Arial" pitchFamily="34" charset="0"/>
              </a:rPr>
              <a:t>de Integración </a:t>
            </a:r>
            <a:r>
              <a:rPr lang="es-MX" sz="2400" b="1" dirty="0" smtClean="0">
                <a:latin typeface="Arial" pitchFamily="34" charset="0"/>
                <a:cs typeface="Arial" pitchFamily="34" charset="0"/>
              </a:rPr>
              <a:t>Escolar</a:t>
            </a:r>
          </a:p>
          <a:p>
            <a:endParaRPr lang="es-MX" sz="1600" i="1" dirty="0" smtClean="0">
              <a:latin typeface="Arial" pitchFamily="34" charset="0"/>
              <a:cs typeface="Arial" pitchFamily="34" charset="0"/>
            </a:endParaRPr>
          </a:p>
          <a:p>
            <a:r>
              <a:rPr lang="es-MX" sz="1600" i="1" dirty="0" smtClean="0">
                <a:latin typeface="Arial" pitchFamily="34" charset="0"/>
                <a:cs typeface="Arial" pitchFamily="34" charset="0"/>
              </a:rPr>
              <a:t> </a:t>
            </a:r>
            <a:endParaRPr lang="es-MX" sz="1600" i="1" dirty="0">
              <a:latin typeface="Arial" pitchFamily="34" charset="0"/>
              <a:cs typeface="Arial" pitchFamily="34" charset="0"/>
            </a:endParaRPr>
          </a:p>
          <a:p>
            <a:pPr algn="just"/>
            <a:r>
              <a:rPr lang="es-MX" sz="2400" dirty="0">
                <a:latin typeface="Arial" pitchFamily="34" charset="0"/>
                <a:cs typeface="Arial" pitchFamily="34" charset="0"/>
              </a:rPr>
              <a:t>El Programa  de </a:t>
            </a:r>
            <a:r>
              <a:rPr lang="es-MX" sz="2400" dirty="0" smtClean="0">
                <a:latin typeface="Arial" pitchFamily="34" charset="0"/>
                <a:cs typeface="Arial" pitchFamily="34" charset="0"/>
              </a:rPr>
              <a:t>Integración </a:t>
            </a:r>
            <a:r>
              <a:rPr lang="es-MX" sz="2400" dirty="0">
                <a:latin typeface="Arial" pitchFamily="34" charset="0"/>
                <a:cs typeface="Arial" pitchFamily="34" charset="0"/>
              </a:rPr>
              <a:t>Escolar ( PIE ) , busca entregar apoyos adicionales, en el contexto del aula común a las estudiantes que presentan NEE permanentes y transitorias favoreciendo su presencia y participación en la sala de clases, el logro de objetivos de aprendizaje y la trayectoria educativa de todas y cada una de las estudiantes, contribuyendo al mejoramiento continuo de la calidad de la educación en el establecimiento </a:t>
            </a:r>
            <a:r>
              <a:rPr lang="es-MX" sz="2400" dirty="0" smtClean="0">
                <a:latin typeface="Arial" pitchFamily="34" charset="0"/>
                <a:cs typeface="Arial" pitchFamily="34" charset="0"/>
              </a:rPr>
              <a:t>educacional</a:t>
            </a:r>
            <a:endParaRPr lang="es-MX" sz="2400" dirty="0">
              <a:latin typeface="Arial" pitchFamily="34" charset="0"/>
              <a:cs typeface="Arial" pitchFamily="34" charset="0"/>
            </a:endParaRPr>
          </a:p>
        </p:txBody>
      </p:sp>
      <p:pic>
        <p:nvPicPr>
          <p:cNvPr id="6" name="0 Imagen"/>
          <p:cNvPicPr/>
          <p:nvPr/>
        </p:nvPicPr>
        <p:blipFill rotWithShape="1">
          <a:blip r:embed="rId2" cstate="print">
            <a:extLst>
              <a:ext uri="{28A0092B-C50C-407E-A947-70E740481C1C}">
                <a14:useLocalDpi xmlns:a14="http://schemas.microsoft.com/office/drawing/2010/main" val="0"/>
              </a:ext>
            </a:extLst>
          </a:blip>
          <a:srcRect l="21353" t="24361" r="10978" b="25414"/>
          <a:stretch/>
        </p:blipFill>
        <p:spPr bwMode="auto">
          <a:xfrm>
            <a:off x="5931383" y="260648"/>
            <a:ext cx="2783840" cy="1033145"/>
          </a:xfrm>
          <a:prstGeom prst="rect">
            <a:avLst/>
          </a:prstGeom>
          <a:ln>
            <a:noFill/>
          </a:ln>
          <a:extLst>
            <a:ext uri="{53640926-AAD7-44D8-BBD7-CCE9431645EC}">
              <a14:shadowObscured xmlns:a14="http://schemas.microsoft.com/office/drawing/2010/main"/>
            </a:ext>
          </a:extLst>
        </p:spPr>
      </p:pic>
      <p:graphicFrame>
        <p:nvGraphicFramePr>
          <p:cNvPr id="8" name="7 Gráfico"/>
          <p:cNvGraphicFramePr/>
          <p:nvPr>
            <p:extLst>
              <p:ext uri="{D42A27DB-BD31-4B8C-83A1-F6EECF244321}">
                <p14:modId xmlns:p14="http://schemas.microsoft.com/office/powerpoint/2010/main" val="2413707265"/>
              </p:ext>
            </p:extLst>
          </p:nvPr>
        </p:nvGraphicFramePr>
        <p:xfrm>
          <a:off x="2268220" y="1671638"/>
          <a:ext cx="4607560" cy="3514725"/>
        </p:xfrm>
        <a:graphic>
          <a:graphicData uri="http://schemas.openxmlformats.org/drawingml/2006/chart">
            <c:chart xmlns:c="http://schemas.openxmlformats.org/drawingml/2006/chart" xmlns:r="http://schemas.openxmlformats.org/officeDocument/2006/relationships" r:id="rId3"/>
          </a:graphicData>
        </a:graphic>
      </p:graphicFrame>
      <p:pic>
        <p:nvPicPr>
          <p:cNvPr id="7" name="6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489" y="98893"/>
            <a:ext cx="955927" cy="1101114"/>
          </a:xfrm>
          <a:prstGeom prst="rect">
            <a:avLst/>
          </a:prstGeom>
        </p:spPr>
      </p:pic>
    </p:spTree>
    <p:extLst>
      <p:ext uri="{BB962C8B-B14F-4D97-AF65-F5344CB8AC3E}">
        <p14:creationId xmlns:p14="http://schemas.microsoft.com/office/powerpoint/2010/main" val="16931206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0 Imagen"/>
          <p:cNvPicPr/>
          <p:nvPr/>
        </p:nvPicPr>
        <p:blipFill rotWithShape="1">
          <a:blip r:embed="rId2" cstate="print">
            <a:extLst>
              <a:ext uri="{28A0092B-C50C-407E-A947-70E740481C1C}">
                <a14:useLocalDpi xmlns:a14="http://schemas.microsoft.com/office/drawing/2010/main" val="0"/>
              </a:ext>
            </a:extLst>
          </a:blip>
          <a:srcRect l="21353" t="24361" r="10978" b="25414"/>
          <a:stretch/>
        </p:blipFill>
        <p:spPr bwMode="auto">
          <a:xfrm>
            <a:off x="5931383" y="260648"/>
            <a:ext cx="2783840" cy="1033145"/>
          </a:xfrm>
          <a:prstGeom prst="rect">
            <a:avLst/>
          </a:prstGeom>
          <a:ln>
            <a:noFill/>
          </a:ln>
          <a:extLst>
            <a:ext uri="{53640926-AAD7-44D8-BBD7-CCE9431645EC}">
              <a14:shadowObscured xmlns:a14="http://schemas.microsoft.com/office/drawing/2010/main"/>
            </a:ext>
          </a:extLst>
        </p:spPr>
      </p:pic>
      <p:pic>
        <p:nvPicPr>
          <p:cNvPr id="20482" name="Picture 2" descr="C:\Users\PEDRO HERRERA\Desktop\CUENTA 2015\fotos cuenta publica\11-13 Feria de la Diversidad\IMG_001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5380" y="631817"/>
            <a:ext cx="3557590" cy="237172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1"/>
          <p:cNvSpPr>
            <a:spLocks noChangeArrowheads="1"/>
          </p:cNvSpPr>
          <p:nvPr/>
        </p:nvSpPr>
        <p:spPr bwMode="auto">
          <a:xfrm>
            <a:off x="2439988" y="2311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CL" sz="1800" b="0" i="0" u="none" strike="noStrike" cap="none" normalizeH="0" baseline="0" smtClean="0">
              <a:ln>
                <a:noFill/>
              </a:ln>
              <a:solidFill>
                <a:schemeClr val="tx1"/>
              </a:solidFill>
              <a:effectLst/>
              <a:latin typeface="Arial" pitchFamily="34" charset="0"/>
              <a:cs typeface="Arial" pitchFamily="34" charset="0"/>
            </a:endParaRPr>
          </a:p>
        </p:txBody>
      </p:sp>
      <p:graphicFrame>
        <p:nvGraphicFramePr>
          <p:cNvPr id="4" name="3 Tabla"/>
          <p:cNvGraphicFramePr>
            <a:graphicFrameLocks noGrp="1"/>
          </p:cNvGraphicFramePr>
          <p:nvPr>
            <p:extLst>
              <p:ext uri="{D42A27DB-BD31-4B8C-83A1-F6EECF244321}">
                <p14:modId xmlns:p14="http://schemas.microsoft.com/office/powerpoint/2010/main" val="670620789"/>
              </p:ext>
            </p:extLst>
          </p:nvPr>
        </p:nvGraphicFramePr>
        <p:xfrm>
          <a:off x="395536" y="3532632"/>
          <a:ext cx="7992888" cy="771144"/>
        </p:xfrm>
        <a:graphic>
          <a:graphicData uri="http://schemas.openxmlformats.org/drawingml/2006/table">
            <a:tbl>
              <a:tblPr>
                <a:tableStyleId>{5C22544A-7EE6-4342-B048-85BDC9FD1C3A}</a:tableStyleId>
              </a:tblPr>
              <a:tblGrid>
                <a:gridCol w="73010">
                  <a:extLst>
                    <a:ext uri="{9D8B030D-6E8A-4147-A177-3AD203B41FA5}">
                      <a16:colId xmlns:a16="http://schemas.microsoft.com/office/drawing/2014/main" val="20000"/>
                    </a:ext>
                  </a:extLst>
                </a:gridCol>
                <a:gridCol w="7919878">
                  <a:extLst>
                    <a:ext uri="{9D8B030D-6E8A-4147-A177-3AD203B41FA5}">
                      <a16:colId xmlns:a16="http://schemas.microsoft.com/office/drawing/2014/main" val="20001"/>
                    </a:ext>
                  </a:extLst>
                </a:gridCol>
              </a:tblGrid>
              <a:tr h="82550">
                <a:tc gridSpan="2">
                  <a:txBody>
                    <a:bodyPr/>
                    <a:lstStyle/>
                    <a:p>
                      <a:pPr>
                        <a:lnSpc>
                          <a:spcPct val="115000"/>
                        </a:lnSpc>
                        <a:spcAft>
                          <a:spcPts val="0"/>
                        </a:spcAft>
                      </a:pPr>
                      <a:r>
                        <a:rPr lang="es-CL" sz="1200" dirty="0">
                          <a:effectLst/>
                        </a:rPr>
                        <a:t> </a:t>
                      </a:r>
                      <a:endParaRPr lang="es-CL" sz="1100" dirty="0">
                        <a:effectLst/>
                        <a:latin typeface="Calibri"/>
                        <a:ea typeface="Times New Roman"/>
                        <a:cs typeface="Times New Roman"/>
                      </a:endParaRPr>
                    </a:p>
                  </a:txBody>
                  <a:tcPr marL="0" marR="0" marT="0" marB="0"/>
                </a:tc>
                <a:tc hMerge="1">
                  <a:txBody>
                    <a:bodyPr/>
                    <a:lstStyle/>
                    <a:p>
                      <a:endParaRPr lang="es-CL"/>
                    </a:p>
                  </a:txBody>
                  <a:tcPr/>
                </a:tc>
                <a:extLst>
                  <a:ext uri="{0D108BD9-81ED-4DB2-BD59-A6C34878D82A}">
                    <a16:rowId xmlns:a16="http://schemas.microsoft.com/office/drawing/2014/main" val="10000"/>
                  </a:ext>
                </a:extLst>
              </a:tr>
              <a:tr h="170815">
                <a:tc>
                  <a:txBody>
                    <a:bodyPr/>
                    <a:lstStyle/>
                    <a:p>
                      <a:pPr>
                        <a:lnSpc>
                          <a:spcPct val="115000"/>
                        </a:lnSpc>
                        <a:spcAft>
                          <a:spcPts val="0"/>
                        </a:spcAft>
                      </a:pPr>
                      <a:r>
                        <a:rPr lang="es-CL" sz="1200">
                          <a:effectLst/>
                        </a:rPr>
                        <a:t> </a:t>
                      </a:r>
                      <a:endParaRPr lang="es-CL" sz="1100">
                        <a:effectLst/>
                        <a:latin typeface="Calibri"/>
                        <a:ea typeface="Times New Roman"/>
                        <a:cs typeface="Times New Roman"/>
                      </a:endParaRPr>
                    </a:p>
                  </a:txBody>
                  <a:tcPr marL="0" marR="0" marT="0" marB="0"/>
                </a:tc>
                <a:tc>
                  <a:txBody>
                    <a:bodyPr/>
                    <a:lstStyle/>
                    <a:p>
                      <a:pPr marL="1662430" marR="1686560" algn="ctr">
                        <a:lnSpc>
                          <a:spcPts val="1325"/>
                        </a:lnSpc>
                        <a:spcAft>
                          <a:spcPts val="0"/>
                        </a:spcAft>
                      </a:pPr>
                      <a:r>
                        <a:rPr lang="es-CL" sz="1800" b="1" dirty="0">
                          <a:effectLst/>
                        </a:rPr>
                        <a:t>Resumen</a:t>
                      </a:r>
                      <a:r>
                        <a:rPr lang="es-CL" sz="1800" b="1" spc="235" dirty="0">
                          <a:effectLst/>
                        </a:rPr>
                        <a:t> </a:t>
                      </a:r>
                      <a:r>
                        <a:rPr lang="es-CL" sz="1800" b="1" spc="5" dirty="0">
                          <a:effectLst/>
                        </a:rPr>
                        <a:t>G</a:t>
                      </a:r>
                      <a:r>
                        <a:rPr lang="es-CL" sz="1800" b="1" spc="-5" dirty="0">
                          <a:effectLst/>
                        </a:rPr>
                        <a:t>ene</a:t>
                      </a:r>
                      <a:r>
                        <a:rPr lang="es-CL" sz="1800" b="1" spc="5" dirty="0">
                          <a:effectLst/>
                        </a:rPr>
                        <a:t>r</a:t>
                      </a:r>
                      <a:r>
                        <a:rPr lang="es-CL" sz="1800" b="1" spc="-5" dirty="0">
                          <a:effectLst/>
                        </a:rPr>
                        <a:t>a</a:t>
                      </a:r>
                      <a:r>
                        <a:rPr lang="es-CL" sz="1800" b="1" dirty="0">
                          <a:effectLst/>
                        </a:rPr>
                        <a:t>l</a:t>
                      </a:r>
                      <a:endParaRPr lang="es-CL" sz="1800" b="1" dirty="0">
                        <a:effectLst/>
                        <a:latin typeface="Calibri"/>
                        <a:ea typeface="Times New Roman"/>
                        <a:cs typeface="Times New Roman"/>
                      </a:endParaRPr>
                    </a:p>
                  </a:txBody>
                  <a:tcPr marL="0" marR="0" marT="0" marB="0"/>
                </a:tc>
                <a:extLst>
                  <a:ext uri="{0D108BD9-81ED-4DB2-BD59-A6C34878D82A}">
                    <a16:rowId xmlns:a16="http://schemas.microsoft.com/office/drawing/2014/main" val="10001"/>
                  </a:ext>
                </a:extLst>
              </a:tr>
              <a:tr h="82550">
                <a:tc gridSpan="2">
                  <a:txBody>
                    <a:bodyPr/>
                    <a:lstStyle/>
                    <a:p>
                      <a:pPr>
                        <a:lnSpc>
                          <a:spcPct val="115000"/>
                        </a:lnSpc>
                        <a:spcAft>
                          <a:spcPts val="0"/>
                        </a:spcAft>
                      </a:pPr>
                      <a:r>
                        <a:rPr lang="es-CL" sz="2000" b="1" dirty="0">
                          <a:effectLst/>
                        </a:rPr>
                        <a:t> </a:t>
                      </a:r>
                      <a:endParaRPr lang="es-CL" sz="1800" b="1" dirty="0">
                        <a:effectLst/>
                        <a:latin typeface="Calibri"/>
                        <a:ea typeface="Times New Roman"/>
                        <a:cs typeface="Times New Roman"/>
                      </a:endParaRPr>
                    </a:p>
                  </a:txBody>
                  <a:tcPr marL="0" marR="0" marT="0" marB="0"/>
                </a:tc>
                <a:tc hMerge="1">
                  <a:txBody>
                    <a:bodyPr/>
                    <a:lstStyle/>
                    <a:p>
                      <a:endParaRPr lang="es-CL"/>
                    </a:p>
                  </a:txBody>
                  <a:tcPr/>
                </a:tc>
                <a:extLst>
                  <a:ext uri="{0D108BD9-81ED-4DB2-BD59-A6C34878D82A}">
                    <a16:rowId xmlns:a16="http://schemas.microsoft.com/office/drawing/2014/main" val="10002"/>
                  </a:ext>
                </a:extLst>
              </a:tr>
            </a:tbl>
          </a:graphicData>
        </a:graphic>
      </p:graphicFrame>
      <p:graphicFrame>
        <p:nvGraphicFramePr>
          <p:cNvPr id="5" name="4 Tabla"/>
          <p:cNvGraphicFramePr>
            <a:graphicFrameLocks noGrp="1"/>
          </p:cNvGraphicFramePr>
          <p:nvPr>
            <p:extLst>
              <p:ext uri="{D42A27DB-BD31-4B8C-83A1-F6EECF244321}">
                <p14:modId xmlns:p14="http://schemas.microsoft.com/office/powerpoint/2010/main" val="2132983777"/>
              </p:ext>
            </p:extLst>
          </p:nvPr>
        </p:nvGraphicFramePr>
        <p:xfrm>
          <a:off x="395536" y="4149081"/>
          <a:ext cx="7992887" cy="2243328"/>
        </p:xfrm>
        <a:graphic>
          <a:graphicData uri="http://schemas.openxmlformats.org/drawingml/2006/table">
            <a:tbl>
              <a:tblPr>
                <a:tableStyleId>{5C22544A-7EE6-4342-B048-85BDC9FD1C3A}</a:tableStyleId>
              </a:tblPr>
              <a:tblGrid>
                <a:gridCol w="5723482">
                  <a:extLst>
                    <a:ext uri="{9D8B030D-6E8A-4147-A177-3AD203B41FA5}">
                      <a16:colId xmlns:a16="http://schemas.microsoft.com/office/drawing/2014/main" val="20000"/>
                    </a:ext>
                  </a:extLst>
                </a:gridCol>
                <a:gridCol w="1226220">
                  <a:extLst>
                    <a:ext uri="{9D8B030D-6E8A-4147-A177-3AD203B41FA5}">
                      <a16:colId xmlns:a16="http://schemas.microsoft.com/office/drawing/2014/main" val="20001"/>
                    </a:ext>
                  </a:extLst>
                </a:gridCol>
                <a:gridCol w="1043185">
                  <a:extLst>
                    <a:ext uri="{9D8B030D-6E8A-4147-A177-3AD203B41FA5}">
                      <a16:colId xmlns:a16="http://schemas.microsoft.com/office/drawing/2014/main" val="20002"/>
                    </a:ext>
                  </a:extLst>
                </a:gridCol>
              </a:tblGrid>
              <a:tr h="286431">
                <a:tc>
                  <a:txBody>
                    <a:bodyPr/>
                    <a:lstStyle/>
                    <a:p>
                      <a:pPr algn="just">
                        <a:lnSpc>
                          <a:spcPct val="115000"/>
                        </a:lnSpc>
                        <a:spcAft>
                          <a:spcPts val="0"/>
                        </a:spcAft>
                      </a:pPr>
                      <a:r>
                        <a:rPr lang="es-CL" sz="2000" dirty="0">
                          <a:effectLst/>
                        </a:rPr>
                        <a:t> </a:t>
                      </a:r>
                      <a:endParaRPr lang="es-CL" sz="1800" dirty="0">
                        <a:effectLst/>
                        <a:latin typeface="Calibri"/>
                        <a:ea typeface="Times New Roman"/>
                        <a:cs typeface="Times New Roman"/>
                      </a:endParaRPr>
                    </a:p>
                  </a:txBody>
                  <a:tcPr marL="0" marR="0" marT="0" marB="0"/>
                </a:tc>
                <a:tc>
                  <a:txBody>
                    <a:bodyPr/>
                    <a:lstStyle/>
                    <a:p>
                      <a:pPr marL="87630" algn="just">
                        <a:lnSpc>
                          <a:spcPct val="115000"/>
                        </a:lnSpc>
                        <a:spcBef>
                          <a:spcPts val="145"/>
                        </a:spcBef>
                        <a:spcAft>
                          <a:spcPts val="0"/>
                        </a:spcAft>
                      </a:pPr>
                      <a:r>
                        <a:rPr lang="es-CL" sz="1800" dirty="0">
                          <a:effectLst/>
                        </a:rPr>
                        <a:t>Ca</a:t>
                      </a:r>
                      <a:r>
                        <a:rPr lang="es-CL" sz="1800" spc="-5" dirty="0">
                          <a:effectLst/>
                        </a:rPr>
                        <a:t>n</a:t>
                      </a:r>
                      <a:r>
                        <a:rPr lang="es-CL" sz="1800" dirty="0">
                          <a:effectLst/>
                        </a:rPr>
                        <a:t>ti</a:t>
                      </a:r>
                      <a:r>
                        <a:rPr lang="es-CL" sz="1800" spc="-5" dirty="0">
                          <a:effectLst/>
                        </a:rPr>
                        <a:t>d</a:t>
                      </a:r>
                      <a:r>
                        <a:rPr lang="es-CL" sz="1800" dirty="0">
                          <a:effectLst/>
                        </a:rPr>
                        <a:t>ad</a:t>
                      </a:r>
                      <a:endParaRPr lang="es-CL" sz="1800" dirty="0">
                        <a:effectLst/>
                        <a:latin typeface="Calibri"/>
                        <a:ea typeface="Times New Roman"/>
                        <a:cs typeface="Times New Roman"/>
                      </a:endParaRPr>
                    </a:p>
                  </a:txBody>
                  <a:tcPr marL="0" marR="0" marT="0" marB="0"/>
                </a:tc>
                <a:tc>
                  <a:txBody>
                    <a:bodyPr/>
                    <a:lstStyle/>
                    <a:p>
                      <a:pPr marL="215265" marR="220980" algn="just">
                        <a:lnSpc>
                          <a:spcPct val="115000"/>
                        </a:lnSpc>
                        <a:spcBef>
                          <a:spcPts val="145"/>
                        </a:spcBef>
                        <a:spcAft>
                          <a:spcPts val="0"/>
                        </a:spcAft>
                      </a:pPr>
                      <a:r>
                        <a:rPr lang="es-CL" sz="1800">
                          <a:effectLst/>
                        </a:rPr>
                        <a:t>%</a:t>
                      </a:r>
                      <a:endParaRPr lang="es-CL" sz="1800">
                        <a:effectLst/>
                        <a:latin typeface="Calibri"/>
                        <a:ea typeface="Times New Roman"/>
                        <a:cs typeface="Times New Roman"/>
                      </a:endParaRPr>
                    </a:p>
                  </a:txBody>
                  <a:tcPr marL="0" marR="0" marT="0" marB="0"/>
                </a:tc>
                <a:extLst>
                  <a:ext uri="{0D108BD9-81ED-4DB2-BD59-A6C34878D82A}">
                    <a16:rowId xmlns:a16="http://schemas.microsoft.com/office/drawing/2014/main" val="10000"/>
                  </a:ext>
                </a:extLst>
              </a:tr>
              <a:tr h="268096">
                <a:tc>
                  <a:txBody>
                    <a:bodyPr/>
                    <a:lstStyle/>
                    <a:p>
                      <a:pPr marL="39370" algn="just">
                        <a:lnSpc>
                          <a:spcPct val="115000"/>
                        </a:lnSpc>
                        <a:spcBef>
                          <a:spcPts val="135"/>
                        </a:spcBef>
                        <a:spcAft>
                          <a:spcPts val="0"/>
                        </a:spcAft>
                      </a:pPr>
                      <a:r>
                        <a:rPr lang="es-CL" sz="1800" dirty="0">
                          <a:effectLst/>
                        </a:rPr>
                        <a:t>A</a:t>
                      </a:r>
                      <a:r>
                        <a:rPr lang="es-CL" sz="1800" spc="-5" dirty="0">
                          <a:effectLst/>
                        </a:rPr>
                        <a:t>lu</a:t>
                      </a:r>
                      <a:r>
                        <a:rPr lang="es-CL" sz="1800" spc="5" dirty="0">
                          <a:effectLst/>
                        </a:rPr>
                        <a:t>m</a:t>
                      </a:r>
                      <a:r>
                        <a:rPr lang="es-CL" sz="1800" spc="-5" dirty="0">
                          <a:effectLst/>
                        </a:rPr>
                        <a:t>n</a:t>
                      </a:r>
                      <a:r>
                        <a:rPr lang="es-CL" sz="1800" dirty="0">
                          <a:effectLst/>
                        </a:rPr>
                        <a:t>as Sin</a:t>
                      </a:r>
                      <a:r>
                        <a:rPr lang="es-CL" sz="1800" spc="-5" dirty="0">
                          <a:effectLst/>
                        </a:rPr>
                        <a:t> </a:t>
                      </a:r>
                      <a:r>
                        <a:rPr lang="es-CL" sz="1800" dirty="0">
                          <a:effectLst/>
                        </a:rPr>
                        <a:t>R</a:t>
                      </a:r>
                      <a:r>
                        <a:rPr lang="es-CL" sz="1800" spc="-10" dirty="0">
                          <a:effectLst/>
                        </a:rPr>
                        <a:t>a</a:t>
                      </a:r>
                      <a:r>
                        <a:rPr lang="es-CL" sz="1800" spc="-5" dirty="0">
                          <a:effectLst/>
                        </a:rPr>
                        <a:t>m</a:t>
                      </a:r>
                      <a:r>
                        <a:rPr lang="es-CL" sz="1800" spc="5" dirty="0">
                          <a:effectLst/>
                        </a:rPr>
                        <a:t>o</a:t>
                      </a:r>
                      <a:r>
                        <a:rPr lang="es-CL" sz="1800" dirty="0">
                          <a:effectLst/>
                        </a:rPr>
                        <a:t>s </a:t>
                      </a:r>
                      <a:r>
                        <a:rPr lang="es-CL" sz="1800" spc="-10" dirty="0">
                          <a:effectLst/>
                        </a:rPr>
                        <a:t>R</a:t>
                      </a:r>
                      <a:r>
                        <a:rPr lang="es-CL" sz="1800" dirty="0">
                          <a:effectLst/>
                        </a:rPr>
                        <a:t>epro</a:t>
                      </a:r>
                      <a:r>
                        <a:rPr lang="es-CL" sz="1800" spc="-15" dirty="0">
                          <a:effectLst/>
                        </a:rPr>
                        <a:t>b</a:t>
                      </a:r>
                      <a:r>
                        <a:rPr lang="es-CL" sz="1800" dirty="0">
                          <a:effectLst/>
                        </a:rPr>
                        <a:t>a</a:t>
                      </a:r>
                      <a:r>
                        <a:rPr lang="es-CL" sz="1800" spc="-5" dirty="0">
                          <a:effectLst/>
                        </a:rPr>
                        <a:t>d</a:t>
                      </a:r>
                      <a:r>
                        <a:rPr lang="es-CL" sz="1800" spc="5" dirty="0">
                          <a:effectLst/>
                        </a:rPr>
                        <a:t>o</a:t>
                      </a:r>
                      <a:r>
                        <a:rPr lang="es-CL" sz="1800" dirty="0">
                          <a:effectLst/>
                        </a:rPr>
                        <a:t>s</a:t>
                      </a:r>
                      <a:endParaRPr lang="es-CL" sz="1800" dirty="0">
                        <a:effectLst/>
                        <a:latin typeface="Calibri"/>
                        <a:ea typeface="Times New Roman"/>
                        <a:cs typeface="Times New Roman"/>
                      </a:endParaRPr>
                    </a:p>
                  </a:txBody>
                  <a:tcPr marL="0" marR="0" marT="0" marB="0"/>
                </a:tc>
                <a:tc>
                  <a:txBody>
                    <a:bodyPr/>
                    <a:lstStyle/>
                    <a:p>
                      <a:pPr marL="247015" marR="248920" algn="just">
                        <a:lnSpc>
                          <a:spcPct val="115000"/>
                        </a:lnSpc>
                        <a:spcBef>
                          <a:spcPts val="135"/>
                        </a:spcBef>
                        <a:spcAft>
                          <a:spcPts val="0"/>
                        </a:spcAft>
                      </a:pPr>
                      <a:r>
                        <a:rPr lang="es-CL" sz="1800" spc="5" dirty="0">
                          <a:effectLst/>
                        </a:rPr>
                        <a:t>84</a:t>
                      </a:r>
                      <a:endParaRPr lang="es-CL" sz="1800" dirty="0">
                        <a:effectLst/>
                        <a:latin typeface="Calibri"/>
                        <a:ea typeface="Times New Roman"/>
                        <a:cs typeface="Times New Roman"/>
                      </a:endParaRPr>
                    </a:p>
                  </a:txBody>
                  <a:tcPr marL="0" marR="0" marT="0" marB="0"/>
                </a:tc>
                <a:tc>
                  <a:txBody>
                    <a:bodyPr/>
                    <a:lstStyle/>
                    <a:p>
                      <a:pPr marL="168275" algn="just">
                        <a:lnSpc>
                          <a:spcPct val="115000"/>
                        </a:lnSpc>
                        <a:spcBef>
                          <a:spcPts val="135"/>
                        </a:spcBef>
                        <a:spcAft>
                          <a:spcPts val="0"/>
                        </a:spcAft>
                      </a:pPr>
                      <a:r>
                        <a:rPr lang="es-CL" sz="1800" spc="5">
                          <a:effectLst/>
                        </a:rPr>
                        <a:t>6</a:t>
                      </a:r>
                      <a:r>
                        <a:rPr lang="es-CL" sz="1800" spc="-10">
                          <a:effectLst/>
                        </a:rPr>
                        <a:t>1</a:t>
                      </a:r>
                      <a:r>
                        <a:rPr lang="es-CL" sz="1800">
                          <a:effectLst/>
                        </a:rPr>
                        <a:t>%</a:t>
                      </a:r>
                      <a:endParaRPr lang="es-CL" sz="1800">
                        <a:effectLst/>
                        <a:latin typeface="Calibri"/>
                        <a:ea typeface="Times New Roman"/>
                        <a:cs typeface="Times New Roman"/>
                      </a:endParaRPr>
                    </a:p>
                  </a:txBody>
                  <a:tcPr marL="0" marR="0" marT="0" marB="0"/>
                </a:tc>
                <a:extLst>
                  <a:ext uri="{0D108BD9-81ED-4DB2-BD59-A6C34878D82A}">
                    <a16:rowId xmlns:a16="http://schemas.microsoft.com/office/drawing/2014/main" val="10001"/>
                  </a:ext>
                </a:extLst>
              </a:tr>
              <a:tr h="268096">
                <a:tc>
                  <a:txBody>
                    <a:bodyPr/>
                    <a:lstStyle/>
                    <a:p>
                      <a:pPr marL="39370" algn="just">
                        <a:lnSpc>
                          <a:spcPct val="115000"/>
                        </a:lnSpc>
                        <a:spcBef>
                          <a:spcPts val="135"/>
                        </a:spcBef>
                        <a:spcAft>
                          <a:spcPts val="0"/>
                        </a:spcAft>
                      </a:pPr>
                      <a:r>
                        <a:rPr lang="es-CL" sz="1800" dirty="0">
                          <a:effectLst/>
                        </a:rPr>
                        <a:t>A</a:t>
                      </a:r>
                      <a:r>
                        <a:rPr lang="es-CL" sz="1800" spc="-5" dirty="0">
                          <a:effectLst/>
                        </a:rPr>
                        <a:t>lu</a:t>
                      </a:r>
                      <a:r>
                        <a:rPr lang="es-CL" sz="1800" spc="5" dirty="0">
                          <a:effectLst/>
                        </a:rPr>
                        <a:t>m</a:t>
                      </a:r>
                      <a:r>
                        <a:rPr lang="es-CL" sz="1800" spc="-5" dirty="0">
                          <a:effectLst/>
                        </a:rPr>
                        <a:t>n</a:t>
                      </a:r>
                      <a:r>
                        <a:rPr lang="es-CL" sz="1800" dirty="0">
                          <a:effectLst/>
                        </a:rPr>
                        <a:t>as </a:t>
                      </a:r>
                      <a:r>
                        <a:rPr lang="es-CL" sz="1800" spc="-10" dirty="0">
                          <a:effectLst/>
                        </a:rPr>
                        <a:t>C</a:t>
                      </a:r>
                      <a:r>
                        <a:rPr lang="es-CL" sz="1800" spc="5" dirty="0">
                          <a:effectLst/>
                        </a:rPr>
                        <a:t>o</a:t>
                      </a:r>
                      <a:r>
                        <a:rPr lang="es-CL" sz="1800" dirty="0">
                          <a:effectLst/>
                        </a:rPr>
                        <a:t>n</a:t>
                      </a:r>
                      <a:r>
                        <a:rPr lang="es-CL" sz="1800" spc="-5" dirty="0">
                          <a:effectLst/>
                        </a:rPr>
                        <a:t> </a:t>
                      </a:r>
                      <a:r>
                        <a:rPr lang="es-CL" sz="1800" dirty="0">
                          <a:effectLst/>
                        </a:rPr>
                        <a:t>1</a:t>
                      </a:r>
                      <a:r>
                        <a:rPr lang="es-CL" sz="1800" spc="-5" dirty="0">
                          <a:effectLst/>
                        </a:rPr>
                        <a:t> </a:t>
                      </a:r>
                      <a:r>
                        <a:rPr lang="es-CL" sz="1800" dirty="0">
                          <a:effectLst/>
                        </a:rPr>
                        <a:t>R</a:t>
                      </a:r>
                      <a:r>
                        <a:rPr lang="es-CL" sz="1800" spc="-10" dirty="0">
                          <a:effectLst/>
                        </a:rPr>
                        <a:t>a</a:t>
                      </a:r>
                      <a:r>
                        <a:rPr lang="es-CL" sz="1800" spc="5" dirty="0">
                          <a:effectLst/>
                        </a:rPr>
                        <a:t>m</a:t>
                      </a:r>
                      <a:r>
                        <a:rPr lang="es-CL" sz="1800" dirty="0">
                          <a:effectLst/>
                        </a:rPr>
                        <a:t>o</a:t>
                      </a:r>
                      <a:r>
                        <a:rPr lang="es-CL" sz="1800" spc="-5" dirty="0">
                          <a:effectLst/>
                        </a:rPr>
                        <a:t> </a:t>
                      </a:r>
                      <a:r>
                        <a:rPr lang="es-CL" sz="1800" dirty="0">
                          <a:effectLst/>
                        </a:rPr>
                        <a:t>R</a:t>
                      </a:r>
                      <a:r>
                        <a:rPr lang="es-CL" sz="1800" spc="5" dirty="0">
                          <a:effectLst/>
                        </a:rPr>
                        <a:t>e</a:t>
                      </a:r>
                      <a:r>
                        <a:rPr lang="es-CL" sz="1800" spc="-5" dirty="0">
                          <a:effectLst/>
                        </a:rPr>
                        <a:t>p</a:t>
                      </a:r>
                      <a:r>
                        <a:rPr lang="es-CL" sz="1800" spc="-15" dirty="0">
                          <a:effectLst/>
                        </a:rPr>
                        <a:t>r</a:t>
                      </a:r>
                      <a:r>
                        <a:rPr lang="es-CL" sz="1800" spc="5" dirty="0">
                          <a:effectLst/>
                        </a:rPr>
                        <a:t>o</a:t>
                      </a:r>
                      <a:r>
                        <a:rPr lang="es-CL" sz="1800" spc="-5" dirty="0">
                          <a:effectLst/>
                        </a:rPr>
                        <a:t>b</a:t>
                      </a:r>
                      <a:r>
                        <a:rPr lang="es-CL" sz="1800" dirty="0">
                          <a:effectLst/>
                        </a:rPr>
                        <a:t>a</a:t>
                      </a:r>
                      <a:r>
                        <a:rPr lang="es-CL" sz="1800" spc="-5" dirty="0">
                          <a:effectLst/>
                        </a:rPr>
                        <a:t>d</a:t>
                      </a:r>
                      <a:r>
                        <a:rPr lang="es-CL" sz="1800" dirty="0">
                          <a:effectLst/>
                        </a:rPr>
                        <a:t>o</a:t>
                      </a:r>
                      <a:endParaRPr lang="es-CL" sz="1800" dirty="0">
                        <a:effectLst/>
                        <a:latin typeface="Calibri"/>
                        <a:ea typeface="Times New Roman"/>
                        <a:cs typeface="Times New Roman"/>
                      </a:endParaRPr>
                    </a:p>
                  </a:txBody>
                  <a:tcPr marL="0" marR="0" marT="0" marB="0"/>
                </a:tc>
                <a:tc>
                  <a:txBody>
                    <a:bodyPr/>
                    <a:lstStyle/>
                    <a:p>
                      <a:pPr marL="247015" marR="248920" algn="just">
                        <a:lnSpc>
                          <a:spcPct val="115000"/>
                        </a:lnSpc>
                        <a:spcBef>
                          <a:spcPts val="135"/>
                        </a:spcBef>
                        <a:spcAft>
                          <a:spcPts val="0"/>
                        </a:spcAft>
                      </a:pPr>
                      <a:r>
                        <a:rPr lang="es-CL" sz="1800" spc="5" dirty="0">
                          <a:effectLst/>
                        </a:rPr>
                        <a:t>34</a:t>
                      </a:r>
                      <a:endParaRPr lang="es-CL" sz="1800" dirty="0">
                        <a:effectLst/>
                        <a:latin typeface="Calibri"/>
                        <a:ea typeface="Times New Roman"/>
                        <a:cs typeface="Times New Roman"/>
                      </a:endParaRPr>
                    </a:p>
                  </a:txBody>
                  <a:tcPr marL="0" marR="0" marT="0" marB="0"/>
                </a:tc>
                <a:tc>
                  <a:txBody>
                    <a:bodyPr/>
                    <a:lstStyle/>
                    <a:p>
                      <a:pPr marL="168275" algn="just">
                        <a:lnSpc>
                          <a:spcPct val="115000"/>
                        </a:lnSpc>
                        <a:spcBef>
                          <a:spcPts val="135"/>
                        </a:spcBef>
                        <a:spcAft>
                          <a:spcPts val="0"/>
                        </a:spcAft>
                      </a:pPr>
                      <a:r>
                        <a:rPr lang="es-CL" sz="1800" spc="5" dirty="0">
                          <a:effectLst/>
                        </a:rPr>
                        <a:t>2</a:t>
                      </a:r>
                      <a:r>
                        <a:rPr lang="es-CL" sz="1800" spc="-10" dirty="0">
                          <a:effectLst/>
                        </a:rPr>
                        <a:t>5</a:t>
                      </a:r>
                      <a:r>
                        <a:rPr lang="es-CL" sz="1800" dirty="0">
                          <a:effectLst/>
                        </a:rPr>
                        <a:t>%</a:t>
                      </a:r>
                      <a:endParaRPr lang="es-CL" sz="1800" dirty="0">
                        <a:effectLst/>
                        <a:latin typeface="Calibri"/>
                        <a:ea typeface="Times New Roman"/>
                        <a:cs typeface="Times New Roman"/>
                      </a:endParaRPr>
                    </a:p>
                  </a:txBody>
                  <a:tcPr marL="0" marR="0" marT="0" marB="0"/>
                </a:tc>
                <a:extLst>
                  <a:ext uri="{0D108BD9-81ED-4DB2-BD59-A6C34878D82A}">
                    <a16:rowId xmlns:a16="http://schemas.microsoft.com/office/drawing/2014/main" val="10002"/>
                  </a:ext>
                </a:extLst>
              </a:tr>
              <a:tr h="268096">
                <a:tc>
                  <a:txBody>
                    <a:bodyPr/>
                    <a:lstStyle/>
                    <a:p>
                      <a:pPr marL="39370" algn="just">
                        <a:lnSpc>
                          <a:spcPct val="115000"/>
                        </a:lnSpc>
                        <a:spcBef>
                          <a:spcPts val="135"/>
                        </a:spcBef>
                        <a:spcAft>
                          <a:spcPts val="0"/>
                        </a:spcAft>
                      </a:pPr>
                      <a:r>
                        <a:rPr lang="es-CL" sz="1800" dirty="0">
                          <a:effectLst/>
                        </a:rPr>
                        <a:t>A</a:t>
                      </a:r>
                      <a:r>
                        <a:rPr lang="es-CL" sz="1800" spc="-5" dirty="0">
                          <a:effectLst/>
                        </a:rPr>
                        <a:t>lu</a:t>
                      </a:r>
                      <a:r>
                        <a:rPr lang="es-CL" sz="1800" spc="5" dirty="0">
                          <a:effectLst/>
                        </a:rPr>
                        <a:t>m</a:t>
                      </a:r>
                      <a:r>
                        <a:rPr lang="es-CL" sz="1800" spc="-5" dirty="0">
                          <a:effectLst/>
                        </a:rPr>
                        <a:t>n</a:t>
                      </a:r>
                      <a:r>
                        <a:rPr lang="es-CL" sz="1800" dirty="0">
                          <a:effectLst/>
                        </a:rPr>
                        <a:t>as </a:t>
                      </a:r>
                      <a:r>
                        <a:rPr lang="es-CL" sz="1800" spc="-10" dirty="0">
                          <a:effectLst/>
                        </a:rPr>
                        <a:t>C</a:t>
                      </a:r>
                      <a:r>
                        <a:rPr lang="es-CL" sz="1800" spc="5" dirty="0">
                          <a:effectLst/>
                        </a:rPr>
                        <a:t>o</a:t>
                      </a:r>
                      <a:r>
                        <a:rPr lang="es-CL" sz="1800" dirty="0">
                          <a:effectLst/>
                        </a:rPr>
                        <a:t>n</a:t>
                      </a:r>
                      <a:r>
                        <a:rPr lang="es-CL" sz="1800" spc="-5" dirty="0">
                          <a:effectLst/>
                        </a:rPr>
                        <a:t> </a:t>
                      </a:r>
                      <a:r>
                        <a:rPr lang="es-CL" sz="1800" dirty="0">
                          <a:effectLst/>
                        </a:rPr>
                        <a:t>2</a:t>
                      </a:r>
                      <a:r>
                        <a:rPr lang="es-CL" sz="1800" spc="-5" dirty="0">
                          <a:effectLst/>
                        </a:rPr>
                        <a:t> </a:t>
                      </a:r>
                      <a:r>
                        <a:rPr lang="es-CL" sz="1800" dirty="0">
                          <a:effectLst/>
                        </a:rPr>
                        <a:t>R</a:t>
                      </a:r>
                      <a:r>
                        <a:rPr lang="es-CL" sz="1800" spc="-10" dirty="0">
                          <a:effectLst/>
                        </a:rPr>
                        <a:t>a</a:t>
                      </a:r>
                      <a:r>
                        <a:rPr lang="es-CL" sz="1800" spc="5" dirty="0">
                          <a:effectLst/>
                        </a:rPr>
                        <a:t>mo</a:t>
                      </a:r>
                      <a:r>
                        <a:rPr lang="es-CL" sz="1800" dirty="0">
                          <a:effectLst/>
                        </a:rPr>
                        <a:t>s</a:t>
                      </a:r>
                      <a:r>
                        <a:rPr lang="es-CL" sz="1800" spc="-10" dirty="0">
                          <a:effectLst/>
                        </a:rPr>
                        <a:t> </a:t>
                      </a:r>
                      <a:r>
                        <a:rPr lang="es-CL" sz="1800" dirty="0">
                          <a:effectLst/>
                        </a:rPr>
                        <a:t>R</a:t>
                      </a:r>
                      <a:r>
                        <a:rPr lang="es-CL" sz="1800" spc="5" dirty="0">
                          <a:effectLst/>
                        </a:rPr>
                        <a:t>e</a:t>
                      </a:r>
                      <a:r>
                        <a:rPr lang="es-CL" sz="1800" spc="-15" dirty="0">
                          <a:effectLst/>
                        </a:rPr>
                        <a:t>p</a:t>
                      </a:r>
                      <a:r>
                        <a:rPr lang="es-CL" sz="1800" dirty="0">
                          <a:effectLst/>
                        </a:rPr>
                        <a:t>r</a:t>
                      </a:r>
                      <a:r>
                        <a:rPr lang="es-CL" sz="1800" spc="5" dirty="0">
                          <a:effectLst/>
                        </a:rPr>
                        <a:t>o</a:t>
                      </a:r>
                      <a:r>
                        <a:rPr lang="es-CL" sz="1800" spc="-5" dirty="0">
                          <a:effectLst/>
                        </a:rPr>
                        <a:t>b</a:t>
                      </a:r>
                      <a:r>
                        <a:rPr lang="es-CL" sz="1800" dirty="0">
                          <a:effectLst/>
                        </a:rPr>
                        <a:t>a</a:t>
                      </a:r>
                      <a:r>
                        <a:rPr lang="es-CL" sz="1800" spc="-5" dirty="0">
                          <a:effectLst/>
                        </a:rPr>
                        <a:t>d</a:t>
                      </a:r>
                      <a:r>
                        <a:rPr lang="es-CL" sz="1800" spc="5" dirty="0">
                          <a:effectLst/>
                        </a:rPr>
                        <a:t>o</a:t>
                      </a:r>
                      <a:r>
                        <a:rPr lang="es-CL" sz="1800" dirty="0">
                          <a:effectLst/>
                        </a:rPr>
                        <a:t>s</a:t>
                      </a:r>
                      <a:endParaRPr lang="es-CL" sz="1800" dirty="0">
                        <a:effectLst/>
                        <a:latin typeface="Calibri"/>
                        <a:ea typeface="Times New Roman"/>
                        <a:cs typeface="Times New Roman"/>
                      </a:endParaRPr>
                    </a:p>
                  </a:txBody>
                  <a:tcPr marL="0" marR="0" marT="0" marB="0"/>
                </a:tc>
                <a:tc>
                  <a:txBody>
                    <a:bodyPr/>
                    <a:lstStyle/>
                    <a:p>
                      <a:pPr marL="282575" marR="286385" algn="just">
                        <a:lnSpc>
                          <a:spcPct val="115000"/>
                        </a:lnSpc>
                        <a:spcBef>
                          <a:spcPts val="135"/>
                        </a:spcBef>
                        <a:spcAft>
                          <a:spcPts val="0"/>
                        </a:spcAft>
                      </a:pPr>
                      <a:r>
                        <a:rPr lang="es-CL" sz="1800" dirty="0">
                          <a:effectLst/>
                        </a:rPr>
                        <a:t>7</a:t>
                      </a:r>
                      <a:endParaRPr lang="es-CL" sz="1800" dirty="0">
                        <a:effectLst/>
                        <a:latin typeface="Calibri"/>
                        <a:ea typeface="Times New Roman"/>
                        <a:cs typeface="Times New Roman"/>
                      </a:endParaRPr>
                    </a:p>
                  </a:txBody>
                  <a:tcPr marL="0" marR="0" marT="0" marB="0"/>
                </a:tc>
                <a:tc>
                  <a:txBody>
                    <a:bodyPr/>
                    <a:lstStyle/>
                    <a:p>
                      <a:pPr marL="180340" marR="183515" algn="just">
                        <a:lnSpc>
                          <a:spcPct val="115000"/>
                        </a:lnSpc>
                        <a:spcBef>
                          <a:spcPts val="135"/>
                        </a:spcBef>
                        <a:spcAft>
                          <a:spcPts val="0"/>
                        </a:spcAft>
                      </a:pPr>
                      <a:r>
                        <a:rPr lang="es-CL" sz="1800" spc="5" dirty="0">
                          <a:effectLst/>
                        </a:rPr>
                        <a:t>5%</a:t>
                      </a:r>
                      <a:endParaRPr lang="es-CL" sz="1800" dirty="0">
                        <a:effectLst/>
                        <a:latin typeface="Calibri"/>
                        <a:ea typeface="Times New Roman"/>
                        <a:cs typeface="Times New Roman"/>
                      </a:endParaRPr>
                    </a:p>
                  </a:txBody>
                  <a:tcPr marL="0" marR="0" marT="0" marB="0"/>
                </a:tc>
                <a:extLst>
                  <a:ext uri="{0D108BD9-81ED-4DB2-BD59-A6C34878D82A}">
                    <a16:rowId xmlns:a16="http://schemas.microsoft.com/office/drawing/2014/main" val="10003"/>
                  </a:ext>
                </a:extLst>
              </a:tr>
              <a:tr h="268096">
                <a:tc>
                  <a:txBody>
                    <a:bodyPr/>
                    <a:lstStyle/>
                    <a:p>
                      <a:pPr marL="39370" algn="just">
                        <a:lnSpc>
                          <a:spcPct val="115000"/>
                        </a:lnSpc>
                        <a:spcBef>
                          <a:spcPts val="135"/>
                        </a:spcBef>
                        <a:spcAft>
                          <a:spcPts val="0"/>
                        </a:spcAft>
                      </a:pPr>
                      <a:r>
                        <a:rPr lang="es-CL" sz="1800" dirty="0">
                          <a:effectLst/>
                        </a:rPr>
                        <a:t>A</a:t>
                      </a:r>
                      <a:r>
                        <a:rPr lang="es-CL" sz="1800" spc="-5" dirty="0">
                          <a:effectLst/>
                        </a:rPr>
                        <a:t>lu</a:t>
                      </a:r>
                      <a:r>
                        <a:rPr lang="es-CL" sz="1800" spc="5" dirty="0">
                          <a:effectLst/>
                        </a:rPr>
                        <a:t>m</a:t>
                      </a:r>
                      <a:r>
                        <a:rPr lang="es-CL" sz="1800" spc="-5" dirty="0">
                          <a:effectLst/>
                        </a:rPr>
                        <a:t>n</a:t>
                      </a:r>
                      <a:r>
                        <a:rPr lang="es-CL" sz="1800" dirty="0">
                          <a:effectLst/>
                        </a:rPr>
                        <a:t>as </a:t>
                      </a:r>
                      <a:r>
                        <a:rPr lang="es-CL" sz="1800" spc="-10" dirty="0">
                          <a:effectLst/>
                        </a:rPr>
                        <a:t>C</a:t>
                      </a:r>
                      <a:r>
                        <a:rPr lang="es-CL" sz="1800" spc="5" dirty="0">
                          <a:effectLst/>
                        </a:rPr>
                        <a:t>o</a:t>
                      </a:r>
                      <a:r>
                        <a:rPr lang="es-CL" sz="1800" dirty="0">
                          <a:effectLst/>
                        </a:rPr>
                        <a:t>n</a:t>
                      </a:r>
                      <a:r>
                        <a:rPr lang="es-CL" sz="1800" spc="-5" dirty="0">
                          <a:effectLst/>
                        </a:rPr>
                        <a:t> </a:t>
                      </a:r>
                      <a:r>
                        <a:rPr lang="es-CL" sz="1800" dirty="0">
                          <a:effectLst/>
                        </a:rPr>
                        <a:t>3</a:t>
                      </a:r>
                      <a:r>
                        <a:rPr lang="es-CL" sz="1800" spc="-5" dirty="0">
                          <a:effectLst/>
                        </a:rPr>
                        <a:t> </a:t>
                      </a:r>
                      <a:r>
                        <a:rPr lang="es-CL" sz="1800" dirty="0">
                          <a:effectLst/>
                        </a:rPr>
                        <a:t>R</a:t>
                      </a:r>
                      <a:r>
                        <a:rPr lang="es-CL" sz="1800" spc="-10" dirty="0">
                          <a:effectLst/>
                        </a:rPr>
                        <a:t>a</a:t>
                      </a:r>
                      <a:r>
                        <a:rPr lang="es-CL" sz="1800" spc="5" dirty="0">
                          <a:effectLst/>
                        </a:rPr>
                        <a:t>mo</a:t>
                      </a:r>
                      <a:r>
                        <a:rPr lang="es-CL" sz="1800" dirty="0">
                          <a:effectLst/>
                        </a:rPr>
                        <a:t>s</a:t>
                      </a:r>
                      <a:r>
                        <a:rPr lang="es-CL" sz="1800" spc="-10" dirty="0">
                          <a:effectLst/>
                        </a:rPr>
                        <a:t> </a:t>
                      </a:r>
                      <a:r>
                        <a:rPr lang="es-CL" sz="1800" dirty="0">
                          <a:effectLst/>
                        </a:rPr>
                        <a:t>o</a:t>
                      </a:r>
                      <a:r>
                        <a:rPr lang="es-CL" sz="1800" spc="-5" dirty="0">
                          <a:effectLst/>
                        </a:rPr>
                        <a:t> m</a:t>
                      </a:r>
                      <a:r>
                        <a:rPr lang="es-CL" sz="1800" dirty="0">
                          <a:effectLst/>
                        </a:rPr>
                        <a:t>ás R</a:t>
                      </a:r>
                      <a:r>
                        <a:rPr lang="es-CL" sz="1800" spc="5" dirty="0">
                          <a:effectLst/>
                        </a:rPr>
                        <a:t>e</a:t>
                      </a:r>
                      <a:r>
                        <a:rPr lang="es-CL" sz="1800" spc="-5" dirty="0">
                          <a:effectLst/>
                        </a:rPr>
                        <a:t>p</a:t>
                      </a:r>
                      <a:r>
                        <a:rPr lang="es-CL" sz="1800" spc="-15" dirty="0">
                          <a:effectLst/>
                        </a:rPr>
                        <a:t>r</a:t>
                      </a:r>
                      <a:r>
                        <a:rPr lang="es-CL" sz="1800" spc="5" dirty="0">
                          <a:effectLst/>
                        </a:rPr>
                        <a:t>o</a:t>
                      </a:r>
                      <a:r>
                        <a:rPr lang="es-CL" sz="1800" spc="-5" dirty="0">
                          <a:effectLst/>
                        </a:rPr>
                        <a:t>b</a:t>
                      </a:r>
                      <a:r>
                        <a:rPr lang="es-CL" sz="1800" dirty="0">
                          <a:effectLst/>
                        </a:rPr>
                        <a:t>a</a:t>
                      </a:r>
                      <a:r>
                        <a:rPr lang="es-CL" sz="1800" spc="-5" dirty="0">
                          <a:effectLst/>
                        </a:rPr>
                        <a:t>d</a:t>
                      </a:r>
                      <a:r>
                        <a:rPr lang="es-CL" sz="1800" spc="5" dirty="0">
                          <a:effectLst/>
                        </a:rPr>
                        <a:t>o</a:t>
                      </a:r>
                      <a:r>
                        <a:rPr lang="es-CL" sz="1800" dirty="0">
                          <a:effectLst/>
                        </a:rPr>
                        <a:t>s</a:t>
                      </a:r>
                      <a:endParaRPr lang="es-CL" sz="1800" dirty="0">
                        <a:effectLst/>
                        <a:latin typeface="Calibri"/>
                        <a:ea typeface="Times New Roman"/>
                        <a:cs typeface="Times New Roman"/>
                      </a:endParaRPr>
                    </a:p>
                  </a:txBody>
                  <a:tcPr marL="0" marR="0" marT="0" marB="0"/>
                </a:tc>
                <a:tc>
                  <a:txBody>
                    <a:bodyPr/>
                    <a:lstStyle/>
                    <a:p>
                      <a:pPr marL="282575" marR="286385" algn="just">
                        <a:lnSpc>
                          <a:spcPct val="115000"/>
                        </a:lnSpc>
                        <a:spcBef>
                          <a:spcPts val="135"/>
                        </a:spcBef>
                        <a:spcAft>
                          <a:spcPts val="0"/>
                        </a:spcAft>
                      </a:pPr>
                      <a:r>
                        <a:rPr lang="es-CL" sz="1800" dirty="0">
                          <a:effectLst/>
                        </a:rPr>
                        <a:t>3</a:t>
                      </a:r>
                      <a:endParaRPr lang="es-CL" sz="1800" dirty="0">
                        <a:effectLst/>
                        <a:latin typeface="Calibri"/>
                        <a:ea typeface="Times New Roman"/>
                        <a:cs typeface="Times New Roman"/>
                      </a:endParaRPr>
                    </a:p>
                  </a:txBody>
                  <a:tcPr marL="0" marR="0" marT="0" marB="0"/>
                </a:tc>
                <a:tc>
                  <a:txBody>
                    <a:bodyPr/>
                    <a:lstStyle/>
                    <a:p>
                      <a:pPr marL="180340" marR="183515" algn="just">
                        <a:lnSpc>
                          <a:spcPct val="115000"/>
                        </a:lnSpc>
                        <a:spcBef>
                          <a:spcPts val="135"/>
                        </a:spcBef>
                        <a:spcAft>
                          <a:spcPts val="0"/>
                        </a:spcAft>
                      </a:pPr>
                      <a:r>
                        <a:rPr lang="es-CL" sz="1800" spc="5" dirty="0">
                          <a:effectLst/>
                        </a:rPr>
                        <a:t>2%</a:t>
                      </a:r>
                      <a:endParaRPr lang="es-CL" sz="1800" dirty="0">
                        <a:effectLst/>
                        <a:latin typeface="Calibri"/>
                        <a:ea typeface="Times New Roman"/>
                        <a:cs typeface="Times New Roman"/>
                      </a:endParaRPr>
                    </a:p>
                  </a:txBody>
                  <a:tcPr marL="0" marR="0" marT="0" marB="0"/>
                </a:tc>
                <a:extLst>
                  <a:ext uri="{0D108BD9-81ED-4DB2-BD59-A6C34878D82A}">
                    <a16:rowId xmlns:a16="http://schemas.microsoft.com/office/drawing/2014/main" val="10004"/>
                  </a:ext>
                </a:extLst>
              </a:tr>
              <a:tr h="268096">
                <a:tc>
                  <a:txBody>
                    <a:bodyPr/>
                    <a:lstStyle/>
                    <a:p>
                      <a:pPr marL="39370" algn="just">
                        <a:lnSpc>
                          <a:spcPct val="115000"/>
                        </a:lnSpc>
                        <a:spcBef>
                          <a:spcPts val="145"/>
                        </a:spcBef>
                        <a:spcAft>
                          <a:spcPts val="0"/>
                        </a:spcAft>
                      </a:pPr>
                      <a:r>
                        <a:rPr lang="es-CL" sz="1800" dirty="0">
                          <a:effectLst/>
                        </a:rPr>
                        <a:t>A</a:t>
                      </a:r>
                      <a:r>
                        <a:rPr lang="es-CL" sz="1800" spc="-5" dirty="0">
                          <a:effectLst/>
                        </a:rPr>
                        <a:t>lu</a:t>
                      </a:r>
                      <a:r>
                        <a:rPr lang="es-CL" sz="1800" spc="5" dirty="0">
                          <a:effectLst/>
                        </a:rPr>
                        <a:t>m</a:t>
                      </a:r>
                      <a:r>
                        <a:rPr lang="es-CL" sz="1800" spc="-5" dirty="0">
                          <a:effectLst/>
                        </a:rPr>
                        <a:t>n</a:t>
                      </a:r>
                      <a:r>
                        <a:rPr lang="es-CL" sz="1800" dirty="0">
                          <a:effectLst/>
                        </a:rPr>
                        <a:t>as R</a:t>
                      </a:r>
                      <a:r>
                        <a:rPr lang="es-CL" sz="1800" spc="-5" dirty="0">
                          <a:effectLst/>
                        </a:rPr>
                        <a:t>e</a:t>
                      </a:r>
                      <a:r>
                        <a:rPr lang="es-CL" sz="1800" dirty="0">
                          <a:effectLst/>
                        </a:rPr>
                        <a:t>tira</a:t>
                      </a:r>
                      <a:r>
                        <a:rPr lang="es-CL" sz="1800" spc="-5" dirty="0">
                          <a:effectLst/>
                        </a:rPr>
                        <a:t>d</a:t>
                      </a:r>
                      <a:r>
                        <a:rPr lang="es-CL" sz="1800" dirty="0">
                          <a:effectLst/>
                        </a:rPr>
                        <a:t>as</a:t>
                      </a:r>
                      <a:endParaRPr lang="es-CL" sz="1800" dirty="0">
                        <a:effectLst/>
                        <a:latin typeface="Calibri"/>
                        <a:ea typeface="Times New Roman"/>
                        <a:cs typeface="Times New Roman"/>
                      </a:endParaRPr>
                    </a:p>
                  </a:txBody>
                  <a:tcPr marL="0" marR="0" marT="0" marB="0"/>
                </a:tc>
                <a:tc>
                  <a:txBody>
                    <a:bodyPr/>
                    <a:lstStyle/>
                    <a:p>
                      <a:pPr marL="247015" marR="248920" algn="just">
                        <a:lnSpc>
                          <a:spcPct val="115000"/>
                        </a:lnSpc>
                        <a:spcBef>
                          <a:spcPts val="145"/>
                        </a:spcBef>
                        <a:spcAft>
                          <a:spcPts val="0"/>
                        </a:spcAft>
                      </a:pPr>
                      <a:r>
                        <a:rPr lang="es-CL" sz="1800" spc="5" dirty="0">
                          <a:effectLst/>
                        </a:rPr>
                        <a:t>10</a:t>
                      </a:r>
                      <a:endParaRPr lang="es-CL" sz="1800" dirty="0">
                        <a:effectLst/>
                        <a:latin typeface="Calibri"/>
                        <a:ea typeface="Times New Roman"/>
                        <a:cs typeface="Times New Roman"/>
                      </a:endParaRPr>
                    </a:p>
                  </a:txBody>
                  <a:tcPr marL="0" marR="0" marT="0" marB="0"/>
                </a:tc>
                <a:tc>
                  <a:txBody>
                    <a:bodyPr/>
                    <a:lstStyle/>
                    <a:p>
                      <a:pPr marL="180340" marR="183515" algn="just">
                        <a:lnSpc>
                          <a:spcPct val="115000"/>
                        </a:lnSpc>
                        <a:spcBef>
                          <a:spcPts val="145"/>
                        </a:spcBef>
                        <a:spcAft>
                          <a:spcPts val="0"/>
                        </a:spcAft>
                      </a:pPr>
                      <a:r>
                        <a:rPr lang="es-CL" sz="1800" spc="5" dirty="0">
                          <a:effectLst/>
                        </a:rPr>
                        <a:t>7%</a:t>
                      </a:r>
                      <a:endParaRPr lang="es-CL" sz="1800" dirty="0">
                        <a:effectLst/>
                        <a:latin typeface="Calibri"/>
                        <a:ea typeface="Times New Roman"/>
                        <a:cs typeface="Times New Roman"/>
                      </a:endParaRPr>
                    </a:p>
                  </a:txBody>
                  <a:tcPr marL="0" marR="0" marT="0" marB="0"/>
                </a:tc>
                <a:extLst>
                  <a:ext uri="{0D108BD9-81ED-4DB2-BD59-A6C34878D82A}">
                    <a16:rowId xmlns:a16="http://schemas.microsoft.com/office/drawing/2014/main" val="10005"/>
                  </a:ext>
                </a:extLst>
              </a:tr>
              <a:tr h="269826">
                <a:tc>
                  <a:txBody>
                    <a:bodyPr/>
                    <a:lstStyle/>
                    <a:p>
                      <a:pPr marL="39370" algn="just">
                        <a:lnSpc>
                          <a:spcPct val="115000"/>
                        </a:lnSpc>
                        <a:spcBef>
                          <a:spcPts val="145"/>
                        </a:spcBef>
                        <a:spcAft>
                          <a:spcPts val="0"/>
                        </a:spcAft>
                      </a:pPr>
                      <a:r>
                        <a:rPr lang="es-CL" sz="1800" spc="5" dirty="0">
                          <a:effectLst/>
                        </a:rPr>
                        <a:t>T</a:t>
                      </a:r>
                      <a:r>
                        <a:rPr lang="es-CL" sz="1800" spc="-5" dirty="0">
                          <a:effectLst/>
                        </a:rPr>
                        <a:t>o</a:t>
                      </a:r>
                      <a:r>
                        <a:rPr lang="es-CL" sz="1800" dirty="0">
                          <a:effectLst/>
                        </a:rPr>
                        <a:t>t</a:t>
                      </a:r>
                      <a:r>
                        <a:rPr lang="es-CL" sz="1800" spc="-5" dirty="0">
                          <a:effectLst/>
                        </a:rPr>
                        <a:t>a</a:t>
                      </a:r>
                      <a:r>
                        <a:rPr lang="es-CL" sz="1800" spc="5" dirty="0">
                          <a:effectLst/>
                        </a:rPr>
                        <a:t>l</a:t>
                      </a:r>
                      <a:r>
                        <a:rPr lang="es-CL" sz="1800" spc="-5" dirty="0">
                          <a:effectLst/>
                        </a:rPr>
                        <a:t>e</a:t>
                      </a:r>
                      <a:r>
                        <a:rPr lang="es-CL" sz="1800" dirty="0">
                          <a:effectLst/>
                        </a:rPr>
                        <a:t>s</a:t>
                      </a:r>
                      <a:endParaRPr lang="es-CL" sz="1800" dirty="0">
                        <a:effectLst/>
                        <a:latin typeface="Calibri"/>
                        <a:ea typeface="Times New Roman"/>
                        <a:cs typeface="Times New Roman"/>
                      </a:endParaRPr>
                    </a:p>
                  </a:txBody>
                  <a:tcPr marL="0" marR="0" marT="0" marB="0"/>
                </a:tc>
                <a:tc>
                  <a:txBody>
                    <a:bodyPr/>
                    <a:lstStyle/>
                    <a:p>
                      <a:pPr marL="212090" marR="214630" algn="just">
                        <a:lnSpc>
                          <a:spcPct val="115000"/>
                        </a:lnSpc>
                        <a:spcBef>
                          <a:spcPts val="145"/>
                        </a:spcBef>
                        <a:spcAft>
                          <a:spcPts val="0"/>
                        </a:spcAft>
                      </a:pPr>
                      <a:r>
                        <a:rPr lang="es-CL" sz="1800" spc="5" dirty="0">
                          <a:effectLst/>
                        </a:rPr>
                        <a:t>1</a:t>
                      </a:r>
                      <a:r>
                        <a:rPr lang="es-CL" sz="1800" spc="-10" dirty="0">
                          <a:effectLst/>
                        </a:rPr>
                        <a:t>3</a:t>
                      </a:r>
                      <a:r>
                        <a:rPr lang="es-CL" sz="1800" dirty="0">
                          <a:effectLst/>
                        </a:rPr>
                        <a:t>8</a:t>
                      </a:r>
                      <a:endParaRPr lang="es-CL" sz="1800" dirty="0">
                        <a:effectLst/>
                        <a:latin typeface="Calibri"/>
                        <a:ea typeface="Times New Roman"/>
                        <a:cs typeface="Times New Roman"/>
                      </a:endParaRPr>
                    </a:p>
                  </a:txBody>
                  <a:tcPr marL="0" marR="0" marT="0" marB="0"/>
                </a:tc>
                <a:tc>
                  <a:txBody>
                    <a:bodyPr/>
                    <a:lstStyle/>
                    <a:p>
                      <a:pPr marL="132080" algn="just">
                        <a:lnSpc>
                          <a:spcPct val="115000"/>
                        </a:lnSpc>
                        <a:spcBef>
                          <a:spcPts val="145"/>
                        </a:spcBef>
                        <a:spcAft>
                          <a:spcPts val="0"/>
                        </a:spcAft>
                      </a:pPr>
                      <a:r>
                        <a:rPr lang="es-CL" sz="1800" spc="5" dirty="0">
                          <a:effectLst/>
                        </a:rPr>
                        <a:t>1</a:t>
                      </a:r>
                      <a:r>
                        <a:rPr lang="es-CL" sz="1800" spc="-10" dirty="0">
                          <a:effectLst/>
                        </a:rPr>
                        <a:t>0</a:t>
                      </a:r>
                      <a:r>
                        <a:rPr lang="es-CL" sz="1800" spc="5" dirty="0">
                          <a:effectLst/>
                        </a:rPr>
                        <a:t>0</a:t>
                      </a:r>
                      <a:r>
                        <a:rPr lang="es-CL" sz="1800" dirty="0">
                          <a:effectLst/>
                        </a:rPr>
                        <a:t>%</a:t>
                      </a:r>
                      <a:endParaRPr lang="es-CL" sz="1800" dirty="0">
                        <a:effectLst/>
                        <a:latin typeface="Calibri"/>
                        <a:ea typeface="Times New Roman"/>
                        <a:cs typeface="Times New Roman"/>
                      </a:endParaRPr>
                    </a:p>
                  </a:txBody>
                  <a:tcPr marL="0" marR="0" marT="0" marB="0"/>
                </a:tc>
                <a:extLst>
                  <a:ext uri="{0D108BD9-81ED-4DB2-BD59-A6C34878D82A}">
                    <a16:rowId xmlns:a16="http://schemas.microsoft.com/office/drawing/2014/main" val="10006"/>
                  </a:ext>
                </a:extLst>
              </a:tr>
            </a:tbl>
          </a:graphicData>
        </a:graphic>
      </p:graphicFrame>
      <p:sp>
        <p:nvSpPr>
          <p:cNvPr id="7" name="Rectangle 1"/>
          <p:cNvSpPr>
            <a:spLocks noChangeArrowheads="1"/>
          </p:cNvSpPr>
          <p:nvPr/>
        </p:nvSpPr>
        <p:spPr bwMode="auto">
          <a:xfrm>
            <a:off x="2924175" y="315118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CL" sz="1800" b="0" i="0" u="none" strike="noStrike" cap="none" normalizeH="0" baseline="0" smtClean="0">
              <a:ln>
                <a:noFill/>
              </a:ln>
              <a:solidFill>
                <a:schemeClr val="tx1"/>
              </a:solidFill>
              <a:effectLst/>
              <a:latin typeface="Arial" pitchFamily="34" charset="0"/>
              <a:cs typeface="Arial" pitchFamily="34" charset="0"/>
            </a:endParaRPr>
          </a:p>
        </p:txBody>
      </p:sp>
      <p:pic>
        <p:nvPicPr>
          <p:cNvPr id="3584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9992" y="1393757"/>
            <a:ext cx="3447144" cy="2292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10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489" y="98893"/>
            <a:ext cx="955927" cy="1101114"/>
          </a:xfrm>
          <a:prstGeom prst="rect">
            <a:avLst/>
          </a:prstGeom>
        </p:spPr>
      </p:pic>
    </p:spTree>
    <p:extLst>
      <p:ext uri="{BB962C8B-B14F-4D97-AF65-F5344CB8AC3E}">
        <p14:creationId xmlns:p14="http://schemas.microsoft.com/office/powerpoint/2010/main" val="14899501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0 Imagen"/>
          <p:cNvPicPr/>
          <p:nvPr/>
        </p:nvPicPr>
        <p:blipFill rotWithShape="1">
          <a:blip r:embed="rId2" cstate="print">
            <a:extLst>
              <a:ext uri="{28A0092B-C50C-407E-A947-70E740481C1C}">
                <a14:useLocalDpi xmlns:a14="http://schemas.microsoft.com/office/drawing/2010/main" val="0"/>
              </a:ext>
            </a:extLst>
          </a:blip>
          <a:srcRect l="21353" t="24361" r="10978" b="25414"/>
          <a:stretch/>
        </p:blipFill>
        <p:spPr bwMode="auto">
          <a:xfrm>
            <a:off x="5931383" y="260648"/>
            <a:ext cx="2783840" cy="1033145"/>
          </a:xfrm>
          <a:prstGeom prst="rect">
            <a:avLst/>
          </a:prstGeom>
          <a:ln>
            <a:noFill/>
          </a:ln>
          <a:extLst>
            <a:ext uri="{53640926-AAD7-44D8-BBD7-CCE9431645EC}">
              <a14:shadowObscured xmlns:a14="http://schemas.microsoft.com/office/drawing/2010/main"/>
            </a:ext>
          </a:extLst>
        </p:spPr>
      </p:pic>
      <p:sp>
        <p:nvSpPr>
          <p:cNvPr id="3" name="Rectangle 1"/>
          <p:cNvSpPr>
            <a:spLocks noChangeArrowheads="1"/>
          </p:cNvSpPr>
          <p:nvPr/>
        </p:nvSpPr>
        <p:spPr bwMode="auto">
          <a:xfrm>
            <a:off x="2439988" y="2311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CL" sz="1800" b="0" i="0" u="none" strike="noStrike" cap="none" normalizeH="0" baseline="0" smtClean="0">
              <a:ln>
                <a:noFill/>
              </a:ln>
              <a:solidFill>
                <a:schemeClr val="tx1"/>
              </a:solidFill>
              <a:effectLst/>
              <a:latin typeface="Arial" pitchFamily="34" charset="0"/>
              <a:cs typeface="Arial" pitchFamily="34" charset="0"/>
            </a:endParaRPr>
          </a:p>
        </p:txBody>
      </p:sp>
      <p:graphicFrame>
        <p:nvGraphicFramePr>
          <p:cNvPr id="7" name="6 Gráfico"/>
          <p:cNvGraphicFramePr/>
          <p:nvPr>
            <p:extLst>
              <p:ext uri="{D42A27DB-BD31-4B8C-83A1-F6EECF244321}">
                <p14:modId xmlns:p14="http://schemas.microsoft.com/office/powerpoint/2010/main" val="2871280170"/>
              </p:ext>
            </p:extLst>
          </p:nvPr>
        </p:nvGraphicFramePr>
        <p:xfrm>
          <a:off x="179512" y="1628800"/>
          <a:ext cx="8712969" cy="5112568"/>
        </p:xfrm>
        <a:graphic>
          <a:graphicData uri="http://schemas.openxmlformats.org/drawingml/2006/chart">
            <c:chart xmlns:c="http://schemas.openxmlformats.org/drawingml/2006/chart" xmlns:r="http://schemas.openxmlformats.org/officeDocument/2006/relationships" r:id="rId3"/>
          </a:graphicData>
        </a:graphic>
      </p:graphicFrame>
      <p:pic>
        <p:nvPicPr>
          <p:cNvPr id="8" name="7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489" y="98893"/>
            <a:ext cx="955927" cy="1101114"/>
          </a:xfrm>
          <a:prstGeom prst="rect">
            <a:avLst/>
          </a:prstGeom>
        </p:spPr>
      </p:pic>
    </p:spTree>
    <p:extLst>
      <p:ext uri="{BB962C8B-B14F-4D97-AF65-F5344CB8AC3E}">
        <p14:creationId xmlns:p14="http://schemas.microsoft.com/office/powerpoint/2010/main" val="5784517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0 Imagen"/>
          <p:cNvPicPr/>
          <p:nvPr/>
        </p:nvPicPr>
        <p:blipFill rotWithShape="1">
          <a:blip r:embed="rId2" cstate="print">
            <a:extLst>
              <a:ext uri="{28A0092B-C50C-407E-A947-70E740481C1C}">
                <a14:useLocalDpi xmlns:a14="http://schemas.microsoft.com/office/drawing/2010/main" val="0"/>
              </a:ext>
            </a:extLst>
          </a:blip>
          <a:srcRect l="21353" t="24361" r="10978" b="25414"/>
          <a:stretch/>
        </p:blipFill>
        <p:spPr bwMode="auto">
          <a:xfrm>
            <a:off x="5931383" y="260648"/>
            <a:ext cx="2783840" cy="1033145"/>
          </a:xfrm>
          <a:prstGeom prst="rect">
            <a:avLst/>
          </a:prstGeom>
          <a:ln>
            <a:noFill/>
          </a:ln>
          <a:extLst>
            <a:ext uri="{53640926-AAD7-44D8-BBD7-CCE9431645EC}">
              <a14:shadowObscured xmlns:a14="http://schemas.microsoft.com/office/drawing/2010/main"/>
            </a:ext>
          </a:extLst>
        </p:spPr>
      </p:pic>
      <p:sp>
        <p:nvSpPr>
          <p:cNvPr id="3" name="Rectangle 1"/>
          <p:cNvSpPr>
            <a:spLocks noChangeArrowheads="1"/>
          </p:cNvSpPr>
          <p:nvPr/>
        </p:nvSpPr>
        <p:spPr bwMode="auto">
          <a:xfrm>
            <a:off x="2439988" y="2311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CL" sz="1800" b="0" i="0" u="none" strike="noStrike" cap="none" normalizeH="0" baseline="0" smtClean="0">
              <a:ln>
                <a:noFill/>
              </a:ln>
              <a:solidFill>
                <a:schemeClr val="tx1"/>
              </a:solidFill>
              <a:effectLst/>
              <a:latin typeface="Arial" pitchFamily="34" charset="0"/>
              <a:cs typeface="Arial" pitchFamily="34" charset="0"/>
            </a:endParaRPr>
          </a:p>
        </p:txBody>
      </p:sp>
      <p:graphicFrame>
        <p:nvGraphicFramePr>
          <p:cNvPr id="7" name="6 Gráfico"/>
          <p:cNvGraphicFramePr/>
          <p:nvPr>
            <p:extLst>
              <p:ext uri="{D42A27DB-BD31-4B8C-83A1-F6EECF244321}">
                <p14:modId xmlns:p14="http://schemas.microsoft.com/office/powerpoint/2010/main" val="3279225741"/>
              </p:ext>
            </p:extLst>
          </p:nvPr>
        </p:nvGraphicFramePr>
        <p:xfrm>
          <a:off x="611560" y="1628800"/>
          <a:ext cx="8280919" cy="4896544"/>
        </p:xfrm>
        <a:graphic>
          <a:graphicData uri="http://schemas.openxmlformats.org/drawingml/2006/chart">
            <c:chart xmlns:c="http://schemas.openxmlformats.org/drawingml/2006/chart" xmlns:r="http://schemas.openxmlformats.org/officeDocument/2006/relationships" r:id="rId3"/>
          </a:graphicData>
        </a:graphic>
      </p:graphicFrame>
      <p:pic>
        <p:nvPicPr>
          <p:cNvPr id="8" name="7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489" y="98893"/>
            <a:ext cx="955927" cy="1101114"/>
          </a:xfrm>
          <a:prstGeom prst="rect">
            <a:avLst/>
          </a:prstGeom>
        </p:spPr>
      </p:pic>
    </p:spTree>
    <p:extLst>
      <p:ext uri="{BB962C8B-B14F-4D97-AF65-F5344CB8AC3E}">
        <p14:creationId xmlns:p14="http://schemas.microsoft.com/office/powerpoint/2010/main" val="5784517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0 Imagen"/>
          <p:cNvPicPr/>
          <p:nvPr/>
        </p:nvPicPr>
        <p:blipFill rotWithShape="1">
          <a:blip r:embed="rId2" cstate="print">
            <a:extLst>
              <a:ext uri="{28A0092B-C50C-407E-A947-70E740481C1C}">
                <a14:useLocalDpi xmlns:a14="http://schemas.microsoft.com/office/drawing/2010/main" val="0"/>
              </a:ext>
            </a:extLst>
          </a:blip>
          <a:srcRect l="21353" t="24361" r="10978" b="25414"/>
          <a:stretch/>
        </p:blipFill>
        <p:spPr bwMode="auto">
          <a:xfrm>
            <a:off x="5931383" y="260648"/>
            <a:ext cx="2783840" cy="1033145"/>
          </a:xfrm>
          <a:prstGeom prst="rect">
            <a:avLst/>
          </a:prstGeom>
          <a:ln>
            <a:noFill/>
          </a:ln>
          <a:extLst>
            <a:ext uri="{53640926-AAD7-44D8-BBD7-CCE9431645EC}">
              <a14:shadowObscured xmlns:a14="http://schemas.microsoft.com/office/drawing/2010/main"/>
            </a:ext>
          </a:extLst>
        </p:spPr>
      </p:pic>
      <p:sp>
        <p:nvSpPr>
          <p:cNvPr id="3" name="Rectangle 1"/>
          <p:cNvSpPr>
            <a:spLocks noChangeArrowheads="1"/>
          </p:cNvSpPr>
          <p:nvPr/>
        </p:nvSpPr>
        <p:spPr bwMode="auto">
          <a:xfrm>
            <a:off x="2439988" y="2311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CL" sz="1800" b="0" i="0" u="none" strike="noStrike" cap="none" normalizeH="0" baseline="0" smtClean="0">
              <a:ln>
                <a:noFill/>
              </a:ln>
              <a:solidFill>
                <a:schemeClr val="tx1"/>
              </a:solidFill>
              <a:effectLst/>
              <a:latin typeface="Arial" pitchFamily="34" charset="0"/>
              <a:cs typeface="Arial" pitchFamily="34" charset="0"/>
            </a:endParaRPr>
          </a:p>
        </p:txBody>
      </p:sp>
      <p:graphicFrame>
        <p:nvGraphicFramePr>
          <p:cNvPr id="7" name="6 Gráfico"/>
          <p:cNvGraphicFramePr/>
          <p:nvPr>
            <p:extLst>
              <p:ext uri="{D42A27DB-BD31-4B8C-83A1-F6EECF244321}">
                <p14:modId xmlns:p14="http://schemas.microsoft.com/office/powerpoint/2010/main" val="2280652481"/>
              </p:ext>
            </p:extLst>
          </p:nvPr>
        </p:nvGraphicFramePr>
        <p:xfrm>
          <a:off x="611560" y="1628800"/>
          <a:ext cx="8280919" cy="4896544"/>
        </p:xfrm>
        <a:graphic>
          <a:graphicData uri="http://schemas.openxmlformats.org/drawingml/2006/chart">
            <c:chart xmlns:c="http://schemas.openxmlformats.org/drawingml/2006/chart" xmlns:r="http://schemas.openxmlformats.org/officeDocument/2006/relationships" r:id="rId3"/>
          </a:graphicData>
        </a:graphic>
      </p:graphicFrame>
      <p:pic>
        <p:nvPicPr>
          <p:cNvPr id="368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7840" y="1412776"/>
            <a:ext cx="7982631" cy="5184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7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489" y="98893"/>
            <a:ext cx="955927" cy="1101114"/>
          </a:xfrm>
          <a:prstGeom prst="rect">
            <a:avLst/>
          </a:prstGeom>
        </p:spPr>
      </p:pic>
    </p:spTree>
    <p:extLst>
      <p:ext uri="{BB962C8B-B14F-4D97-AF65-F5344CB8AC3E}">
        <p14:creationId xmlns:p14="http://schemas.microsoft.com/office/powerpoint/2010/main" val="38685369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0 Imagen"/>
          <p:cNvPicPr/>
          <p:nvPr/>
        </p:nvPicPr>
        <p:blipFill rotWithShape="1">
          <a:blip r:embed="rId2" cstate="print">
            <a:extLst>
              <a:ext uri="{28A0092B-C50C-407E-A947-70E740481C1C}">
                <a14:useLocalDpi xmlns:a14="http://schemas.microsoft.com/office/drawing/2010/main" val="0"/>
              </a:ext>
            </a:extLst>
          </a:blip>
          <a:srcRect l="21353" t="24361" r="10978" b="25414"/>
          <a:stretch/>
        </p:blipFill>
        <p:spPr bwMode="auto">
          <a:xfrm>
            <a:off x="5931383" y="260648"/>
            <a:ext cx="2783840" cy="1033145"/>
          </a:xfrm>
          <a:prstGeom prst="rect">
            <a:avLst/>
          </a:prstGeom>
          <a:ln>
            <a:noFill/>
          </a:ln>
          <a:extLst>
            <a:ext uri="{53640926-AAD7-44D8-BBD7-CCE9431645EC}">
              <a14:shadowObscured xmlns:a14="http://schemas.microsoft.com/office/drawing/2010/main"/>
            </a:ext>
          </a:extLst>
        </p:spPr>
      </p:pic>
      <p:sp>
        <p:nvSpPr>
          <p:cNvPr id="3" name="Rectangle 1"/>
          <p:cNvSpPr>
            <a:spLocks noChangeArrowheads="1"/>
          </p:cNvSpPr>
          <p:nvPr/>
        </p:nvSpPr>
        <p:spPr bwMode="auto">
          <a:xfrm>
            <a:off x="2439988" y="2311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CL" sz="1800" b="0" i="0" u="none" strike="noStrike" cap="none" normalizeH="0" baseline="0" smtClean="0">
              <a:ln>
                <a:noFill/>
              </a:ln>
              <a:solidFill>
                <a:schemeClr val="tx1"/>
              </a:solidFill>
              <a:effectLst/>
              <a:latin typeface="Arial" pitchFamily="34" charset="0"/>
              <a:cs typeface="Arial" pitchFamily="34" charset="0"/>
            </a:endParaRPr>
          </a:p>
        </p:txBody>
      </p:sp>
      <p:graphicFrame>
        <p:nvGraphicFramePr>
          <p:cNvPr id="7" name="6 Gráfico"/>
          <p:cNvGraphicFramePr/>
          <p:nvPr>
            <p:extLst>
              <p:ext uri="{D42A27DB-BD31-4B8C-83A1-F6EECF244321}">
                <p14:modId xmlns:p14="http://schemas.microsoft.com/office/powerpoint/2010/main" val="2825977786"/>
              </p:ext>
            </p:extLst>
          </p:nvPr>
        </p:nvGraphicFramePr>
        <p:xfrm>
          <a:off x="611560" y="1628800"/>
          <a:ext cx="8280919" cy="4896544"/>
        </p:xfrm>
        <a:graphic>
          <a:graphicData uri="http://schemas.openxmlformats.org/drawingml/2006/chart">
            <c:chart xmlns:c="http://schemas.openxmlformats.org/drawingml/2006/chart" xmlns:r="http://schemas.openxmlformats.org/officeDocument/2006/relationships" r:id="rId3"/>
          </a:graphicData>
        </a:graphic>
      </p:graphicFrame>
      <p:pic>
        <p:nvPicPr>
          <p:cNvPr id="378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1680" y="1540736"/>
            <a:ext cx="7273905" cy="4768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7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489" y="98893"/>
            <a:ext cx="955927" cy="1101114"/>
          </a:xfrm>
          <a:prstGeom prst="rect">
            <a:avLst/>
          </a:prstGeom>
        </p:spPr>
      </p:pic>
    </p:spTree>
    <p:extLst>
      <p:ext uri="{BB962C8B-B14F-4D97-AF65-F5344CB8AC3E}">
        <p14:creationId xmlns:p14="http://schemas.microsoft.com/office/powerpoint/2010/main" val="38685369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Documents and Settings\Notebook 30\Escritorio\Fotos para seleccionar\fotos 2015\04-28 Convivencia Escolar\IMG_004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3" descr="C:\Documents and Settings\Notebook 30\Escritorio\Fotos para seleccionar\fotos 2015\04-28 Convivencia Escolar\IMG_003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738" y="0"/>
            <a:ext cx="5148262"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4" descr="C:\Documents and Settings\Notebook 30\Escritorio\Fotos para seleccionar\fotos 2015\04-28 Convivencia Escolar\IMG_009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4938" y="3429000"/>
            <a:ext cx="5199062" cy="346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021475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Override1.xml.rels><?xml version="1.0" encoding="UTF-8" standalone="yes"?>
<Relationships xmlns="http://schemas.openxmlformats.org/package/2006/relationships"><Relationship Id="rId1" Type="http://schemas.openxmlformats.org/officeDocument/2006/relationships/image" Target="../media/image13.jpeg"/></Relationships>
</file>

<file path=ppt/theme/_rels/themeOverride2.xml.rels><?xml version="1.0" encoding="UTF-8" standalone="yes"?>
<Relationships xmlns="http://schemas.openxmlformats.org/package/2006/relationships"><Relationship Id="rId1" Type="http://schemas.openxmlformats.org/officeDocument/2006/relationships/image" Target="../media/image13.jpeg"/></Relationships>
</file>

<file path=ppt/theme/theme1.xml><?xml version="1.0" encoding="utf-8"?>
<a:theme xmlns:a="http://schemas.openxmlformats.org/drawingml/2006/main" name="Solsticio">
  <a:themeElements>
    <a:clrScheme name="Solsticio">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io">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olsticio">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Ejecutivo">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jecutivo">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jecutiv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Override>
</file>

<file path=ppt/theme/themeOverride2.xml><?xml version="1.0" encoding="utf-8"?>
<a:themeOverride xmlns:a="http://schemas.openxmlformats.org/drawingml/2006/main">
  <a:clrScheme name="Ejecutivo">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jecutivo">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jecutiv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TotalTime>
  <Words>4141</Words>
  <Application>Microsoft Office PowerPoint</Application>
  <PresentationFormat>Presentación en pantalla (4:3)</PresentationFormat>
  <Paragraphs>1384</Paragraphs>
  <Slides>124</Slides>
  <Notes>2</Notes>
  <HiddenSlides>0</HiddenSlides>
  <MMClips>0</MMClips>
  <ScaleCrop>false</ScaleCrop>
  <HeadingPairs>
    <vt:vector size="8" baseType="variant">
      <vt:variant>
        <vt:lpstr>Fuentes usadas</vt:lpstr>
      </vt:variant>
      <vt:variant>
        <vt:i4>11</vt:i4>
      </vt:variant>
      <vt:variant>
        <vt:lpstr>Tema</vt:lpstr>
      </vt:variant>
      <vt:variant>
        <vt:i4>1</vt:i4>
      </vt:variant>
      <vt:variant>
        <vt:lpstr>Servidores OLE incrustados</vt:lpstr>
      </vt:variant>
      <vt:variant>
        <vt:i4>1</vt:i4>
      </vt:variant>
      <vt:variant>
        <vt:lpstr>Títulos de diapositiva</vt:lpstr>
      </vt:variant>
      <vt:variant>
        <vt:i4>124</vt:i4>
      </vt:variant>
    </vt:vector>
  </HeadingPairs>
  <TitlesOfParts>
    <vt:vector size="137" baseType="lpstr">
      <vt:lpstr>Andalus</vt:lpstr>
      <vt:lpstr>Arial</vt:lpstr>
      <vt:lpstr>Arial Black</vt:lpstr>
      <vt:lpstr>Arial Narrow</vt:lpstr>
      <vt:lpstr>Calibri</vt:lpstr>
      <vt:lpstr>Gill Sans MT</vt:lpstr>
      <vt:lpstr>Tahoma</vt:lpstr>
      <vt:lpstr>Times New Roman</vt:lpstr>
      <vt:lpstr>Verdana</vt:lpstr>
      <vt:lpstr>Wingdings</vt:lpstr>
      <vt:lpstr>Wingdings 2</vt:lpstr>
      <vt:lpstr>Solsticio</vt:lpstr>
      <vt:lpstr>Gráfico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PROCESOS ADMINISTRATIVOS Actividades  Especificas Inspectoría General </vt:lpstr>
      <vt:lpstr>Presentación de PowerPoint</vt:lpstr>
      <vt:lpstr>Presentación de PowerPoint</vt:lpstr>
      <vt:lpstr>Presentación de PowerPoint</vt:lpstr>
      <vt:lpstr>Presentación de PowerPoint</vt:lpstr>
      <vt:lpstr>DATOS GENERALES</vt:lpstr>
      <vt:lpstr>Presentación de PowerPoint</vt:lpstr>
      <vt:lpstr>RETIROS 2016</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INGRESOS Y EGRESOS PERCIBIDOS POR SEP  PROMEDIO TRIMESTRE (JULIO-SEPT)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AMBITO ACADEMICO  DOCENTES CON  TITULARIDAD </vt:lpstr>
      <vt:lpstr>Presentación de PowerPoint</vt:lpstr>
      <vt:lpstr>PLAN DE ESTUDIO MINEDUC  SIN JORNADA ESCOLAR COMPLETA </vt:lpstr>
      <vt:lpstr>PLAN  ESTUDIOS   MINEDUC / PLAN DE ESTUDIOS  LICEO TAJAMAR </vt:lpstr>
      <vt:lpstr>PLAN DE ESTUDIOS LICEO TAJAMAR</vt:lpstr>
      <vt:lpstr>USO DE TIEMPO NO LECTIVO  DOCENTES Prop 65/35    1.  Consejo de Profesores    1,5 horas semanal  2.  Reuniones de Departamento    3,0 horas semanal 3.  atencion de apoderados/ alumnas   1,0 hora semanal   4.  Planificacion y evaluacion ( 44 horas)   12,5 horas semanal           ( 35 horas)    9,5 horas semanal           ( 30 horas)     7,5 horas semanal           ( 25 horas)     5,5 horas semanal          </vt:lpstr>
      <vt:lpstr>Presentación de PowerPoint</vt:lpstr>
      <vt:lpstr>Presentación de PowerPoint</vt:lpstr>
      <vt:lpstr>Promoción Escolar por Asignatura 2016  ( 7° Básico  a  IV°  Medio)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ASISTENCIA PROMEDIO A TALLERES Y REFORZAMIENTOS </vt:lpstr>
      <vt:lpstr>Presentación de PowerPoint</vt:lpstr>
      <vt:lpstr>Presentación de PowerPoint</vt:lpstr>
      <vt:lpstr>Presentación de PowerPoint</vt:lpstr>
      <vt:lpstr>Presentación de PowerPoint</vt:lpstr>
      <vt:lpstr>     PME – SEP 2016</vt:lpstr>
      <vt:lpstr>ACCIONES E INGRESOS  SEP / PME  2016 </vt:lpstr>
      <vt:lpstr>Presentación de PowerPoint</vt:lpstr>
      <vt:lpstr>  Principales Fortalezas y Debilidades del   PME 2016</vt:lpstr>
      <vt:lpstr> Proyección PME 2017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Derivaciones</vt:lpstr>
      <vt:lpstr>   Liceo Tajamar  2016 -2017 </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Fernando Alvarez</dc:creator>
  <cp:lastModifiedBy>Fernando Alvarez</cp:lastModifiedBy>
  <cp:revision>1</cp:revision>
  <dcterms:modified xsi:type="dcterms:W3CDTF">2019-04-26T15:01:19Z</dcterms:modified>
</cp:coreProperties>
</file>